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UI/images/logo.png" ContentType="image/.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e9a4faa1d4ad4669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sldIdLst>
    <p:sldId id="256" r:id="rId5"/>
    <p:sldId id="262" r:id="rId6"/>
    <p:sldId id="266" r:id="rId7"/>
    <p:sldId id="264" r:id="rId8"/>
    <p:sldId id="263" r:id="rId9"/>
    <p:sldId id="265" r:id="rId10"/>
    <p:sldId id="270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350" r:id="rId24"/>
    <p:sldId id="280" r:id="rId25"/>
    <p:sldId id="352" r:id="rId26"/>
    <p:sldId id="281" r:id="rId27"/>
    <p:sldId id="294" r:id="rId28"/>
    <p:sldId id="351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353" r:id="rId39"/>
    <p:sldId id="293" r:id="rId40"/>
    <p:sldId id="292" r:id="rId41"/>
    <p:sldId id="349" r:id="rId42"/>
  </p:sldIdLst>
  <p:sldSz cx="18295938" cy="10290175"/>
  <p:notesSz cx="6858000" cy="9144000"/>
  <p:defaultTextStyle>
    <a:defPPr>
      <a:defRPr lang="de-DE"/>
    </a:defPPr>
    <a:lvl1pPr marL="0" algn="l" defTabSz="1340375" rtl="0" eaLnBrk="1" latinLnBrk="0" hangingPunct="1">
      <a:defRPr sz="2638" kern="1200">
        <a:solidFill>
          <a:schemeClr val="tx1"/>
        </a:solidFill>
        <a:latin typeface="+mn-lt"/>
        <a:ea typeface="+mn-ea"/>
        <a:cs typeface="+mn-cs"/>
      </a:defRPr>
    </a:lvl1pPr>
    <a:lvl2pPr marL="670190" algn="l" defTabSz="1340375" rtl="0" eaLnBrk="1" latinLnBrk="0" hangingPunct="1">
      <a:defRPr sz="2638" kern="1200">
        <a:solidFill>
          <a:schemeClr val="tx1"/>
        </a:solidFill>
        <a:latin typeface="+mn-lt"/>
        <a:ea typeface="+mn-ea"/>
        <a:cs typeface="+mn-cs"/>
      </a:defRPr>
    </a:lvl2pPr>
    <a:lvl3pPr marL="1340375" algn="l" defTabSz="1340375" rtl="0" eaLnBrk="1" latinLnBrk="0" hangingPunct="1">
      <a:defRPr sz="2638" kern="1200">
        <a:solidFill>
          <a:schemeClr val="tx1"/>
        </a:solidFill>
        <a:latin typeface="+mn-lt"/>
        <a:ea typeface="+mn-ea"/>
        <a:cs typeface="+mn-cs"/>
      </a:defRPr>
    </a:lvl3pPr>
    <a:lvl4pPr marL="2010565" algn="l" defTabSz="1340375" rtl="0" eaLnBrk="1" latinLnBrk="0" hangingPunct="1">
      <a:defRPr sz="2638" kern="1200">
        <a:solidFill>
          <a:schemeClr val="tx1"/>
        </a:solidFill>
        <a:latin typeface="+mn-lt"/>
        <a:ea typeface="+mn-ea"/>
        <a:cs typeface="+mn-cs"/>
      </a:defRPr>
    </a:lvl4pPr>
    <a:lvl5pPr marL="2680752" algn="l" defTabSz="1340375" rtl="0" eaLnBrk="1" latinLnBrk="0" hangingPunct="1">
      <a:defRPr sz="2638" kern="1200">
        <a:solidFill>
          <a:schemeClr val="tx1"/>
        </a:solidFill>
        <a:latin typeface="+mn-lt"/>
        <a:ea typeface="+mn-ea"/>
        <a:cs typeface="+mn-cs"/>
      </a:defRPr>
    </a:lvl5pPr>
    <a:lvl6pPr marL="3350942" algn="l" defTabSz="1340375" rtl="0" eaLnBrk="1" latinLnBrk="0" hangingPunct="1">
      <a:defRPr sz="2638" kern="1200">
        <a:solidFill>
          <a:schemeClr val="tx1"/>
        </a:solidFill>
        <a:latin typeface="+mn-lt"/>
        <a:ea typeface="+mn-ea"/>
        <a:cs typeface="+mn-cs"/>
      </a:defRPr>
    </a:lvl6pPr>
    <a:lvl7pPr marL="4021129" algn="l" defTabSz="1340375" rtl="0" eaLnBrk="1" latinLnBrk="0" hangingPunct="1">
      <a:defRPr sz="2638" kern="1200">
        <a:solidFill>
          <a:schemeClr val="tx1"/>
        </a:solidFill>
        <a:latin typeface="+mn-lt"/>
        <a:ea typeface="+mn-ea"/>
        <a:cs typeface="+mn-cs"/>
      </a:defRPr>
    </a:lvl7pPr>
    <a:lvl8pPr marL="4691317" algn="l" defTabSz="1340375" rtl="0" eaLnBrk="1" latinLnBrk="0" hangingPunct="1">
      <a:defRPr sz="2638" kern="1200">
        <a:solidFill>
          <a:schemeClr val="tx1"/>
        </a:solidFill>
        <a:latin typeface="+mn-lt"/>
        <a:ea typeface="+mn-ea"/>
        <a:cs typeface="+mn-cs"/>
      </a:defRPr>
    </a:lvl8pPr>
    <a:lvl9pPr marL="5361506" algn="l" defTabSz="1340375" rtl="0" eaLnBrk="1" latinLnBrk="0" hangingPunct="1">
      <a:defRPr sz="263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0CF0776-D0D9-46F0-AB87-A51BC96DCA78}">
          <p14:sldIdLst>
            <p14:sldId id="256"/>
            <p14:sldId id="262"/>
          </p14:sldIdLst>
        </p14:section>
        <p14:section name="Welcome!" id="{EE012976-0CBA-47CB-9521-945B7C8F220D}">
          <p14:sldIdLst>
            <p14:sldId id="266"/>
            <p14:sldId id="264"/>
            <p14:sldId id="263"/>
          </p14:sldIdLst>
        </p14:section>
        <p14:section name="Format of this course" id="{4E09A742-6D0E-45D7-BC0D-DCC9D139FD56}">
          <p14:sldIdLst>
            <p14:sldId id="265"/>
            <p14:sldId id="270"/>
            <p14:sldId id="267"/>
            <p14:sldId id="268"/>
            <p14:sldId id="269"/>
          </p14:sldIdLst>
        </p14:section>
        <p14:section name="Lectures" id="{E391BAF5-718F-4B85-B251-857819DD9696}">
          <p14:sldIdLst>
            <p14:sldId id="271"/>
            <p14:sldId id="272"/>
            <p14:sldId id="273"/>
            <p14:sldId id="274"/>
            <p14:sldId id="275"/>
            <p14:sldId id="276"/>
          </p14:sldIdLst>
        </p14:section>
        <p14:section name="Exercises" id="{BC585F09-137C-445C-9C79-9D9F611FC0FC}">
          <p14:sldIdLst>
            <p14:sldId id="277"/>
            <p14:sldId id="278"/>
          </p14:sldIdLst>
        </p14:section>
        <p14:section name="Project work" id="{2527C5B2-8D07-4599-AA13-43CF7AF28992}">
          <p14:sldIdLst>
            <p14:sldId id="279"/>
            <p14:sldId id="350"/>
            <p14:sldId id="280"/>
            <p14:sldId id="352"/>
            <p14:sldId id="281"/>
            <p14:sldId id="294"/>
            <p14:sldId id="351"/>
          </p14:sldIdLst>
        </p14:section>
        <p14:section name="Deadlines" id="{30A35855-A668-49D3-BF6D-F871E3843214}">
          <p14:sldIdLst>
            <p14:sldId id="282"/>
            <p14:sldId id="284"/>
            <p14:sldId id="285"/>
            <p14:sldId id="286"/>
          </p14:sldIdLst>
        </p14:section>
        <p14:section name="Grading" id="{84C42ACD-7D46-47F2-98A8-589BB74F5A73}">
          <p14:sldIdLst>
            <p14:sldId id="287"/>
            <p14:sldId id="288"/>
            <p14:sldId id="289"/>
            <p14:sldId id="290"/>
            <p14:sldId id="291"/>
            <p14:sldId id="353"/>
            <p14:sldId id="293"/>
            <p14:sldId id="292"/>
          </p14:sldIdLst>
        </p14:section>
        <p14:section name="Thank you" id="{79EA941E-16A9-490F-BE2B-BDF261F0A701}">
          <p14:sldIdLst>
            <p14:sldId id="3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2" userDrawn="1">
          <p15:clr>
            <a:srgbClr val="A4A3A4"/>
          </p15:clr>
        </p15:guide>
        <p15:guide id="2" pos="57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96"/>
    <a:srgbClr val="F18800"/>
    <a:srgbClr val="A2BB0A"/>
    <a:srgbClr val="404040"/>
    <a:srgbClr val="BFBFBF"/>
    <a:srgbClr val="4E89BA"/>
    <a:srgbClr val="4A4D53"/>
    <a:srgbClr val="006EB7"/>
    <a:srgbClr val="00A8AC"/>
    <a:srgbClr val="00A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0225" autoAdjust="0"/>
  </p:normalViewPr>
  <p:slideViewPr>
    <p:cSldViewPr snapToGrid="0" showGuides="1">
      <p:cViewPr varScale="1">
        <p:scale>
          <a:sx n="97" d="100"/>
          <a:sy n="97" d="100"/>
        </p:scale>
        <p:origin x="1040" y="88"/>
      </p:cViewPr>
      <p:guideLst>
        <p:guide orient="horz" pos="3242"/>
        <p:guide pos="57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01AE6-A548-4B53-B7AF-2C216BF6FDEC}" type="datetimeFigureOut">
              <a:rPr lang="de-AT" smtClean="0"/>
              <a:t>15.09.2020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B911-885E-4668-8C6E-9562ABF6240B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258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40375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1pPr>
    <a:lvl2pPr marL="670190" algn="l" defTabSz="1340375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2pPr>
    <a:lvl3pPr marL="1340375" algn="l" defTabSz="1340375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3pPr>
    <a:lvl4pPr marL="2010565" algn="l" defTabSz="1340375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4pPr>
    <a:lvl5pPr marL="2680752" algn="l" defTabSz="1340375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5pPr>
    <a:lvl6pPr marL="3350942" algn="l" defTabSz="1340375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6pPr>
    <a:lvl7pPr marL="4021129" algn="l" defTabSz="1340375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7pPr>
    <a:lvl8pPr marL="4691317" algn="l" defTabSz="1340375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8pPr>
    <a:lvl9pPr marL="5361506" algn="l" defTabSz="1340375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70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Verdana" panose="020B0604030504040204" pitchFamily="34" charset="0"/>
              </a:rPr>
              <a:t>Introduction to the Cloud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B911-885E-4668-8C6E-9562ABF6240B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733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B911-885E-4668-8C6E-9562ABF6240B}" type="slidenum">
              <a:rPr lang="de-AT" smtClean="0"/>
              <a:t>38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598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B911-885E-4668-8C6E-9562ABF6240B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9208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B911-885E-4668-8C6E-9562ABF6240B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0516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B911-885E-4668-8C6E-9562ABF6240B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453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B911-885E-4668-8C6E-9562ABF6240B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855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B911-885E-4668-8C6E-9562ABF6240B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6086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B911-885E-4668-8C6E-9562ABF6240B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1225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B911-885E-4668-8C6E-9562ABF6240B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982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B911-885E-4668-8C6E-9562ABF6240B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776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FH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110E41D-C82D-404F-990C-9B404B0B34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8295938" cy="102901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E6916BF-6AF8-41A6-99C4-0A14BCFAB4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8295938" cy="10290175"/>
          </a:xfrm>
          <a:prstGeom prst="rect">
            <a:avLst/>
          </a:prstGeom>
        </p:spPr>
      </p:pic>
      <p:sp>
        <p:nvSpPr>
          <p:cNvPr id="6" name="Titel 13">
            <a:extLst>
              <a:ext uri="{FF2B5EF4-FFF2-40B4-BE49-F238E27FC236}">
                <a16:creationId xmlns:a16="http://schemas.microsoft.com/office/drawing/2014/main" id="{989D9FF1-B03E-4F6A-9670-C81E124D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64" y="2289600"/>
            <a:ext cx="16993569" cy="701731"/>
          </a:xfrm>
        </p:spPr>
        <p:txBody>
          <a:bodyPr/>
          <a:lstStyle>
            <a:lvl1pPr>
              <a:defRPr lang="de-DE" sz="4400" b="1" kern="1200" dirty="0">
                <a:solidFill>
                  <a:srgbClr val="4A4D53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13741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4" userDrawn="1">
          <p15:clr>
            <a:srgbClr val="FBAE40"/>
          </p15:clr>
        </p15:guide>
        <p15:guide id="2" pos="5763" userDrawn="1">
          <p15:clr>
            <a:srgbClr val="FBAE40"/>
          </p15:clr>
        </p15:guide>
        <p15:guide id="3" pos="11139" userDrawn="1">
          <p15:clr>
            <a:srgbClr val="FBAE40"/>
          </p15:clr>
        </p15:guide>
        <p15:guide id="4" orient="horz" pos="3240" userDrawn="1">
          <p15:clr>
            <a:srgbClr val="FBAE40"/>
          </p15:clr>
        </p15:guide>
        <p15:guide id="7" orient="horz" pos="1200" userDrawn="1">
          <p15:clr>
            <a:srgbClr val="FBAE40"/>
          </p15:clr>
        </p15:guide>
        <p15:guide id="8" orient="horz" pos="2108" userDrawn="1">
          <p15:clr>
            <a:srgbClr val="FBAE40"/>
          </p15:clr>
        </p15:guide>
        <p15:guide id="9" orient="horz" pos="165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nderole klein -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0754417-825D-4610-B8B9-1A05C0F050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" y="0"/>
            <a:ext cx="18295234" cy="102901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09D7EA-6F7C-4AA1-B031-07D3CB26F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72" y="8381339"/>
            <a:ext cx="8205494" cy="590931"/>
          </a:xfrm>
        </p:spPr>
        <p:txBody>
          <a:bodyPr/>
          <a:lstStyle>
            <a:lvl1pPr>
              <a:defRPr lang="de-AT" sz="36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8342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8">
          <p15:clr>
            <a:srgbClr val="FBAE40"/>
          </p15:clr>
        </p15:guide>
        <p15:guide id="2" orient="horz" pos="4650">
          <p15:clr>
            <a:srgbClr val="FBAE40"/>
          </p15:clr>
        </p15:guide>
        <p15:guide id="3" orient="horz" pos="5872">
          <p15:clr>
            <a:srgbClr val="FBAE40"/>
          </p15:clr>
        </p15:guide>
        <p15:guide id="4" orient="horz" pos="392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folie - weiß - 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1D07E-DEC3-4461-B68E-19DC5A67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65" y="716518"/>
            <a:ext cx="17038873" cy="701731"/>
          </a:xfrm>
        </p:spPr>
        <p:txBody>
          <a:bodyPr/>
          <a:lstStyle>
            <a:lvl1pPr>
              <a:defRPr sz="44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6DEF62-611B-4586-AC9F-EE654EC48749}"/>
              </a:ext>
            </a:extLst>
          </p:cNvPr>
          <p:cNvSpPr txBox="1"/>
          <p:nvPr userDrawn="1"/>
        </p:nvSpPr>
        <p:spPr>
          <a:xfrm>
            <a:off x="801533" y="9338063"/>
            <a:ext cx="6196506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40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302" b="1" dirty="0">
                <a:solidFill>
                  <a:srgbClr val="4A4D53"/>
                </a:solidFill>
              </a:rPr>
              <a:t>FH Campus Wien </a:t>
            </a:r>
            <a:r>
              <a:rPr lang="de-AT" sz="1300" dirty="0">
                <a:solidFill>
                  <a:srgbClr val="4A4D53"/>
                </a:solidFill>
              </a:rPr>
              <a:t>| Engineering | Cloud Computing</a:t>
            </a:r>
            <a:endParaRPr lang="de-AT" sz="130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337FE64-4BFD-49A7-B78D-3F1476190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6147" y="1800003"/>
            <a:ext cx="16102792" cy="7331333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0F59A48-2F44-4D55-9FD9-049AD52B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83845" y="12598399"/>
            <a:ext cx="4425800" cy="736600"/>
          </a:xfrm>
          <a:prstGeom prst="rect">
            <a:avLst/>
          </a:prstGeom>
        </p:spPr>
        <p:txBody>
          <a:bodyPr/>
          <a:lstStyle/>
          <a:p>
            <a:r>
              <a:rPr lang="de-AT"/>
              <a:t>page </a:t>
            </a:r>
            <a:fld id="{A638BCF4-1E99-42C2-B624-5B8F04E362FC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6AF96E5A-626D-4508-AD25-A9A97A565C7A}"/>
              </a:ext>
            </a:extLst>
          </p:cNvPr>
          <p:cNvSpPr txBox="1">
            <a:spLocks/>
          </p:cNvSpPr>
          <p:nvPr userDrawn="1"/>
        </p:nvSpPr>
        <p:spPr>
          <a:xfrm>
            <a:off x="13642678" y="9338064"/>
            <a:ext cx="4116257" cy="384978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de-DE"/>
            </a:defPPr>
            <a:lvl1pPr marL="0" algn="r" defTabSz="67025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128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255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383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0510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5638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0766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5893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1021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A104DB-FD90-4C1D-8FD8-954015846B85}" type="slidenum">
              <a:rPr lang="de-AT" sz="1302" kern="1200" smtClean="0">
                <a:solidFill>
                  <a:srgbClr val="4A4D53"/>
                </a:solidFill>
                <a:latin typeface="+mn-lt"/>
                <a:ea typeface="+mn-ea"/>
                <a:cs typeface="+mn-cs"/>
              </a:rPr>
              <a:pPr/>
              <a:t>‹#›</a:t>
            </a:fld>
            <a:endParaRPr lang="de-AT" sz="1302" kern="1200" dirty="0">
              <a:solidFill>
                <a:srgbClr val="4A4D53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965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72">
          <p15:clr>
            <a:srgbClr val="FBAE40"/>
          </p15:clr>
        </p15:guide>
        <p15:guide id="2" orient="horz" pos="605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ramm - weiß - 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1D07E-DEC3-4461-B68E-19DC5A67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65" y="716518"/>
            <a:ext cx="17038873" cy="701731"/>
          </a:xfrm>
        </p:spPr>
        <p:txBody>
          <a:bodyPr/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EDE8C968-F04A-48AB-BD98-563E63C63EFE}"/>
              </a:ext>
            </a:extLst>
          </p:cNvPr>
          <p:cNvSpPr txBox="1">
            <a:spLocks/>
          </p:cNvSpPr>
          <p:nvPr userDrawn="1"/>
        </p:nvSpPr>
        <p:spPr>
          <a:xfrm>
            <a:off x="13642678" y="9338064"/>
            <a:ext cx="4116257" cy="384978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de-DE"/>
            </a:defPPr>
            <a:lvl1pPr marL="0" algn="r" defTabSz="67025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128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255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383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0510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5638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0766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5893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1021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A104DB-FD90-4C1D-8FD8-954015846B85}" type="slidenum">
              <a:rPr lang="de-AT" sz="1302" kern="1200" smtClean="0">
                <a:solidFill>
                  <a:srgbClr val="4A4D53"/>
                </a:solidFill>
                <a:latin typeface="+mn-lt"/>
                <a:ea typeface="+mn-ea"/>
                <a:cs typeface="+mn-cs"/>
              </a:rPr>
              <a:pPr/>
              <a:t>‹#›</a:t>
            </a:fld>
            <a:endParaRPr lang="de-AT" sz="1302" kern="1200" dirty="0">
              <a:solidFill>
                <a:srgbClr val="4A4D5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577EA7E9-8BE3-42AE-B712-43F4995B0D8E}"/>
              </a:ext>
            </a:extLst>
          </p:cNvPr>
          <p:cNvSpPr txBox="1"/>
          <p:nvPr userDrawn="1"/>
        </p:nvSpPr>
        <p:spPr>
          <a:xfrm>
            <a:off x="801533" y="9338063"/>
            <a:ext cx="6196506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40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302" b="1" dirty="0">
                <a:solidFill>
                  <a:srgbClr val="4A4D53"/>
                </a:solidFill>
              </a:rPr>
              <a:t>FH Campus Wien </a:t>
            </a:r>
            <a:r>
              <a:rPr lang="de-AT" sz="1300" dirty="0">
                <a:solidFill>
                  <a:srgbClr val="4A4D53"/>
                </a:solidFill>
              </a:rPr>
              <a:t>| Engineering | Cloud Computing</a:t>
            </a:r>
            <a:endParaRPr lang="de-AT" sz="1300" dirty="0"/>
          </a:p>
        </p:txBody>
      </p:sp>
    </p:spTree>
    <p:extLst>
      <p:ext uri="{BB962C8B-B14F-4D97-AF65-F5344CB8AC3E}">
        <p14:creationId xmlns:p14="http://schemas.microsoft.com/office/powerpoint/2010/main" val="1906155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5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- 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9110E41D-C82D-404F-990C-9B404B0B34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9587" cy="10286999"/>
          </a:xfrm>
          <a:prstGeom prst="rect">
            <a:avLst/>
          </a:prstGeom>
        </p:spPr>
      </p:pic>
      <p:pic>
        <p:nvPicPr>
          <p:cNvPr id="7" name="Grafik 6" descr="Ein Bild, das Screenshot enthält.&#10;&#10;Mit sehr hoher Zuverlässigkeit generierte Beschreibung">
            <a:extLst>
              <a:ext uri="{FF2B5EF4-FFF2-40B4-BE49-F238E27FC236}">
                <a16:creationId xmlns:a16="http://schemas.microsoft.com/office/drawing/2014/main" id="{E6BB59F8-1846-4345-B32C-6B90C7F14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9587" cy="10286999"/>
          </a:xfrm>
          <a:prstGeom prst="rect">
            <a:avLst/>
          </a:prstGeom>
        </p:spPr>
      </p:pic>
      <p:sp>
        <p:nvSpPr>
          <p:cNvPr id="5" name="Titel 13">
            <a:extLst>
              <a:ext uri="{FF2B5EF4-FFF2-40B4-BE49-F238E27FC236}">
                <a16:creationId xmlns:a16="http://schemas.microsoft.com/office/drawing/2014/main" id="{989D9FF1-B03E-4F6A-9670-C81E124D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64" y="2289600"/>
            <a:ext cx="16993569" cy="701731"/>
          </a:xfrm>
        </p:spPr>
        <p:txBody>
          <a:bodyPr/>
          <a:lstStyle>
            <a:lvl1pPr>
              <a:defRPr lang="de-DE" sz="4400" b="1" kern="1200" dirty="0">
                <a:solidFill>
                  <a:srgbClr val="4A4D53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05197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2" userDrawn="1">
          <p15:clr>
            <a:srgbClr val="FBAE40"/>
          </p15:clr>
        </p15:guide>
        <p15:guide id="2" pos="5763" userDrawn="1">
          <p15:clr>
            <a:srgbClr val="FBAE40"/>
          </p15:clr>
        </p15:guide>
        <p15:guide id="3" pos="1113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pitel - FH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FEC9F-7F4E-440E-9627-E859F8A30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63" y="2289600"/>
            <a:ext cx="17037217" cy="701731"/>
          </a:xfrm>
        </p:spPr>
        <p:txBody>
          <a:bodyPr/>
          <a:lstStyle>
            <a:lvl1pPr>
              <a:defRPr lang="de-DE" sz="44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F774A0-B4C0-40F4-AA78-2874AFBAC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18" y="3384000"/>
            <a:ext cx="15237059" cy="602035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04E2E1A-8DC9-42DC-963F-859DB6D66120}"/>
              </a:ext>
            </a:extLst>
          </p:cNvPr>
          <p:cNvCxnSpPr/>
          <p:nvPr userDrawn="1"/>
        </p:nvCxnSpPr>
        <p:spPr>
          <a:xfrm>
            <a:off x="3151764" y="9404355"/>
            <a:ext cx="0" cy="297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27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pitel - weiß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FEC9F-7F4E-440E-9627-E859F8A30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61" y="2289600"/>
            <a:ext cx="17023568" cy="701731"/>
          </a:xfrm>
        </p:spPr>
        <p:txBody>
          <a:bodyPr/>
          <a:lstStyle>
            <a:lvl1pPr>
              <a:defRPr lang="de-DE" sz="4400" b="1" kern="1200" dirty="0">
                <a:solidFill>
                  <a:srgbClr val="4A4D53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F774A0-B4C0-40F4-AA78-2874AFBAC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19" y="3384003"/>
            <a:ext cx="15223409" cy="6142137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8496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- weiß - 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1D07E-DEC3-4461-B68E-19DC5A67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65" y="716518"/>
            <a:ext cx="17038873" cy="701731"/>
          </a:xfrm>
        </p:spPr>
        <p:txBody>
          <a:bodyPr/>
          <a:lstStyle>
            <a:lvl1pPr>
              <a:defRPr sz="44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6DEF62-611B-4586-AC9F-EE654EC48749}"/>
              </a:ext>
            </a:extLst>
          </p:cNvPr>
          <p:cNvSpPr txBox="1"/>
          <p:nvPr userDrawn="1"/>
        </p:nvSpPr>
        <p:spPr>
          <a:xfrm>
            <a:off x="778529" y="9338063"/>
            <a:ext cx="6196506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40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302" b="1" dirty="0">
                <a:solidFill>
                  <a:srgbClr val="4A4D53"/>
                </a:solidFill>
              </a:rPr>
              <a:t>FH Campus Wien </a:t>
            </a:r>
            <a:r>
              <a:rPr lang="de-AT" sz="1300" dirty="0">
                <a:solidFill>
                  <a:srgbClr val="4A4D53"/>
                </a:solidFill>
              </a:rPr>
              <a:t>| Engineering | Cloud Computing</a:t>
            </a:r>
            <a:endParaRPr lang="de-AT" sz="130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337FE64-4BFD-49A7-B78D-3F1476190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6147" y="1800003"/>
            <a:ext cx="16102792" cy="7331333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0F59A48-2F44-4D55-9FD9-049AD52B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83845" y="12598399"/>
            <a:ext cx="4425800" cy="736600"/>
          </a:xfrm>
          <a:prstGeom prst="rect">
            <a:avLst/>
          </a:prstGeom>
        </p:spPr>
        <p:txBody>
          <a:bodyPr/>
          <a:lstStyle/>
          <a:p>
            <a:r>
              <a:rPr lang="de-AT"/>
              <a:t>page </a:t>
            </a:r>
            <a:fld id="{A638BCF4-1E99-42C2-B624-5B8F04E362FC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6AF96E5A-626D-4508-AD25-A9A97A565C7A}"/>
              </a:ext>
            </a:extLst>
          </p:cNvPr>
          <p:cNvSpPr txBox="1">
            <a:spLocks/>
          </p:cNvSpPr>
          <p:nvPr userDrawn="1"/>
        </p:nvSpPr>
        <p:spPr>
          <a:xfrm>
            <a:off x="13642678" y="9338064"/>
            <a:ext cx="4116257" cy="384978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de-DE"/>
            </a:defPPr>
            <a:lvl1pPr marL="0" algn="r" defTabSz="67025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128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255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383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0510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5638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0766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5893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1021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A104DB-FD90-4C1D-8FD8-954015846B85}" type="slidenum">
              <a:rPr lang="de-AT" sz="1302" kern="1200" smtClean="0">
                <a:solidFill>
                  <a:srgbClr val="4A4D53"/>
                </a:solidFill>
                <a:latin typeface="+mn-lt"/>
                <a:ea typeface="+mn-ea"/>
                <a:cs typeface="+mn-cs"/>
              </a:rPr>
              <a:pPr/>
              <a:t>‹#›</a:t>
            </a:fld>
            <a:endParaRPr lang="de-AT" sz="1302" kern="1200" dirty="0">
              <a:solidFill>
                <a:srgbClr val="4A4D53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144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72" userDrawn="1">
          <p15:clr>
            <a:srgbClr val="FBAE40"/>
          </p15:clr>
        </p15:guide>
        <p15:guide id="2" orient="horz" pos="605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- weiß - 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1D07E-DEC3-4461-B68E-19DC5A67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65" y="716518"/>
            <a:ext cx="17038873" cy="701731"/>
          </a:xfrm>
        </p:spPr>
        <p:txBody>
          <a:bodyPr/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5" name="Diagrammplatzhalter 4">
            <a:extLst>
              <a:ext uri="{FF2B5EF4-FFF2-40B4-BE49-F238E27FC236}">
                <a16:creationId xmlns:a16="http://schemas.microsoft.com/office/drawing/2014/main" id="{072CAFA5-82DE-42E8-AA70-A46D80D8F2A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656145" y="1800003"/>
            <a:ext cx="16102792" cy="733133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de-AT" dirty="0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EDE8C968-F04A-48AB-BD98-563E63C63EFE}"/>
              </a:ext>
            </a:extLst>
          </p:cNvPr>
          <p:cNvSpPr txBox="1">
            <a:spLocks/>
          </p:cNvSpPr>
          <p:nvPr userDrawn="1"/>
        </p:nvSpPr>
        <p:spPr>
          <a:xfrm>
            <a:off x="13642678" y="9338064"/>
            <a:ext cx="4116257" cy="384978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de-DE"/>
            </a:defPPr>
            <a:lvl1pPr marL="0" algn="r" defTabSz="67025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128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255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383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0510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5638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0766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5893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1021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A104DB-FD90-4C1D-8FD8-954015846B85}" type="slidenum">
              <a:rPr lang="de-AT" sz="1302" kern="1200" smtClean="0">
                <a:solidFill>
                  <a:srgbClr val="4A4D53"/>
                </a:solidFill>
                <a:latin typeface="+mn-lt"/>
                <a:ea typeface="+mn-ea"/>
                <a:cs typeface="+mn-cs"/>
              </a:rPr>
              <a:pPr/>
              <a:t>‹#›</a:t>
            </a:fld>
            <a:endParaRPr lang="de-AT" sz="1302" kern="1200" dirty="0">
              <a:solidFill>
                <a:srgbClr val="4A4D5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3F3CC8DB-CB69-4880-9506-69AA3571545C}"/>
              </a:ext>
            </a:extLst>
          </p:cNvPr>
          <p:cNvSpPr txBox="1"/>
          <p:nvPr userDrawn="1"/>
        </p:nvSpPr>
        <p:spPr>
          <a:xfrm>
            <a:off x="801533" y="9338063"/>
            <a:ext cx="6196506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40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302" b="1" dirty="0">
                <a:solidFill>
                  <a:srgbClr val="4A4D53"/>
                </a:solidFill>
              </a:rPr>
              <a:t>FH Campus Wien </a:t>
            </a:r>
            <a:r>
              <a:rPr lang="de-AT" sz="1300" dirty="0">
                <a:solidFill>
                  <a:srgbClr val="4A4D53"/>
                </a:solidFill>
              </a:rPr>
              <a:t>| Engineering | Cloud Computing</a:t>
            </a:r>
            <a:endParaRPr lang="de-AT" sz="1300" dirty="0"/>
          </a:p>
        </p:txBody>
      </p:sp>
    </p:spTree>
    <p:extLst>
      <p:ext uri="{BB962C8B-B14F-4D97-AF65-F5344CB8AC3E}">
        <p14:creationId xmlns:p14="http://schemas.microsoft.com/office/powerpoint/2010/main" val="1063860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5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m - weiß - 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1D07E-DEC3-4461-B68E-19DC5A67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65" y="716518"/>
            <a:ext cx="17038873" cy="701731"/>
          </a:xfrm>
        </p:spPr>
        <p:txBody>
          <a:bodyPr/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EDE8C968-F04A-48AB-BD98-563E63C63EFE}"/>
              </a:ext>
            </a:extLst>
          </p:cNvPr>
          <p:cNvSpPr txBox="1">
            <a:spLocks/>
          </p:cNvSpPr>
          <p:nvPr userDrawn="1"/>
        </p:nvSpPr>
        <p:spPr>
          <a:xfrm>
            <a:off x="13642678" y="9338064"/>
            <a:ext cx="4116257" cy="384978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de-DE"/>
            </a:defPPr>
            <a:lvl1pPr marL="0" algn="r" defTabSz="67025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35128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0255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383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0510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5638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0766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45893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81021" algn="l" defTabSz="670255" rtl="0" eaLnBrk="1" latinLnBrk="0" hangingPunct="1">
              <a:defRPr sz="13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A104DB-FD90-4C1D-8FD8-954015846B85}" type="slidenum">
              <a:rPr lang="de-AT" sz="1302" kern="1200" smtClean="0">
                <a:solidFill>
                  <a:srgbClr val="4A4D53"/>
                </a:solidFill>
                <a:latin typeface="+mn-lt"/>
                <a:ea typeface="+mn-ea"/>
                <a:cs typeface="+mn-cs"/>
              </a:rPr>
              <a:pPr/>
              <a:t>‹#›</a:t>
            </a:fld>
            <a:endParaRPr lang="de-AT" sz="1302" kern="1200" dirty="0">
              <a:solidFill>
                <a:srgbClr val="4A4D5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577EA7E9-8BE3-42AE-B712-43F4995B0D8E}"/>
              </a:ext>
            </a:extLst>
          </p:cNvPr>
          <p:cNvSpPr txBox="1"/>
          <p:nvPr userDrawn="1"/>
        </p:nvSpPr>
        <p:spPr>
          <a:xfrm>
            <a:off x="778529" y="9338063"/>
            <a:ext cx="6196506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40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302" b="1" dirty="0">
                <a:solidFill>
                  <a:srgbClr val="4A4D53"/>
                </a:solidFill>
              </a:rPr>
              <a:t>FH Campus Wien </a:t>
            </a:r>
            <a:r>
              <a:rPr lang="de-AT" sz="1300" dirty="0">
                <a:solidFill>
                  <a:srgbClr val="4A4D53"/>
                </a:solidFill>
              </a:rPr>
              <a:t>| Engineering | Cloud Computing</a:t>
            </a:r>
            <a:endParaRPr lang="de-AT" sz="1300" dirty="0"/>
          </a:p>
        </p:txBody>
      </p:sp>
    </p:spTree>
    <p:extLst>
      <p:ext uri="{BB962C8B-B14F-4D97-AF65-F5344CB8AC3E}">
        <p14:creationId xmlns:p14="http://schemas.microsoft.com/office/powerpoint/2010/main" val="1375392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5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derole klein -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0754417-825D-4610-B8B9-1A05C0F050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" y="0"/>
            <a:ext cx="18295234" cy="102901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09D7EA-6F7C-4AA1-B031-07D3CB26F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72" y="8381339"/>
            <a:ext cx="8205494" cy="590931"/>
          </a:xfrm>
        </p:spPr>
        <p:txBody>
          <a:bodyPr/>
          <a:lstStyle>
            <a:lvl1pPr>
              <a:defRPr lang="de-AT" sz="36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76845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8" userDrawn="1">
          <p15:clr>
            <a:srgbClr val="FBAE40"/>
          </p15:clr>
        </p15:guide>
        <p15:guide id="2" orient="horz" pos="4650" userDrawn="1">
          <p15:clr>
            <a:srgbClr val="FBAE40"/>
          </p15:clr>
        </p15:guide>
        <p15:guide id="3" orient="horz" pos="5872" userDrawn="1">
          <p15:clr>
            <a:srgbClr val="FBAE40"/>
          </p15:clr>
        </p15:guide>
        <p15:guide id="4" orient="horz" pos="392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FH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110E41D-C82D-404F-990C-9B404B0B34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8295938" cy="102901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E6916BF-6AF8-41A6-99C4-0A14BCFAB4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8295938" cy="10290175"/>
          </a:xfrm>
          <a:prstGeom prst="rect">
            <a:avLst/>
          </a:prstGeom>
        </p:spPr>
      </p:pic>
      <p:sp>
        <p:nvSpPr>
          <p:cNvPr id="6" name="Titel 13">
            <a:extLst>
              <a:ext uri="{FF2B5EF4-FFF2-40B4-BE49-F238E27FC236}">
                <a16:creationId xmlns:a16="http://schemas.microsoft.com/office/drawing/2014/main" id="{989D9FF1-B03E-4F6A-9670-C81E124D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64" y="2289600"/>
            <a:ext cx="16993569" cy="701731"/>
          </a:xfrm>
        </p:spPr>
        <p:txBody>
          <a:bodyPr/>
          <a:lstStyle>
            <a:lvl1pPr>
              <a:defRPr lang="de-DE" sz="4400" b="1" kern="1200" dirty="0">
                <a:solidFill>
                  <a:srgbClr val="4A4D53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75589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4">
          <p15:clr>
            <a:srgbClr val="FBAE40"/>
          </p15:clr>
        </p15:guide>
        <p15:guide id="2" pos="5763">
          <p15:clr>
            <a:srgbClr val="FBAE40"/>
          </p15:clr>
        </p15:guide>
        <p15:guide id="3" pos="11139">
          <p15:clr>
            <a:srgbClr val="FBAE40"/>
          </p15:clr>
        </p15:guide>
        <p15:guide id="4" orient="horz" pos="3240">
          <p15:clr>
            <a:srgbClr val="FBAE40"/>
          </p15:clr>
        </p15:guide>
        <p15:guide id="7" orient="horz" pos="1200">
          <p15:clr>
            <a:srgbClr val="FBAE40"/>
          </p15:clr>
        </p15:guide>
        <p15:guide id="8" orient="horz" pos="2108">
          <p15:clr>
            <a:srgbClr val="FBAE40"/>
          </p15:clr>
        </p15:guide>
        <p15:guide id="9" orient="horz" pos="16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7DC3FED-648D-4FB7-8622-2FC0B364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95" y="2598702"/>
            <a:ext cx="15780246" cy="53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/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30715D-7763-420A-97D8-555A3E99E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9607" y="3433829"/>
            <a:ext cx="13240731" cy="5686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75D3D2B-85ED-4CC2-9A19-332A5163F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60532" y="9537469"/>
            <a:ext cx="6174880" cy="547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/>
              <a:t>Organisationseinheit | 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CE736E-EFE1-47CD-BFBF-E18FB857B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21754" y="9537699"/>
            <a:ext cx="4116257" cy="546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04DB-FD90-4C1D-8FD8-954015846B85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134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5" r:id="rId3"/>
    <p:sldLayoutId id="2147483650" r:id="rId4"/>
    <p:sldLayoutId id="2147483652" r:id="rId5"/>
    <p:sldLayoutId id="2147483711" r:id="rId6"/>
    <p:sldLayoutId id="2147483713" r:id="rId7"/>
    <p:sldLayoutId id="2147483712" r:id="rId8"/>
    <p:sldLayoutId id="2147483726" r:id="rId9"/>
    <p:sldLayoutId id="2147483727" r:id="rId10"/>
    <p:sldLayoutId id="2147483728" r:id="rId11"/>
    <p:sldLayoutId id="2147483729" r:id="rId12"/>
  </p:sldLayoutIdLst>
  <p:hf hdr="0" dt="0"/>
  <p:txStyles>
    <p:titleStyle>
      <a:lvl1pPr algn="l" defTabSz="1322888" rtl="0" eaLnBrk="1" latinLnBrk="0" hangingPunct="1">
        <a:lnSpc>
          <a:spcPct val="90000"/>
        </a:lnSpc>
        <a:spcBef>
          <a:spcPct val="0"/>
        </a:spcBef>
        <a:buNone/>
        <a:defRPr lang="de-AT" sz="3182" b="1" kern="1200" smtClean="0">
          <a:solidFill>
            <a:schemeClr val="tx1">
              <a:lumMod val="75000"/>
              <a:lumOff val="25000"/>
            </a:schemeClr>
          </a:solidFill>
          <a:latin typeface="+mj-lt"/>
          <a:ea typeface="Verdana" panose="020B0604030504040204" pitchFamily="34" charset="0"/>
          <a:cs typeface="+mj-cs"/>
        </a:defRPr>
      </a:lvl1pPr>
    </p:titleStyle>
    <p:bodyStyle>
      <a:lvl1pPr marL="330722" indent="-330722" algn="l" defTabSz="1322888" rtl="0" eaLnBrk="1" latinLnBrk="0" hangingPunct="1">
        <a:lnSpc>
          <a:spcPct val="90000"/>
        </a:lnSpc>
        <a:spcBef>
          <a:spcPts val="1446"/>
        </a:spcBef>
        <a:buFont typeface="Verdana" panose="020B0604030504040204" pitchFamily="34" charset="0"/>
        <a:buChar char="&gt;"/>
        <a:defRPr sz="260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92166" indent="-330722" algn="l" defTabSz="1322888" rtl="0" eaLnBrk="1" latinLnBrk="0" hangingPunct="1">
        <a:lnSpc>
          <a:spcPct val="90000"/>
        </a:lnSpc>
        <a:spcBef>
          <a:spcPts val="724"/>
        </a:spcBef>
        <a:buFont typeface="Verdana" panose="020B0604030504040204" pitchFamily="34" charset="0"/>
        <a:buChar char="&gt;"/>
        <a:defRPr sz="260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653608" indent="-330722" algn="l" defTabSz="1322888" rtl="0" eaLnBrk="1" latinLnBrk="0" hangingPunct="1">
        <a:lnSpc>
          <a:spcPct val="90000"/>
        </a:lnSpc>
        <a:spcBef>
          <a:spcPts val="724"/>
        </a:spcBef>
        <a:buFont typeface="Verdana" panose="020B0604030504040204" pitchFamily="34" charset="0"/>
        <a:buChar char="&gt;"/>
        <a:defRPr sz="260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315054" indent="-330722" algn="l" defTabSz="1322888" rtl="0" eaLnBrk="1" latinLnBrk="0" hangingPunct="1">
        <a:lnSpc>
          <a:spcPct val="90000"/>
        </a:lnSpc>
        <a:spcBef>
          <a:spcPts val="724"/>
        </a:spcBef>
        <a:buFont typeface="Verdana" panose="020B0604030504040204" pitchFamily="34" charset="0"/>
        <a:buChar char="&gt;"/>
        <a:defRPr sz="260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976498" indent="-330722" algn="l" defTabSz="1322888" rtl="0" eaLnBrk="1" latinLnBrk="0" hangingPunct="1">
        <a:lnSpc>
          <a:spcPct val="90000"/>
        </a:lnSpc>
        <a:spcBef>
          <a:spcPts val="724"/>
        </a:spcBef>
        <a:buFont typeface="Verdana" panose="020B0604030504040204" pitchFamily="34" charset="0"/>
        <a:buChar char="&gt;"/>
        <a:defRPr sz="260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637940" indent="-330722" algn="l" defTabSz="1322888" rtl="0" eaLnBrk="1" latinLnBrk="0" hangingPunct="1">
        <a:lnSpc>
          <a:spcPct val="90000"/>
        </a:lnSpc>
        <a:spcBef>
          <a:spcPts val="724"/>
        </a:spcBef>
        <a:buFont typeface="Arial" panose="020B0604020202020204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6pPr>
      <a:lvl7pPr marL="4299386" indent="-330722" algn="l" defTabSz="1322888" rtl="0" eaLnBrk="1" latinLnBrk="0" hangingPunct="1">
        <a:lnSpc>
          <a:spcPct val="90000"/>
        </a:lnSpc>
        <a:spcBef>
          <a:spcPts val="724"/>
        </a:spcBef>
        <a:buFont typeface="Arial" panose="020B0604020202020204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7pPr>
      <a:lvl8pPr marL="4960830" indent="-330722" algn="l" defTabSz="1322888" rtl="0" eaLnBrk="1" latinLnBrk="0" hangingPunct="1">
        <a:lnSpc>
          <a:spcPct val="90000"/>
        </a:lnSpc>
        <a:spcBef>
          <a:spcPts val="724"/>
        </a:spcBef>
        <a:buFont typeface="Arial" panose="020B0604020202020204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8pPr>
      <a:lvl9pPr marL="5622274" indent="-330722" algn="l" defTabSz="1322888" rtl="0" eaLnBrk="1" latinLnBrk="0" hangingPunct="1">
        <a:lnSpc>
          <a:spcPct val="90000"/>
        </a:lnSpc>
        <a:spcBef>
          <a:spcPts val="724"/>
        </a:spcBef>
        <a:buFont typeface="Arial" panose="020B0604020202020204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22888" rtl="0" eaLnBrk="1" latinLnBrk="0" hangingPunct="1">
        <a:defRPr sz="2604" kern="1200">
          <a:solidFill>
            <a:schemeClr val="tx1"/>
          </a:solidFill>
          <a:latin typeface="+mn-lt"/>
          <a:ea typeface="+mn-ea"/>
          <a:cs typeface="+mn-cs"/>
        </a:defRPr>
      </a:lvl1pPr>
      <a:lvl2pPr marL="661446" algn="l" defTabSz="1322888" rtl="0" eaLnBrk="1" latinLnBrk="0" hangingPunct="1">
        <a:defRPr sz="2604" kern="1200">
          <a:solidFill>
            <a:schemeClr val="tx1"/>
          </a:solidFill>
          <a:latin typeface="+mn-lt"/>
          <a:ea typeface="+mn-ea"/>
          <a:cs typeface="+mn-cs"/>
        </a:defRPr>
      </a:lvl2pPr>
      <a:lvl3pPr marL="1322888" algn="l" defTabSz="1322888" rtl="0" eaLnBrk="1" latinLnBrk="0" hangingPunct="1">
        <a:defRPr sz="2604" kern="1200">
          <a:solidFill>
            <a:schemeClr val="tx1"/>
          </a:solidFill>
          <a:latin typeface="+mn-lt"/>
          <a:ea typeface="+mn-ea"/>
          <a:cs typeface="+mn-cs"/>
        </a:defRPr>
      </a:lvl3pPr>
      <a:lvl4pPr marL="1984332" algn="l" defTabSz="1322888" rtl="0" eaLnBrk="1" latinLnBrk="0" hangingPunct="1">
        <a:defRPr sz="2604" kern="1200">
          <a:solidFill>
            <a:schemeClr val="tx1"/>
          </a:solidFill>
          <a:latin typeface="+mn-lt"/>
          <a:ea typeface="+mn-ea"/>
          <a:cs typeface="+mn-cs"/>
        </a:defRPr>
      </a:lvl4pPr>
      <a:lvl5pPr marL="2645776" algn="l" defTabSz="1322888" rtl="0" eaLnBrk="1" latinLnBrk="0" hangingPunct="1">
        <a:defRPr sz="2604" kern="1200">
          <a:solidFill>
            <a:schemeClr val="tx1"/>
          </a:solidFill>
          <a:latin typeface="+mn-lt"/>
          <a:ea typeface="+mn-ea"/>
          <a:cs typeface="+mn-cs"/>
        </a:defRPr>
      </a:lvl5pPr>
      <a:lvl6pPr marL="3307220" algn="l" defTabSz="1322888" rtl="0" eaLnBrk="1" latinLnBrk="0" hangingPunct="1">
        <a:defRPr sz="2604" kern="1200">
          <a:solidFill>
            <a:schemeClr val="tx1"/>
          </a:solidFill>
          <a:latin typeface="+mn-lt"/>
          <a:ea typeface="+mn-ea"/>
          <a:cs typeface="+mn-cs"/>
        </a:defRPr>
      </a:lvl6pPr>
      <a:lvl7pPr marL="3968662" algn="l" defTabSz="1322888" rtl="0" eaLnBrk="1" latinLnBrk="0" hangingPunct="1">
        <a:defRPr sz="2604" kern="1200">
          <a:solidFill>
            <a:schemeClr val="tx1"/>
          </a:solidFill>
          <a:latin typeface="+mn-lt"/>
          <a:ea typeface="+mn-ea"/>
          <a:cs typeface="+mn-cs"/>
        </a:defRPr>
      </a:lvl7pPr>
      <a:lvl8pPr marL="4630108" algn="l" defTabSz="1322888" rtl="0" eaLnBrk="1" latinLnBrk="0" hangingPunct="1">
        <a:defRPr sz="2604" kern="1200">
          <a:solidFill>
            <a:schemeClr val="tx1"/>
          </a:solidFill>
          <a:latin typeface="+mn-lt"/>
          <a:ea typeface="+mn-ea"/>
          <a:cs typeface="+mn-cs"/>
        </a:defRPr>
      </a:lvl8pPr>
      <a:lvl9pPr marL="5291552" algn="l" defTabSz="1322888" rtl="0" eaLnBrk="1" latinLnBrk="0" hangingPunct="1">
        <a:defRPr sz="26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60" userDrawn="1">
          <p15:clr>
            <a:srgbClr val="F26B43"/>
          </p15:clr>
        </p15:guide>
        <p15:guide id="2" pos="11207" userDrawn="1">
          <p15:clr>
            <a:srgbClr val="F26B43"/>
          </p15:clr>
        </p15:guide>
        <p15:guide id="3" pos="386" userDrawn="1">
          <p15:clr>
            <a:srgbClr val="F26B43"/>
          </p15:clr>
        </p15:guide>
        <p15:guide id="4" pos="5763" userDrawn="1">
          <p15:clr>
            <a:srgbClr val="F26B43"/>
          </p15:clr>
        </p15:guide>
        <p15:guide id="5" orient="horz" pos="1336" userDrawn="1">
          <p15:clr>
            <a:srgbClr val="F26B43"/>
          </p15:clr>
        </p15:guide>
        <p15:guide id="6" orient="horz" pos="1504" userDrawn="1">
          <p15:clr>
            <a:srgbClr val="F26B43"/>
          </p15:clr>
        </p15:guide>
        <p15:guide id="7" pos="2018" userDrawn="1">
          <p15:clr>
            <a:srgbClr val="F26B43"/>
          </p15:clr>
        </p15:guide>
        <p15:guide id="8" orient="horz" pos="5726" userDrawn="1">
          <p15:clr>
            <a:srgbClr val="F26B43"/>
          </p15:clr>
        </p15:guide>
        <p15:guide id="9" pos="2222" userDrawn="1">
          <p15:clr>
            <a:srgbClr val="F26B43"/>
          </p15:clr>
        </p15:guide>
        <p15:guide id="10" pos="610" userDrawn="1">
          <p15:clr>
            <a:srgbClr val="F26B43"/>
          </p15:clr>
        </p15:guide>
        <p15:guide id="11" orient="horz" pos="520" userDrawn="1">
          <p15:clr>
            <a:srgbClr val="F26B43"/>
          </p15:clr>
        </p15:guide>
        <p15:guide id="12" pos="1168" userDrawn="1">
          <p15:clr>
            <a:srgbClr val="F26B43"/>
          </p15:clr>
        </p15:guide>
        <p15:guide id="14" pos="2282" userDrawn="1">
          <p15:clr>
            <a:srgbClr val="F26B43"/>
          </p15:clr>
        </p15:guide>
        <p15:guide id="15" orient="horz" pos="2244" userDrawn="1">
          <p15:clr>
            <a:srgbClr val="F26B43"/>
          </p15:clr>
        </p15:guide>
        <p15:guide id="16" orient="horz" pos="1926" userDrawn="1">
          <p15:clr>
            <a:srgbClr val="F26B43"/>
          </p15:clr>
        </p15:guide>
        <p15:guide id="17" orient="horz" pos="1200" userDrawn="1">
          <p15:clr>
            <a:srgbClr val="F26B43"/>
          </p15:clr>
        </p15:guide>
        <p15:guide id="18" orient="horz" pos="2152" userDrawn="1">
          <p15:clr>
            <a:srgbClr val="F26B43"/>
          </p15:clr>
        </p15:guide>
        <p15:guide id="19" orient="horz" pos="1680" userDrawn="1">
          <p15:clr>
            <a:srgbClr val="F26B43"/>
          </p15:clr>
        </p15:guide>
        <p15:guide id="20" orient="horz" pos="1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github.com/FH-Cloud-Computing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peterwenz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hyperlink" Target="mailto:peter.wenzl@edu.fh-campuswien.ac.a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hyperlink" Target="mailto:janos.pasztor@edu.fh-campuswien.ac.at" TargetMode="External"/><Relationship Id="rId5" Type="http://schemas.openxmlformats.org/officeDocument/2006/relationships/hyperlink" Target="https://www.linkedin.com/in/janoszen/" TargetMode="External"/><Relationship Id="rId4" Type="http://schemas.openxmlformats.org/officeDocument/2006/relationships/hyperlink" Target="https://pasztor.at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86979-3245-43E2-835F-16D29B10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9" y="2291517"/>
            <a:ext cx="16883628" cy="701731"/>
          </a:xfrm>
        </p:spPr>
        <p:txBody>
          <a:bodyPr/>
          <a:lstStyle/>
          <a:p>
            <a:r>
              <a:rPr lang="de-DE" dirty="0"/>
              <a:t>Cloud Computing Fall 2020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864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"/>
    </mc:Choice>
    <mc:Fallback xmlns="">
      <p:transition spd="slow" advTm="263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20F6E0-E079-440E-B4A1-DDBF3CAD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2FB88-ECBE-4B69-BCF1-441A1C107B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869988" y="12598400"/>
            <a:ext cx="4425950" cy="736600"/>
          </a:xfrm>
        </p:spPr>
        <p:txBody>
          <a:bodyPr/>
          <a:lstStyle/>
          <a:p>
            <a:r>
              <a:rPr lang="de-AT"/>
              <a:t>page </a:t>
            </a:r>
            <a:fld id="{A638BCF4-1E99-42C2-B624-5B8F04E362FC}" type="slidenum">
              <a:rPr lang="de-AT" smtClean="0"/>
              <a:pPr/>
              <a:t>10</a:t>
            </a:fld>
            <a:endParaRPr lang="de-A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2D19C-CA81-4342-B7DC-4219F7617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068" y="2045765"/>
            <a:ext cx="9237801" cy="6757140"/>
          </a:xfrm>
          <a:prstGeom prst="rect">
            <a:avLst/>
          </a:prstGeom>
          <a:ln>
            <a:solidFill>
              <a:srgbClr val="005596"/>
            </a:solidFill>
          </a:ln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D5BD9BC8-9055-4469-90DA-A01A688BFF9E}"/>
              </a:ext>
            </a:extLst>
          </p:cNvPr>
          <p:cNvSpPr/>
          <p:nvPr/>
        </p:nvSpPr>
        <p:spPr>
          <a:xfrm rot="5400000">
            <a:off x="6892605" y="2763208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AEBD577-F02C-4F0F-BDE7-BB077E6B83D3}"/>
              </a:ext>
            </a:extLst>
          </p:cNvPr>
          <p:cNvSpPr/>
          <p:nvPr/>
        </p:nvSpPr>
        <p:spPr>
          <a:xfrm rot="5400000">
            <a:off x="6892605" y="3243268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313E6ED-0C7E-4E7C-A209-7EF984A6B7B5}"/>
              </a:ext>
            </a:extLst>
          </p:cNvPr>
          <p:cNvSpPr/>
          <p:nvPr/>
        </p:nvSpPr>
        <p:spPr>
          <a:xfrm rot="5400000">
            <a:off x="6892604" y="4346033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475AA94-A1A1-42DB-B2AC-E767F8ECC81C}"/>
              </a:ext>
            </a:extLst>
          </p:cNvPr>
          <p:cNvSpPr/>
          <p:nvPr/>
        </p:nvSpPr>
        <p:spPr>
          <a:xfrm rot="5400000">
            <a:off x="6892604" y="5214483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A8556D0-19FD-4E3A-8562-EC5EB19F74EF}"/>
              </a:ext>
            </a:extLst>
          </p:cNvPr>
          <p:cNvSpPr/>
          <p:nvPr/>
        </p:nvSpPr>
        <p:spPr>
          <a:xfrm rot="5400000">
            <a:off x="6892604" y="5958280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1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B52DBF-14BA-4CDB-A2A5-5B1AA333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30DD2-D6AB-4E72-9013-1B6B1CA90DBE}"/>
              </a:ext>
            </a:extLst>
          </p:cNvPr>
          <p:cNvSpPr txBox="1"/>
          <p:nvPr/>
        </p:nvSpPr>
        <p:spPr>
          <a:xfrm>
            <a:off x="770899" y="9304234"/>
            <a:ext cx="6338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/Mohammad </a:t>
            </a:r>
            <a:r>
              <a:rPr lang="en-US" sz="1400" dirty="0" err="1">
                <a:solidFill>
                  <a:schemeClr val="bg1"/>
                </a:solidFill>
              </a:rPr>
              <a:t>Shahhosseini</a:t>
            </a:r>
            <a:r>
              <a:rPr lang="en-US" sz="1400" dirty="0">
                <a:solidFill>
                  <a:schemeClr val="bg1"/>
                </a:solidFill>
              </a:rPr>
              <a:t> under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 License</a:t>
            </a:r>
          </a:p>
        </p:txBody>
      </p:sp>
    </p:spTree>
    <p:extLst>
      <p:ext uri="{BB962C8B-B14F-4D97-AF65-F5344CB8AC3E}">
        <p14:creationId xmlns:p14="http://schemas.microsoft.com/office/powerpoint/2010/main" val="252835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1B68D5-A324-4961-A705-9FF4F58E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format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2D3B0-D4ED-47B6-AFC6-5DBB0140D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127" y="1369070"/>
            <a:ext cx="8829685" cy="7731039"/>
          </a:xfrm>
          <a:prstGeom prst="rect">
            <a:avLst/>
          </a:prstGeom>
          <a:ln>
            <a:solidFill>
              <a:srgbClr val="005596"/>
            </a:solidFill>
          </a:ln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2752E15-FA07-4B49-99F1-90D07E0BE27E}"/>
              </a:ext>
            </a:extLst>
          </p:cNvPr>
          <p:cNvSpPr/>
          <p:nvPr/>
        </p:nvSpPr>
        <p:spPr>
          <a:xfrm rot="5400000">
            <a:off x="10370008" y="1814357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ED50364-4284-4856-A953-B8F57B970DCE}"/>
              </a:ext>
            </a:extLst>
          </p:cNvPr>
          <p:cNvSpPr/>
          <p:nvPr/>
        </p:nvSpPr>
        <p:spPr>
          <a:xfrm rot="5400000">
            <a:off x="9603428" y="1814357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73CF6A1-7D6A-4120-981B-325B927150E5}"/>
              </a:ext>
            </a:extLst>
          </p:cNvPr>
          <p:cNvSpPr/>
          <p:nvPr/>
        </p:nvSpPr>
        <p:spPr>
          <a:xfrm rot="5400000">
            <a:off x="8725519" y="1814357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0942407-773C-4FA2-9AE0-1CCE6CFA6C8A}"/>
              </a:ext>
            </a:extLst>
          </p:cNvPr>
          <p:cNvSpPr/>
          <p:nvPr/>
        </p:nvSpPr>
        <p:spPr>
          <a:xfrm rot="5400000">
            <a:off x="7802144" y="1814356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760EABB-B8E9-4511-9A08-A039DF568FF8}"/>
              </a:ext>
            </a:extLst>
          </p:cNvPr>
          <p:cNvSpPr/>
          <p:nvPr/>
        </p:nvSpPr>
        <p:spPr>
          <a:xfrm rot="5400000">
            <a:off x="7237824" y="2509414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38287A4-2878-44B7-B581-719261AF3DC3}"/>
              </a:ext>
            </a:extLst>
          </p:cNvPr>
          <p:cNvSpPr/>
          <p:nvPr/>
        </p:nvSpPr>
        <p:spPr>
          <a:xfrm rot="5400000">
            <a:off x="8004404" y="5347059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1B68D5-A324-4961-A705-9FF4F58E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format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578CDF-3300-4691-8D62-9C55B3830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31" y="2376345"/>
            <a:ext cx="7302875" cy="5537485"/>
          </a:xfrm>
          <a:prstGeom prst="rect">
            <a:avLst/>
          </a:prstGeom>
          <a:ln>
            <a:solidFill>
              <a:srgbClr val="005596"/>
            </a:solidFill>
          </a:ln>
        </p:spPr>
      </p:pic>
    </p:spTree>
    <p:extLst>
      <p:ext uri="{BB962C8B-B14F-4D97-AF65-F5344CB8AC3E}">
        <p14:creationId xmlns:p14="http://schemas.microsoft.com/office/powerpoint/2010/main" val="223966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1B68D5-A324-4961-A705-9FF4F58E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format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0681B-C1A0-43E5-9490-B76A74EFF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520" y="1593921"/>
            <a:ext cx="8962899" cy="7504243"/>
          </a:xfrm>
          <a:prstGeom prst="rect">
            <a:avLst/>
          </a:prstGeom>
          <a:ln>
            <a:solidFill>
              <a:srgbClr val="005596"/>
            </a:solidFill>
          </a:ln>
        </p:spPr>
      </p:pic>
    </p:spTree>
    <p:extLst>
      <p:ext uri="{BB962C8B-B14F-4D97-AF65-F5344CB8AC3E}">
        <p14:creationId xmlns:p14="http://schemas.microsoft.com/office/powerpoint/2010/main" val="3315980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1B68D5-A324-4961-A705-9FF4F58E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format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82920-7CF6-4D97-82D9-F8F3BC74E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920" y="1613113"/>
            <a:ext cx="13816098" cy="7552081"/>
          </a:xfrm>
          <a:prstGeom prst="rect">
            <a:avLst/>
          </a:prstGeom>
          <a:ln>
            <a:solidFill>
              <a:srgbClr val="005596"/>
            </a:solidFill>
          </a:ln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628F1E21-0E48-48FD-BD8F-1C2ECCBE4BAF}"/>
              </a:ext>
            </a:extLst>
          </p:cNvPr>
          <p:cNvSpPr/>
          <p:nvPr/>
        </p:nvSpPr>
        <p:spPr>
          <a:xfrm>
            <a:off x="4073208" y="6756007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1B68D5-A324-4961-A705-9FF4F58E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format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35C85-906C-4F4F-A95A-9E8D15CF5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276" y="1594203"/>
            <a:ext cx="13885387" cy="7430852"/>
          </a:xfrm>
          <a:prstGeom prst="rect">
            <a:avLst/>
          </a:prstGeom>
          <a:ln>
            <a:solidFill>
              <a:srgbClr val="005596"/>
            </a:solidFill>
          </a:ln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FC8EBC8-FA53-4F07-8513-831A594E3AAA}"/>
              </a:ext>
            </a:extLst>
          </p:cNvPr>
          <p:cNvSpPr/>
          <p:nvPr/>
        </p:nvSpPr>
        <p:spPr>
          <a:xfrm rot="10800000">
            <a:off x="2704851" y="2391530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B52DBF-14BA-4CDB-A2A5-5B1AA333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30DD2-D6AB-4E72-9013-1B6B1CA90DBE}"/>
              </a:ext>
            </a:extLst>
          </p:cNvPr>
          <p:cNvSpPr txBox="1"/>
          <p:nvPr/>
        </p:nvSpPr>
        <p:spPr>
          <a:xfrm>
            <a:off x="770899" y="9304234"/>
            <a:ext cx="5333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/John Cameron under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 License</a:t>
            </a:r>
          </a:p>
        </p:txBody>
      </p:sp>
    </p:spTree>
    <p:extLst>
      <p:ext uri="{BB962C8B-B14F-4D97-AF65-F5344CB8AC3E}">
        <p14:creationId xmlns:p14="http://schemas.microsoft.com/office/powerpoint/2010/main" val="1024696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F57134-8779-411B-9F28-503889EE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476F5-9A50-4B0E-ABEE-BB7200C5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706" y="1428505"/>
            <a:ext cx="12096527" cy="74331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69373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B52DBF-14BA-4CDB-A2A5-5B1AA333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30DD2-D6AB-4E72-9013-1B6B1CA90DBE}"/>
              </a:ext>
            </a:extLst>
          </p:cNvPr>
          <p:cNvSpPr txBox="1"/>
          <p:nvPr/>
        </p:nvSpPr>
        <p:spPr>
          <a:xfrm>
            <a:off x="770899" y="9304234"/>
            <a:ext cx="5442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/Jo </a:t>
            </a:r>
            <a:r>
              <a:rPr lang="en-US" sz="1400" dirty="0" err="1">
                <a:solidFill>
                  <a:schemeClr val="bg1"/>
                </a:solidFill>
              </a:rPr>
              <a:t>Szczepanska</a:t>
            </a:r>
            <a:r>
              <a:rPr lang="en-US" sz="1400" dirty="0">
                <a:solidFill>
                  <a:schemeClr val="bg1"/>
                </a:solidFill>
              </a:rPr>
              <a:t> under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 License</a:t>
            </a:r>
          </a:p>
        </p:txBody>
      </p:sp>
    </p:spTree>
    <p:extLst>
      <p:ext uri="{BB962C8B-B14F-4D97-AF65-F5344CB8AC3E}">
        <p14:creationId xmlns:p14="http://schemas.microsoft.com/office/powerpoint/2010/main" val="245204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6B71E3-F7CE-4892-8714-CE869FB7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Overview 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466CC1-4EE1-44AA-8CF9-5EC58DA7F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2800" dirty="0">
                <a:solidFill>
                  <a:srgbClr val="F18800"/>
                </a:solidFill>
              </a:rPr>
              <a:t> </a:t>
            </a:r>
            <a:r>
              <a:rPr lang="de-AT" sz="2800" dirty="0"/>
              <a:t>Welcome!</a:t>
            </a:r>
          </a:p>
          <a:p>
            <a:r>
              <a:rPr lang="de-AT" sz="2800" dirty="0">
                <a:solidFill>
                  <a:srgbClr val="F18800"/>
                </a:solidFill>
              </a:rPr>
              <a:t> </a:t>
            </a:r>
            <a:r>
              <a:rPr lang="de-AT" sz="2800" dirty="0"/>
              <a:t>Format of this course</a:t>
            </a:r>
          </a:p>
          <a:p>
            <a:r>
              <a:rPr lang="de-AT" sz="2800" dirty="0">
                <a:solidFill>
                  <a:srgbClr val="F18800"/>
                </a:solidFill>
              </a:rPr>
              <a:t> </a:t>
            </a:r>
            <a:r>
              <a:rPr lang="de-AT" sz="2800" dirty="0"/>
              <a:t>Lectures</a:t>
            </a:r>
          </a:p>
          <a:p>
            <a:r>
              <a:rPr lang="de-AT" sz="2800" dirty="0">
                <a:solidFill>
                  <a:srgbClr val="F18800"/>
                </a:solidFill>
              </a:rPr>
              <a:t> </a:t>
            </a:r>
            <a:r>
              <a:rPr lang="de-AT" sz="2800" dirty="0"/>
              <a:t>Exercises</a:t>
            </a:r>
          </a:p>
          <a:p>
            <a:r>
              <a:rPr lang="de-AT" sz="2800" dirty="0">
                <a:solidFill>
                  <a:srgbClr val="F18800"/>
                </a:solidFill>
              </a:rPr>
              <a:t> </a:t>
            </a:r>
            <a:r>
              <a:rPr lang="de-AT" sz="2800" dirty="0"/>
              <a:t>Project work</a:t>
            </a:r>
          </a:p>
          <a:p>
            <a:r>
              <a:rPr lang="de-AT" sz="2800" dirty="0">
                <a:solidFill>
                  <a:srgbClr val="F18800"/>
                </a:solidFill>
              </a:rPr>
              <a:t> </a:t>
            </a:r>
            <a:r>
              <a:rPr lang="de-AT" sz="2800" dirty="0"/>
              <a:t>Deadlines</a:t>
            </a:r>
          </a:p>
          <a:p>
            <a:r>
              <a:rPr lang="de-AT" sz="2800" dirty="0">
                <a:solidFill>
                  <a:srgbClr val="F18800"/>
                </a:solidFill>
              </a:rPr>
              <a:t> </a:t>
            </a:r>
            <a:r>
              <a:rPr lang="de-AT" sz="2800" dirty="0"/>
              <a:t>Grading</a:t>
            </a:r>
          </a:p>
        </p:txBody>
      </p:sp>
    </p:spTree>
    <p:extLst>
      <p:ext uri="{BB962C8B-B14F-4D97-AF65-F5344CB8AC3E}">
        <p14:creationId xmlns:p14="http://schemas.microsoft.com/office/powerpoint/2010/main" val="23003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6"/>
    </mc:Choice>
    <mc:Fallback xmlns="">
      <p:transition spd="slow" advTm="468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1BBAA5-4DA0-4552-9F9F-240950F9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1BE7E-6B6E-4174-86D0-EB7F9512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99" y="1618938"/>
            <a:ext cx="5821941" cy="75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44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C02E35-D5F0-4E14-9B12-2B1F41B1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8B17AD6-FB6F-4A21-B735-5C48428682B1}"/>
              </a:ext>
            </a:extLst>
          </p:cNvPr>
          <p:cNvGrpSpPr/>
          <p:nvPr/>
        </p:nvGrpSpPr>
        <p:grpSpPr>
          <a:xfrm>
            <a:off x="3494665" y="4961976"/>
            <a:ext cx="4947436" cy="2638826"/>
            <a:chOff x="3494665" y="4961976"/>
            <a:chExt cx="4947436" cy="26388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625202-9029-4B19-950A-427B9DEAD72F}"/>
                </a:ext>
              </a:extLst>
            </p:cNvPr>
            <p:cNvSpPr/>
            <p:nvPr/>
          </p:nvSpPr>
          <p:spPr>
            <a:xfrm>
              <a:off x="3622014" y="4961976"/>
              <a:ext cx="4820087" cy="2266269"/>
            </a:xfrm>
            <a:prstGeom prst="rect">
              <a:avLst/>
            </a:prstGeom>
            <a:noFill/>
            <a:ln w="38100">
              <a:solidFill>
                <a:srgbClr val="00559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67650E-FC7A-4B83-A908-52E5DD859C3E}"/>
                </a:ext>
              </a:extLst>
            </p:cNvPr>
            <p:cNvSpPr txBox="1"/>
            <p:nvPr/>
          </p:nvSpPr>
          <p:spPr>
            <a:xfrm>
              <a:off x="3494665" y="7200692"/>
              <a:ext cx="19080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Instance Pool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EBEE78-1501-4F9A-9DD3-F4E98AB3E722}"/>
              </a:ext>
            </a:extLst>
          </p:cNvPr>
          <p:cNvSpPr txBox="1"/>
          <p:nvPr/>
        </p:nvSpPr>
        <p:spPr>
          <a:xfrm>
            <a:off x="10348175" y="4130877"/>
            <a:ext cx="3792827" cy="2588652"/>
          </a:xfrm>
          <a:prstGeom prst="rect">
            <a:avLst/>
          </a:prstGeom>
          <a:solidFill>
            <a:schemeClr val="bg1"/>
          </a:solidFill>
          <a:ln w="38100">
            <a:solidFill>
              <a:srgbClr val="005596"/>
            </a:solidFill>
          </a:ln>
        </p:spPr>
        <p:txBody>
          <a:bodyPr wrap="square" rtlCol="0" anchor="b">
            <a:noAutofit/>
          </a:bodyPr>
          <a:lstStyle/>
          <a:p>
            <a:pPr algn="ctr"/>
            <a:r>
              <a:rPr lang="en-US" dirty="0">
                <a:solidFill>
                  <a:srgbClr val="005596"/>
                </a:solidFill>
              </a:rPr>
              <a:t>Monitoring VM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94D52C4-8717-4F95-8592-F8BCD55C5DB7}"/>
              </a:ext>
            </a:extLst>
          </p:cNvPr>
          <p:cNvCxnSpPr>
            <a:cxnSpLocks/>
            <a:stCxn id="24" idx="1"/>
            <a:endCxn id="11" idx="2"/>
          </p:cNvCxnSpPr>
          <p:nvPr/>
        </p:nvCxnSpPr>
        <p:spPr>
          <a:xfrm rot="10800000" flipV="1">
            <a:off x="7543647" y="5878641"/>
            <a:ext cx="3130640" cy="695459"/>
          </a:xfrm>
          <a:prstGeom prst="bentConnector4">
            <a:avLst>
              <a:gd name="adj1" fmla="val 17140"/>
              <a:gd name="adj2" fmla="val 158796"/>
            </a:avLst>
          </a:prstGeom>
          <a:ln w="76200">
            <a:solidFill>
              <a:srgbClr val="F188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24391119-6430-4F8C-AD47-B5CE49C66B81}"/>
              </a:ext>
            </a:extLst>
          </p:cNvPr>
          <p:cNvCxnSpPr>
            <a:cxnSpLocks/>
            <a:stCxn id="24" idx="1"/>
            <a:endCxn id="9" idx="2"/>
          </p:cNvCxnSpPr>
          <p:nvPr/>
        </p:nvCxnSpPr>
        <p:spPr>
          <a:xfrm rot="10800000" flipV="1">
            <a:off x="6033677" y="5878641"/>
            <a:ext cx="4640611" cy="695459"/>
          </a:xfrm>
          <a:prstGeom prst="bentConnector4">
            <a:avLst>
              <a:gd name="adj1" fmla="val 11597"/>
              <a:gd name="adj2" fmla="val 159722"/>
            </a:avLst>
          </a:prstGeom>
          <a:ln w="76200">
            <a:solidFill>
              <a:srgbClr val="F188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46B41608-FF30-4205-AA32-9E4AEF191B31}"/>
              </a:ext>
            </a:extLst>
          </p:cNvPr>
          <p:cNvCxnSpPr>
            <a:cxnSpLocks/>
            <a:stCxn id="24" idx="1"/>
            <a:endCxn id="7" idx="2"/>
          </p:cNvCxnSpPr>
          <p:nvPr/>
        </p:nvCxnSpPr>
        <p:spPr>
          <a:xfrm rot="10800000" flipV="1">
            <a:off x="4523705" y="5878641"/>
            <a:ext cx="6150582" cy="695459"/>
          </a:xfrm>
          <a:prstGeom prst="bentConnector4">
            <a:avLst>
              <a:gd name="adj1" fmla="val 8776"/>
              <a:gd name="adj2" fmla="val 160648"/>
            </a:avLst>
          </a:prstGeom>
          <a:ln w="76200">
            <a:solidFill>
              <a:srgbClr val="F188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72D0735-D1E7-4F63-8717-AB3F36791CC7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12084523" y="5878642"/>
            <a:ext cx="262926" cy="0"/>
          </a:xfrm>
          <a:prstGeom prst="straightConnector1">
            <a:avLst/>
          </a:prstGeom>
          <a:ln w="76200">
            <a:solidFill>
              <a:srgbClr val="F18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BBC947C-1127-4383-8E57-31C390C87BFE}"/>
              </a:ext>
            </a:extLst>
          </p:cNvPr>
          <p:cNvCxnSpPr>
            <a:cxnSpLocks/>
            <a:stCxn id="26" idx="0"/>
            <a:endCxn id="41" idx="2"/>
          </p:cNvCxnSpPr>
          <p:nvPr/>
        </p:nvCxnSpPr>
        <p:spPr>
          <a:xfrm flipV="1">
            <a:off x="13052567" y="5212199"/>
            <a:ext cx="0" cy="355638"/>
          </a:xfrm>
          <a:prstGeom prst="straightConnector1">
            <a:avLst/>
          </a:prstGeom>
          <a:ln w="76200">
            <a:solidFill>
              <a:srgbClr val="F18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1099E99-BCE9-4EB0-86CD-676794339908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11379405" y="5212199"/>
            <a:ext cx="0" cy="355638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0D7CBC96-C8EA-48F0-9359-7B5CD2A37B61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8442100" y="4901394"/>
            <a:ext cx="2232187" cy="1544482"/>
          </a:xfrm>
          <a:prstGeom prst="bentConnector3">
            <a:avLst>
              <a:gd name="adj1" fmla="val 50000"/>
            </a:avLst>
          </a:prstGeom>
          <a:ln w="76200">
            <a:solidFill>
              <a:srgbClr val="A2BB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D67B14C2-C5A6-410B-92D1-0B35578619ED}"/>
              </a:ext>
            </a:extLst>
          </p:cNvPr>
          <p:cNvCxnSpPr>
            <a:cxnSpLocks/>
            <a:stCxn id="41" idx="0"/>
          </p:cNvCxnSpPr>
          <p:nvPr/>
        </p:nvCxnSpPr>
        <p:spPr>
          <a:xfrm rot="16200000" flipH="1" flipV="1">
            <a:off x="10167419" y="2865269"/>
            <a:ext cx="1159829" cy="4610467"/>
          </a:xfrm>
          <a:prstGeom prst="bentConnector4">
            <a:avLst>
              <a:gd name="adj1" fmla="val -19710"/>
              <a:gd name="adj2" fmla="val 85860"/>
            </a:avLst>
          </a:prstGeom>
          <a:ln w="76200">
            <a:solidFill>
              <a:srgbClr val="F18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43DFDF0-9F70-48B9-99C4-878D061BA891}"/>
              </a:ext>
            </a:extLst>
          </p:cNvPr>
          <p:cNvCxnSpPr>
            <a:stCxn id="60" idx="2"/>
            <a:endCxn id="7" idx="0"/>
          </p:cNvCxnSpPr>
          <p:nvPr/>
        </p:nvCxnSpPr>
        <p:spPr>
          <a:xfrm flipH="1">
            <a:off x="4523705" y="4139995"/>
            <a:ext cx="1509971" cy="1043188"/>
          </a:xfrm>
          <a:prstGeom prst="straightConnector1">
            <a:avLst/>
          </a:prstGeom>
          <a:ln w="76200">
            <a:solidFill>
              <a:srgbClr val="F18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69316C4-6BD3-4D16-98D5-085B71E4E7D5}"/>
              </a:ext>
            </a:extLst>
          </p:cNvPr>
          <p:cNvCxnSpPr>
            <a:cxnSpLocks/>
            <a:stCxn id="60" idx="2"/>
            <a:endCxn id="9" idx="0"/>
          </p:cNvCxnSpPr>
          <p:nvPr/>
        </p:nvCxnSpPr>
        <p:spPr>
          <a:xfrm>
            <a:off x="6033676" y="4139995"/>
            <a:ext cx="0" cy="1043188"/>
          </a:xfrm>
          <a:prstGeom prst="straightConnector1">
            <a:avLst/>
          </a:prstGeom>
          <a:ln w="76200">
            <a:solidFill>
              <a:srgbClr val="F18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E9544A6-DD53-465A-879B-8ACD943EA950}"/>
              </a:ext>
            </a:extLst>
          </p:cNvPr>
          <p:cNvCxnSpPr>
            <a:cxnSpLocks/>
            <a:stCxn id="60" idx="2"/>
            <a:endCxn id="11" idx="0"/>
          </p:cNvCxnSpPr>
          <p:nvPr/>
        </p:nvCxnSpPr>
        <p:spPr>
          <a:xfrm>
            <a:off x="6033676" y="4139995"/>
            <a:ext cx="1509971" cy="1043188"/>
          </a:xfrm>
          <a:prstGeom prst="straightConnector1">
            <a:avLst/>
          </a:prstGeom>
          <a:ln w="76200">
            <a:solidFill>
              <a:srgbClr val="F18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291DD80-8E7D-4A16-AA11-A7136BD86EA0}"/>
              </a:ext>
            </a:extLst>
          </p:cNvPr>
          <p:cNvSpPr txBox="1"/>
          <p:nvPr/>
        </p:nvSpPr>
        <p:spPr>
          <a:xfrm>
            <a:off x="3818587" y="2749077"/>
            <a:ext cx="4430178" cy="1390918"/>
          </a:xfrm>
          <a:prstGeom prst="rect">
            <a:avLst/>
          </a:prstGeom>
          <a:solidFill>
            <a:srgbClr val="005596"/>
          </a:solidFill>
          <a:ln>
            <a:solidFill>
              <a:srgbClr val="00559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Network Load Balancer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DF63E-A5C5-4109-A132-1F53F7DF472A}"/>
              </a:ext>
            </a:extLst>
          </p:cNvPr>
          <p:cNvSpPr txBox="1"/>
          <p:nvPr/>
        </p:nvSpPr>
        <p:spPr>
          <a:xfrm>
            <a:off x="3818587" y="5183183"/>
            <a:ext cx="1410236" cy="1390918"/>
          </a:xfrm>
          <a:prstGeom prst="rect">
            <a:avLst/>
          </a:prstGeom>
          <a:solidFill>
            <a:srgbClr val="005596"/>
          </a:solidFill>
          <a:ln>
            <a:solidFill>
              <a:srgbClr val="00559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872A8-728F-4F04-BE23-8AD7A264FD57}"/>
              </a:ext>
            </a:extLst>
          </p:cNvPr>
          <p:cNvSpPr txBox="1"/>
          <p:nvPr/>
        </p:nvSpPr>
        <p:spPr>
          <a:xfrm>
            <a:off x="5328558" y="5183183"/>
            <a:ext cx="1410236" cy="1390918"/>
          </a:xfrm>
          <a:prstGeom prst="rect">
            <a:avLst/>
          </a:prstGeom>
          <a:solidFill>
            <a:srgbClr val="005596"/>
          </a:solidFill>
          <a:ln>
            <a:solidFill>
              <a:srgbClr val="00559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EDA0B-6E56-4EE3-89F6-3A24AE5AA2F9}"/>
              </a:ext>
            </a:extLst>
          </p:cNvPr>
          <p:cNvSpPr txBox="1"/>
          <p:nvPr/>
        </p:nvSpPr>
        <p:spPr>
          <a:xfrm>
            <a:off x="6838529" y="5183183"/>
            <a:ext cx="1410236" cy="1390918"/>
          </a:xfrm>
          <a:prstGeom prst="rect">
            <a:avLst/>
          </a:prstGeom>
          <a:solidFill>
            <a:srgbClr val="005596"/>
          </a:solidFill>
          <a:ln>
            <a:solidFill>
              <a:srgbClr val="00559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F28AF6-09E4-49FB-A754-1D851AD417C4}"/>
              </a:ext>
            </a:extLst>
          </p:cNvPr>
          <p:cNvSpPr txBox="1"/>
          <p:nvPr/>
        </p:nvSpPr>
        <p:spPr>
          <a:xfrm>
            <a:off x="10674287" y="4590589"/>
            <a:ext cx="1410236" cy="621610"/>
          </a:xfrm>
          <a:prstGeom prst="rect">
            <a:avLst/>
          </a:prstGeom>
          <a:solidFill>
            <a:srgbClr val="005596"/>
          </a:solidFill>
          <a:ln>
            <a:solidFill>
              <a:srgbClr val="00559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321A63-9759-4977-8ADC-756F75D71BC1}"/>
              </a:ext>
            </a:extLst>
          </p:cNvPr>
          <p:cNvSpPr txBox="1"/>
          <p:nvPr/>
        </p:nvSpPr>
        <p:spPr>
          <a:xfrm>
            <a:off x="10674287" y="5567837"/>
            <a:ext cx="1410236" cy="621610"/>
          </a:xfrm>
          <a:prstGeom prst="rect">
            <a:avLst/>
          </a:prstGeom>
          <a:solidFill>
            <a:srgbClr val="005596"/>
          </a:solidFill>
          <a:ln>
            <a:solidFill>
              <a:srgbClr val="00559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Prometheus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E8B482-969E-4A35-8AD3-7EE85D643107}"/>
              </a:ext>
            </a:extLst>
          </p:cNvPr>
          <p:cNvSpPr txBox="1"/>
          <p:nvPr/>
        </p:nvSpPr>
        <p:spPr>
          <a:xfrm>
            <a:off x="12347449" y="5567837"/>
            <a:ext cx="1410236" cy="621610"/>
          </a:xfrm>
          <a:prstGeom prst="rect">
            <a:avLst/>
          </a:prstGeom>
          <a:solidFill>
            <a:srgbClr val="005596"/>
          </a:solidFill>
          <a:ln>
            <a:solidFill>
              <a:srgbClr val="00559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Grafana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E7E591-7B92-4CCD-B126-BDF581BC6F93}"/>
              </a:ext>
            </a:extLst>
          </p:cNvPr>
          <p:cNvSpPr txBox="1"/>
          <p:nvPr/>
        </p:nvSpPr>
        <p:spPr>
          <a:xfrm>
            <a:off x="12347449" y="4590589"/>
            <a:ext cx="1410236" cy="621610"/>
          </a:xfrm>
          <a:prstGeom prst="rect">
            <a:avLst/>
          </a:prstGeom>
          <a:solidFill>
            <a:srgbClr val="005596"/>
          </a:solidFill>
          <a:ln>
            <a:solidFill>
              <a:srgbClr val="00559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Autoscaler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44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C02E35-D5F0-4E14-9B12-2B1F41B1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9CD42-F2F1-422B-A785-29C9CCD22314}"/>
              </a:ext>
            </a:extLst>
          </p:cNvPr>
          <p:cNvSpPr txBox="1"/>
          <p:nvPr/>
        </p:nvSpPr>
        <p:spPr>
          <a:xfrm>
            <a:off x="6984319" y="4214067"/>
            <a:ext cx="4327301" cy="18620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500" dirty="0"/>
              <a:t>20 €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16B39-ECBB-4790-9D06-17AA0031641F}"/>
              </a:ext>
            </a:extLst>
          </p:cNvPr>
          <p:cNvSpPr txBox="1"/>
          <p:nvPr/>
        </p:nvSpPr>
        <p:spPr>
          <a:xfrm>
            <a:off x="6029799" y="8720639"/>
            <a:ext cx="623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-15% to your grade if you run out</a:t>
            </a:r>
          </a:p>
        </p:txBody>
      </p:sp>
    </p:spTree>
    <p:extLst>
      <p:ext uri="{BB962C8B-B14F-4D97-AF65-F5344CB8AC3E}">
        <p14:creationId xmlns:p14="http://schemas.microsoft.com/office/powerpoint/2010/main" val="3709804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C02E35-D5F0-4E14-9B12-2B1F41B1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619B56-D588-49FD-809B-80716DABC73A}"/>
              </a:ext>
            </a:extLst>
          </p:cNvPr>
          <p:cNvGrpSpPr/>
          <p:nvPr/>
        </p:nvGrpSpPr>
        <p:grpSpPr>
          <a:xfrm>
            <a:off x="4191921" y="2385548"/>
            <a:ext cx="9912096" cy="5519078"/>
            <a:chOff x="4191610" y="2763134"/>
            <a:chExt cx="9912096" cy="5519078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451967E-5807-4B3F-9216-5FC0AD7A5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47885" y="6026172"/>
              <a:ext cx="9400167" cy="225604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B0D9F67-D541-4375-8789-0203084D6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91610" y="2763134"/>
              <a:ext cx="9912096" cy="2762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4050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If you use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Terraform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add a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Git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link in Moodle.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If you set up manually, contact us for a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review appointment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Random solutions will be selected for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manual review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Please be prepared to explain your solution.</a:t>
            </a:r>
          </a:p>
        </p:txBody>
      </p:sp>
    </p:spTree>
    <p:extLst>
      <p:ext uri="{BB962C8B-B14F-4D97-AF65-F5344CB8AC3E}">
        <p14:creationId xmlns:p14="http://schemas.microsoft.com/office/powerpoint/2010/main" val="2395389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Released 5 days after the deadline.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 be used as a basis for the next sprint.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rgbClr val="00559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https://github.com/FH-Cloud-Computing</a:t>
            </a:r>
            <a:endParaRPr lang="en-US" dirty="0">
              <a:solidFill>
                <a:srgbClr val="00559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49667-6142-4F7C-A76B-082CEFF0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213" y="4014502"/>
            <a:ext cx="7447513" cy="511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88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B52DBF-14BA-4CDB-A2A5-5B1AA333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30DD2-D6AB-4E72-9013-1B6B1CA90DBE}"/>
              </a:ext>
            </a:extLst>
          </p:cNvPr>
          <p:cNvSpPr txBox="1"/>
          <p:nvPr/>
        </p:nvSpPr>
        <p:spPr>
          <a:xfrm>
            <a:off x="770899" y="9304234"/>
            <a:ext cx="483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/Kevin Ku under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 License</a:t>
            </a:r>
          </a:p>
        </p:txBody>
      </p:sp>
    </p:spTree>
    <p:extLst>
      <p:ext uri="{BB962C8B-B14F-4D97-AF65-F5344CB8AC3E}">
        <p14:creationId xmlns:p14="http://schemas.microsoft.com/office/powerpoint/2010/main" val="2845010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15: Project Work Sprint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Set up Load Balancer and Instance pool.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Solution will be released on October 20.</a:t>
            </a:r>
          </a:p>
        </p:txBody>
      </p:sp>
    </p:spTree>
    <p:extLst>
      <p:ext uri="{BB962C8B-B14F-4D97-AF65-F5344CB8AC3E}">
        <p14:creationId xmlns:p14="http://schemas.microsoft.com/office/powerpoint/2010/main" val="750053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15: Project Work Sprint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Monitor instances in an instance pool.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Solution will be released on November 20.</a:t>
            </a:r>
          </a:p>
        </p:txBody>
      </p:sp>
    </p:spTree>
    <p:extLst>
      <p:ext uri="{BB962C8B-B14F-4D97-AF65-F5344CB8AC3E}">
        <p14:creationId xmlns:p14="http://schemas.microsoft.com/office/powerpoint/2010/main" val="2287361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December 15: Project Work Sprint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Full auto-scaling.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Solution will be released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on December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20.</a:t>
            </a:r>
          </a:p>
        </p:txBody>
      </p:sp>
    </p:spTree>
    <p:extLst>
      <p:ext uri="{BB962C8B-B14F-4D97-AF65-F5344CB8AC3E}">
        <p14:creationId xmlns:p14="http://schemas.microsoft.com/office/powerpoint/2010/main" val="243791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B52DBF-14BA-4CDB-A2A5-5B1AA333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30DD2-D6AB-4E72-9013-1B6B1CA90DBE}"/>
              </a:ext>
            </a:extLst>
          </p:cNvPr>
          <p:cNvSpPr txBox="1"/>
          <p:nvPr/>
        </p:nvSpPr>
        <p:spPr>
          <a:xfrm>
            <a:off x="770899" y="9304234"/>
            <a:ext cx="5373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/Tyler </a:t>
            </a:r>
            <a:r>
              <a:rPr lang="en-US" sz="1400" dirty="0" err="1">
                <a:solidFill>
                  <a:schemeClr val="bg1"/>
                </a:solidFill>
              </a:rPr>
              <a:t>Lastovich</a:t>
            </a:r>
            <a:r>
              <a:rPr lang="en-US" sz="1400" dirty="0">
                <a:solidFill>
                  <a:schemeClr val="bg1"/>
                </a:solidFill>
              </a:rPr>
              <a:t> under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 License</a:t>
            </a:r>
          </a:p>
        </p:txBody>
      </p:sp>
    </p:spTree>
    <p:extLst>
      <p:ext uri="{BB962C8B-B14F-4D97-AF65-F5344CB8AC3E}">
        <p14:creationId xmlns:p14="http://schemas.microsoft.com/office/powerpoint/2010/main" val="1956465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B52DBF-14BA-4CDB-A2A5-5B1AA333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30DD2-D6AB-4E72-9013-1B6B1CA90DBE}"/>
              </a:ext>
            </a:extLst>
          </p:cNvPr>
          <p:cNvSpPr txBox="1"/>
          <p:nvPr/>
        </p:nvSpPr>
        <p:spPr>
          <a:xfrm>
            <a:off x="770899" y="9304234"/>
            <a:ext cx="5166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/Annie Spratt under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 License</a:t>
            </a:r>
          </a:p>
        </p:txBody>
      </p:sp>
    </p:spTree>
    <p:extLst>
      <p:ext uri="{BB962C8B-B14F-4D97-AF65-F5344CB8AC3E}">
        <p14:creationId xmlns:p14="http://schemas.microsoft.com/office/powerpoint/2010/main" val="1068925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55%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written exam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(must reach 60% to score)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45%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project work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48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1: Instance Pool &amp; NLB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having a working instance pool and NLB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having a fully automated setup using Terraform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75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2: Monitoring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having a working monitoring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having a fully automated setup using Terraform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implementing the Prometheus service discovery yourself</a:t>
            </a:r>
          </a:p>
        </p:txBody>
      </p:sp>
    </p:spTree>
    <p:extLst>
      <p:ext uri="{BB962C8B-B14F-4D97-AF65-F5344CB8AC3E}">
        <p14:creationId xmlns:p14="http://schemas.microsoft.com/office/powerpoint/2010/main" val="2978605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3: Autoscaling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having a working monitoring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having a fully automated setup using Terraform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implementing the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autoscaler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yourself</a:t>
            </a:r>
          </a:p>
        </p:txBody>
      </p:sp>
    </p:spTree>
    <p:extLst>
      <p:ext uri="{BB962C8B-B14F-4D97-AF65-F5344CB8AC3E}">
        <p14:creationId xmlns:p14="http://schemas.microsoft.com/office/powerpoint/2010/main" val="2262799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Exoscale</a:t>
            </a:r>
            <a:r>
              <a:rPr lang="en-US" dirty="0"/>
              <a:t> Budget Overrun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-15%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if your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Exoscale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account runs out of budget</a:t>
            </a:r>
          </a:p>
        </p:txBody>
      </p:sp>
    </p:spTree>
    <p:extLst>
      <p:ext uri="{BB962C8B-B14F-4D97-AF65-F5344CB8AC3E}">
        <p14:creationId xmlns:p14="http://schemas.microsoft.com/office/powerpoint/2010/main" val="2567031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55%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written exam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45%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work</a:t>
            </a:r>
          </a:p>
          <a:p>
            <a:pPr lvl="1"/>
            <a:r>
              <a:rPr lang="en-US" sz="3200" b="1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15%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Sprint 1: Instance Pool &amp; NLB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2"/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having a working instance pool and NLB</a:t>
            </a:r>
          </a:p>
          <a:p>
            <a:pPr lvl="2"/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10%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having a fully automated setup using Terraform</a:t>
            </a:r>
          </a:p>
          <a:p>
            <a:pPr lvl="1"/>
            <a:r>
              <a:rPr lang="en-US" sz="3200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15%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Sprint 2: Monitoring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2"/>
            <a:r>
              <a:rPr lang="en-US" sz="3200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having a working monitoring</a:t>
            </a:r>
          </a:p>
          <a:p>
            <a:pPr lvl="2"/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having a fully automated setup using Terraform</a:t>
            </a:r>
          </a:p>
          <a:p>
            <a:pPr lvl="2"/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implementing the Prometheus service discovery yourself</a:t>
            </a:r>
          </a:p>
          <a:p>
            <a:pPr lvl="1"/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15%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Sprint 3: Autoscaling</a:t>
            </a:r>
          </a:p>
          <a:p>
            <a:pPr lvl="2"/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having a working monitoring</a:t>
            </a:r>
          </a:p>
          <a:p>
            <a:pPr lvl="2"/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having a fully automated setup using Terraform</a:t>
            </a:r>
          </a:p>
          <a:p>
            <a:pPr lvl="2"/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5%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implementing the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autoscaler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yourself</a:t>
            </a:r>
          </a:p>
          <a:p>
            <a:pPr lvl="1"/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-15%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if your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Exoscale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account runs out of funds</a:t>
            </a:r>
          </a:p>
          <a:p>
            <a:pPr lvl="2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92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100%-90%:	1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89%-80%:	2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79%-70%:	3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69%-60%:	4</a:t>
            </a: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60%-0%:	5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must score at least 60% on the theory test to pass.</a:t>
            </a:r>
          </a:p>
        </p:txBody>
      </p:sp>
    </p:spTree>
    <p:extLst>
      <p:ext uri="{BB962C8B-B14F-4D97-AF65-F5344CB8AC3E}">
        <p14:creationId xmlns:p14="http://schemas.microsoft.com/office/powerpoint/2010/main" val="3279254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1B447F-DF05-4FE4-8554-5FF73C2B7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FFFD1-0612-4008-9DD1-98DC4A5408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869988" y="12598400"/>
            <a:ext cx="4425950" cy="736600"/>
          </a:xfrm>
        </p:spPr>
        <p:txBody>
          <a:bodyPr/>
          <a:lstStyle/>
          <a:p>
            <a:r>
              <a:rPr lang="de-AT"/>
              <a:t>page </a:t>
            </a:r>
            <a:fld id="{A638BCF4-1E99-42C2-B624-5B8F04E362FC}" type="slidenum">
              <a:rPr lang="de-AT" smtClean="0"/>
              <a:pPr/>
              <a:t>38</a:t>
            </a:fld>
            <a:endParaRPr lang="de-A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D1F07-F32A-48FE-A50E-39E02937E56F}"/>
              </a:ext>
            </a:extLst>
          </p:cNvPr>
          <p:cNvSpPr txBox="1"/>
          <p:nvPr/>
        </p:nvSpPr>
        <p:spPr>
          <a:xfrm>
            <a:off x="794436" y="9304234"/>
            <a:ext cx="5452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/Wilhelm Gunkel under 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r>
              <a:rPr lang="en-US" sz="1400" dirty="0">
                <a:solidFill>
                  <a:schemeClr val="bg1"/>
                </a:solidFill>
              </a:rPr>
              <a:t> License</a:t>
            </a:r>
          </a:p>
        </p:txBody>
      </p:sp>
    </p:spTree>
    <p:extLst>
      <p:ext uri="{BB962C8B-B14F-4D97-AF65-F5344CB8AC3E}">
        <p14:creationId xmlns:p14="http://schemas.microsoft.com/office/powerpoint/2010/main" val="51119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3A2F54-FA43-4EC1-9652-A444E6BC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 Wenzl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8C0EA-B2A7-4197-8885-5E32F852EB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6147" y="1800003"/>
            <a:ext cx="10849239" cy="7331333"/>
          </a:xfrm>
        </p:spPr>
        <p:txBody>
          <a:bodyPr/>
          <a:lstStyle/>
          <a:p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dirty="0"/>
              <a:t>Computer Science Master (Dipl. Ing.)</a:t>
            </a:r>
            <a:br>
              <a:rPr lang="en-US" sz="2800" dirty="0"/>
            </a:br>
            <a:r>
              <a:rPr lang="en-US" sz="2800" dirty="0"/>
              <a:t> TU Wien, 2000</a:t>
            </a:r>
          </a:p>
          <a:p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dirty="0"/>
              <a:t>Telecoms Focused Career</a:t>
            </a:r>
          </a:p>
          <a:p>
            <a:pPr lvl="1"/>
            <a:r>
              <a:rPr lang="en-US" sz="2800" dirty="0"/>
              <a:t> Ericsson Austria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err="1"/>
              <a:t>mobilkom</a:t>
            </a:r>
            <a:r>
              <a:rPr lang="en-US" sz="2800" dirty="0"/>
              <a:t> Austria</a:t>
            </a:r>
          </a:p>
          <a:p>
            <a:pPr lvl="1"/>
            <a:r>
              <a:rPr lang="en-US" sz="2800" dirty="0"/>
              <a:t> Oracle Austria </a:t>
            </a:r>
            <a:r>
              <a:rPr lang="en-US" sz="2800" dirty="0" err="1"/>
              <a:t>GmBH</a:t>
            </a:r>
            <a:r>
              <a:rPr lang="en-US" sz="2800" dirty="0"/>
              <a:t> (CGBU)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err="1"/>
              <a:t>Frequentis</a:t>
            </a:r>
            <a:r>
              <a:rPr lang="en-US" sz="2800" dirty="0"/>
              <a:t> AG</a:t>
            </a:r>
          </a:p>
          <a:p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dirty="0" err="1"/>
              <a:t>Linkedin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0055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</a:t>
            </a:r>
            <a:r>
              <a:rPr lang="en-US" sz="2800" dirty="0" err="1">
                <a:solidFill>
                  <a:srgbClr val="0055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peterwenzl</a:t>
            </a:r>
            <a:r>
              <a:rPr lang="en-US" sz="2800" dirty="0">
                <a:solidFill>
                  <a:srgbClr val="0055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2800" dirty="0">
              <a:solidFill>
                <a:srgbClr val="005596"/>
              </a:solidFill>
            </a:endParaRPr>
          </a:p>
          <a:p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dirty="0"/>
              <a:t>E-mail: </a:t>
            </a:r>
            <a:r>
              <a:rPr lang="en-US" sz="2800" dirty="0">
                <a:solidFill>
                  <a:srgbClr val="00559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peter.wenzl@edu.fh-campuswien.ac.at</a:t>
            </a:r>
            <a:endParaRPr lang="en-US" sz="2800" dirty="0">
              <a:solidFill>
                <a:srgbClr val="005596"/>
              </a:solidFill>
            </a:endParaRPr>
          </a:p>
        </p:txBody>
      </p:sp>
      <p:pic>
        <p:nvPicPr>
          <p:cNvPr id="1026" name="Picture 2" descr="A photo of Peter Wenzl, a middle aged man with short gray hair and square glasses.">
            <a:extLst>
              <a:ext uri="{FF2B5EF4-FFF2-40B4-BE49-F238E27FC236}">
                <a16:creationId xmlns:a16="http://schemas.microsoft.com/office/drawing/2014/main" id="{C857F467-064B-42F2-93DB-78470DA5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9932" y="1800002"/>
            <a:ext cx="5099006" cy="7349739"/>
          </a:xfrm>
          <a:prstGeom prst="rect">
            <a:avLst/>
          </a:prstGeom>
          <a:noFill/>
          <a:ln>
            <a:solidFill>
              <a:srgbClr val="00559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6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3A2F54-FA43-4EC1-9652-A444E6BC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Janos Pasztor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8C0EA-B2A7-4197-8885-5E32F852EB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6147" y="1800003"/>
            <a:ext cx="10849239" cy="73313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dirty="0"/>
              <a:t>Software developer and DevOps engineer background </a:t>
            </a:r>
            <a:br>
              <a:rPr lang="en-US" sz="2800" dirty="0"/>
            </a:br>
            <a:r>
              <a:rPr lang="en-US" sz="2800" dirty="0"/>
              <a:t> (10+ years experience)</a:t>
            </a:r>
          </a:p>
          <a:p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dirty="0"/>
              <a:t>Cloud Focused Career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err="1"/>
              <a:t>Docler</a:t>
            </a:r>
            <a:r>
              <a:rPr lang="en-US" sz="2800" dirty="0"/>
              <a:t> Group</a:t>
            </a:r>
          </a:p>
          <a:p>
            <a:pPr lvl="1"/>
            <a:r>
              <a:rPr lang="en-US" sz="2800" dirty="0"/>
              <a:t> IXOLIT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err="1"/>
              <a:t>Entrecloud</a:t>
            </a:r>
            <a:endParaRPr lang="en-US" sz="2800" dirty="0"/>
          </a:p>
          <a:p>
            <a:pPr lvl="1"/>
            <a:r>
              <a:rPr lang="en-US" sz="2800" dirty="0"/>
              <a:t> A1</a:t>
            </a:r>
          </a:p>
          <a:p>
            <a:pPr lvl="1"/>
            <a:r>
              <a:rPr lang="en-US" sz="2800" dirty="0"/>
              <a:t> Deloitte</a:t>
            </a:r>
          </a:p>
          <a:p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dirty="0"/>
              <a:t>Certified Kubernetes Application Developer</a:t>
            </a:r>
          </a:p>
          <a:p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dirty="0"/>
              <a:t>Website: </a:t>
            </a:r>
            <a:r>
              <a:rPr lang="en-US" sz="2800" dirty="0">
                <a:solidFill>
                  <a:srgbClr val="00559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pasztor.at</a:t>
            </a:r>
            <a:endParaRPr lang="en-US" sz="2800" dirty="0">
              <a:solidFill>
                <a:srgbClr val="005596"/>
              </a:solidFill>
            </a:endParaRPr>
          </a:p>
          <a:p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dirty="0" err="1"/>
              <a:t>Linkedin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00559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</a:t>
            </a:r>
            <a:r>
              <a:rPr lang="en-US" sz="2800" dirty="0" err="1">
                <a:solidFill>
                  <a:srgbClr val="00559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janoszen</a:t>
            </a:r>
            <a:r>
              <a:rPr lang="en-US" sz="2800" dirty="0">
                <a:solidFill>
                  <a:srgbClr val="00559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2800" dirty="0">
              <a:solidFill>
                <a:srgbClr val="005596"/>
              </a:solidFill>
            </a:endParaRPr>
          </a:p>
          <a:p>
            <a:r>
              <a:rPr lang="en-US" sz="2800" dirty="0">
                <a:solidFill>
                  <a:srgbClr val="005596"/>
                </a:solidFill>
              </a:rPr>
              <a:t> </a:t>
            </a:r>
            <a:r>
              <a:rPr lang="en-US" sz="2800" dirty="0"/>
              <a:t>E-mail: </a:t>
            </a:r>
            <a:r>
              <a:rPr lang="en-US" sz="2800" dirty="0">
                <a:solidFill>
                  <a:srgbClr val="00559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janos.pasztor@edu.fh-campuswien.ac.at</a:t>
            </a:r>
            <a:endParaRPr lang="en-US" sz="2800" dirty="0">
              <a:solidFill>
                <a:srgbClr val="005596"/>
              </a:solidFill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3AEF64E-3673-411E-95DC-C4A7236C41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832972"/>
              </p:ext>
            </p:extLst>
          </p:nvPr>
        </p:nvGraphicFramePr>
        <p:xfrm>
          <a:off x="12808030" y="1816609"/>
          <a:ext cx="4939048" cy="7327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7" imgW="9257040" imgH="13879080" progId="">
                  <p:embed/>
                </p:oleObj>
              </mc:Choice>
              <mc:Fallback>
                <p:oleObj r:id="rId7" imgW="9257040" imgH="1387908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14AA383-8928-4ED3-B023-0E1327A3BC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808030" y="1816609"/>
                        <a:ext cx="4939048" cy="7327605"/>
                      </a:xfrm>
                      <a:prstGeom prst="rect">
                        <a:avLst/>
                      </a:prstGeom>
                      <a:ln>
                        <a:solidFill>
                          <a:srgbClr val="00559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657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1C6053-15C2-4FF4-8F50-8E9E092E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of this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D156D-A866-4C88-B6F3-CEDB089FC6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869988" y="12598400"/>
            <a:ext cx="4425950" cy="736600"/>
          </a:xfrm>
        </p:spPr>
        <p:txBody>
          <a:bodyPr/>
          <a:lstStyle/>
          <a:p>
            <a:r>
              <a:rPr lang="de-AT"/>
              <a:t>page </a:t>
            </a:r>
            <a:fld id="{A638BCF4-1E99-42C2-B624-5B8F04E362FC}" type="slidenum">
              <a:rPr lang="de-AT" smtClean="0"/>
              <a:pPr/>
              <a:t>6</a:t>
            </a:fld>
            <a:endParaRPr lang="de-A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97977-AA9D-4582-8847-B1516CA059FF}"/>
              </a:ext>
            </a:extLst>
          </p:cNvPr>
          <p:cNvSpPr txBox="1"/>
          <p:nvPr/>
        </p:nvSpPr>
        <p:spPr>
          <a:xfrm>
            <a:off x="770899" y="9304234"/>
            <a:ext cx="5282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Source: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Unsplash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/Morning Brew under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Unsplash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License</a:t>
            </a:r>
          </a:p>
        </p:txBody>
      </p:sp>
    </p:spTree>
    <p:extLst>
      <p:ext uri="{BB962C8B-B14F-4D97-AF65-F5344CB8AC3E}">
        <p14:creationId xmlns:p14="http://schemas.microsoft.com/office/powerpoint/2010/main" val="1582997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F3E1F-911B-45C8-822A-EAB79E9D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4BA5-2B3F-4764-8C86-7F1A6C40F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/>
              <a:t>Integrated course</a:t>
            </a:r>
            <a:br>
              <a:rPr lang="en-US" dirty="0"/>
            </a:br>
            <a:r>
              <a:rPr lang="en-US" dirty="0"/>
              <a:t> </a:t>
            </a:r>
            <a:r>
              <a:rPr lang="en-US" sz="2400" dirty="0"/>
              <a:t>Theory + Practice</a:t>
            </a:r>
          </a:p>
          <a:p>
            <a:pPr>
              <a:spcBef>
                <a:spcPts val="3000"/>
              </a:spcBef>
            </a:pPr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/>
              <a:t>Theory</a:t>
            </a:r>
            <a:br>
              <a:rPr lang="en-US" dirty="0"/>
            </a:br>
            <a:r>
              <a:rPr lang="en-US" dirty="0"/>
              <a:t> </a:t>
            </a:r>
            <a:r>
              <a:rPr lang="en-US" sz="2400" dirty="0"/>
              <a:t>Online Lectures (learn at your own pace)</a:t>
            </a:r>
            <a:endParaRPr lang="en-US" sz="2800" dirty="0"/>
          </a:p>
          <a:p>
            <a:pPr>
              <a:spcBef>
                <a:spcPts val="3000"/>
              </a:spcBef>
            </a:pPr>
            <a:r>
              <a:rPr lang="en-US" dirty="0">
                <a:solidFill>
                  <a:srgbClr val="005596"/>
                </a:solidFill>
              </a:rPr>
              <a:t> </a:t>
            </a:r>
            <a:r>
              <a:rPr lang="en-US" dirty="0"/>
              <a:t>Practice</a:t>
            </a:r>
            <a:br>
              <a:rPr lang="en-US" dirty="0"/>
            </a:br>
            <a:r>
              <a:rPr lang="en-US" dirty="0"/>
              <a:t> </a:t>
            </a:r>
            <a:r>
              <a:rPr lang="en-US" sz="2400" dirty="0"/>
              <a:t>Individual Project Work (in 3 parts)</a:t>
            </a:r>
          </a:p>
        </p:txBody>
      </p:sp>
    </p:spTree>
    <p:extLst>
      <p:ext uri="{BB962C8B-B14F-4D97-AF65-F5344CB8AC3E}">
        <p14:creationId xmlns:p14="http://schemas.microsoft.com/office/powerpoint/2010/main" val="4229132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D46D65-B711-428D-9045-E2231AC6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7C0048-8C8A-4CC0-9A92-1FB806B6E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147" y="1800003"/>
            <a:ext cx="14960231" cy="7336833"/>
          </a:xfrm>
          <a:prstGeom prst="rect">
            <a:avLst/>
          </a:prstGeom>
          <a:ln>
            <a:solidFill>
              <a:srgbClr val="005596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75AA0C-C7ED-4BDA-B8D3-6BFF99E9A9F4}"/>
              </a:ext>
            </a:extLst>
          </p:cNvPr>
          <p:cNvSpPr txBox="1"/>
          <p:nvPr/>
        </p:nvSpPr>
        <p:spPr>
          <a:xfrm>
            <a:off x="1656146" y="1800003"/>
            <a:ext cx="14960231" cy="73368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https://fh-cloud-computing.github.io</a:t>
            </a:r>
          </a:p>
        </p:txBody>
      </p:sp>
    </p:spTree>
    <p:extLst>
      <p:ext uri="{BB962C8B-B14F-4D97-AF65-F5344CB8AC3E}">
        <p14:creationId xmlns:p14="http://schemas.microsoft.com/office/powerpoint/2010/main" val="176042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D46D65-B711-428D-9045-E2231AC6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29AFE-6826-4F43-8953-4FC74D537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92" y="1704917"/>
            <a:ext cx="6667843" cy="4832598"/>
          </a:xfrm>
          <a:prstGeom prst="rect">
            <a:avLst/>
          </a:prstGeom>
          <a:ln>
            <a:solidFill>
              <a:srgbClr val="005596"/>
            </a:solidFill>
          </a:ln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BCC7C998-6E2D-4136-9F0A-E528E536047E}"/>
              </a:ext>
            </a:extLst>
          </p:cNvPr>
          <p:cNvSpPr/>
          <p:nvPr/>
        </p:nvSpPr>
        <p:spPr>
          <a:xfrm rot="5400000">
            <a:off x="4233225" y="2374588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2603122-5DA8-49F1-BE18-BBBA889A72D4}"/>
              </a:ext>
            </a:extLst>
          </p:cNvPr>
          <p:cNvSpPr/>
          <p:nvPr/>
        </p:nvSpPr>
        <p:spPr>
          <a:xfrm rot="5400000">
            <a:off x="4233224" y="2731775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011224C-8C20-41F5-BC32-E1B066A5C824}"/>
              </a:ext>
            </a:extLst>
          </p:cNvPr>
          <p:cNvSpPr/>
          <p:nvPr/>
        </p:nvSpPr>
        <p:spPr>
          <a:xfrm rot="5400000">
            <a:off x="4233223" y="5092902"/>
            <a:ext cx="714375" cy="1442229"/>
          </a:xfrm>
          <a:prstGeom prst="downArrow">
            <a:avLst/>
          </a:prstGeom>
          <a:solidFill>
            <a:srgbClr val="F1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8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81B26F-C2DF-43D2-A656-9E04DE281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7785" y="4121216"/>
            <a:ext cx="4978093" cy="4016295"/>
          </a:xfrm>
          <a:prstGeom prst="rect">
            <a:avLst/>
          </a:prstGeom>
          <a:ln>
            <a:solidFill>
              <a:srgbClr val="005596"/>
            </a:solidFill>
          </a:ln>
        </p:spPr>
      </p:pic>
    </p:spTree>
    <p:extLst>
      <p:ext uri="{BB962C8B-B14F-4D97-AF65-F5344CB8AC3E}">
        <p14:creationId xmlns:p14="http://schemas.microsoft.com/office/powerpoint/2010/main" val="8549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">
  <a:themeElements>
    <a:clrScheme name="fh-campu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596"/>
      </a:accent1>
      <a:accent2>
        <a:srgbClr val="00A0D8"/>
      </a:accent2>
      <a:accent3>
        <a:srgbClr val="0088A9"/>
      </a:accent3>
      <a:accent4>
        <a:srgbClr val="7D5C9E"/>
      </a:accent4>
      <a:accent5>
        <a:srgbClr val="EF8900"/>
      </a:accent5>
      <a:accent6>
        <a:srgbClr val="F9BA00"/>
      </a:accent6>
      <a:hlink>
        <a:srgbClr val="A3B900"/>
      </a:hlink>
      <a:folHlink>
        <a:srgbClr val="AF67FF"/>
      </a:folHlink>
    </a:clrScheme>
    <a:fontScheme name="FH Campus Wi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_rels/customUI14.xml.rels><?xml version="1.0" encoding="UTF-8" standalone="yes"?>
<Relationships xmlns="http://schemas.openxmlformats.org/package/2006/relationships"><Relationship Id="logo" Type="http://schemas.openxmlformats.org/officeDocument/2006/relationships/image" Target="images/logo.png"/></Relationships>
</file>

<file path=customUI/customUI14.xml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EF9656E154CB14B88D5539594A49E65" ma:contentTypeVersion="5" ma:contentTypeDescription="Ein neues Dokument erstellen." ma:contentTypeScope="" ma:versionID="e5f39cde5cdbae055e9951e4ad06bca6">
  <xsd:schema xmlns:xsd="http://www.w3.org/2001/XMLSchema" xmlns:xs="http://www.w3.org/2001/XMLSchema" xmlns:p="http://schemas.microsoft.com/office/2006/metadata/properties" xmlns:ns2="4e1f8463-6a74-4219-9042-83052c094ba5" targetNamespace="http://schemas.microsoft.com/office/2006/metadata/properties" ma:root="true" ma:fieldsID="9a0f06d9652b20b54bcc53d3ce393eab" ns2:_="">
    <xsd:import namespace="4e1f8463-6a74-4219-9042-83052c094b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1f8463-6a74-4219-9042-83052c094b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CF5229-CA16-4462-BDC0-EA9D66FDE1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1f8463-6a74-4219-9042-83052c094b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DBBE53-B5DF-46AD-BF4F-EAD53CADDF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09C5E2-0E33-4693-83F6-685D7AD81EE0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4e1f8463-6a74-4219-9042-83052c094ba5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</TotalTime>
  <Words>800</Words>
  <Application>Microsoft Office PowerPoint</Application>
  <PresentationFormat>Custom</PresentationFormat>
  <Paragraphs>148</Paragraphs>
  <Slides>38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Verdana</vt:lpstr>
      <vt:lpstr>Office</vt:lpstr>
      <vt:lpstr>Cloud Computing Fall 2020</vt:lpstr>
      <vt:lpstr>Overview </vt:lpstr>
      <vt:lpstr>Welcome!</vt:lpstr>
      <vt:lpstr>Peter Wenzl</vt:lpstr>
      <vt:lpstr>Janos Pasztor</vt:lpstr>
      <vt:lpstr>Format of this course</vt:lpstr>
      <vt:lpstr>Format overview</vt:lpstr>
      <vt:lpstr>Website</vt:lpstr>
      <vt:lpstr>Moodle</vt:lpstr>
      <vt:lpstr>Slack</vt:lpstr>
      <vt:lpstr>Lectures</vt:lpstr>
      <vt:lpstr>Lecture format</vt:lpstr>
      <vt:lpstr>Lecture format</vt:lpstr>
      <vt:lpstr>Lecture format</vt:lpstr>
      <vt:lpstr>Lecture format</vt:lpstr>
      <vt:lpstr>Lecture format</vt:lpstr>
      <vt:lpstr>Exercises</vt:lpstr>
      <vt:lpstr>Exercises</vt:lpstr>
      <vt:lpstr>Project work</vt:lpstr>
      <vt:lpstr>The project</vt:lpstr>
      <vt:lpstr>Architecture</vt:lpstr>
      <vt:lpstr>Budget</vt:lpstr>
      <vt:lpstr>Tooling</vt:lpstr>
      <vt:lpstr>General rules</vt:lpstr>
      <vt:lpstr>Solutions</vt:lpstr>
      <vt:lpstr>Deadlines</vt:lpstr>
      <vt:lpstr>October 15: Project Work Sprint 1</vt:lpstr>
      <vt:lpstr>November 15: Project Work Sprint 2</vt:lpstr>
      <vt:lpstr>December 15: Project Work Sprint 3</vt:lpstr>
      <vt:lpstr>Grading</vt:lpstr>
      <vt:lpstr>Overview</vt:lpstr>
      <vt:lpstr>Sprint 1: Instance Pool &amp; NLB</vt:lpstr>
      <vt:lpstr>Sprint 2: Monitoring</vt:lpstr>
      <vt:lpstr>Sprint 3: Autoscaling</vt:lpstr>
      <vt:lpstr>Exoscale Budget Overrun</vt:lpstr>
      <vt:lpstr>Summary</vt:lpstr>
      <vt:lpstr>Marks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janos.pasztor@edu.fh-campuswien.ac.at</dc:creator>
  <cp:lastModifiedBy>Pasztor Janos</cp:lastModifiedBy>
  <cp:revision>192</cp:revision>
  <dcterms:created xsi:type="dcterms:W3CDTF">2018-07-07T10:02:52Z</dcterms:created>
  <dcterms:modified xsi:type="dcterms:W3CDTF">2020-09-15T16:42:44Z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0x010100CEF9656E154CB14B88D5539594A49E65</vt:lpwstr>
  </property>
</Properties>
</file>