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UI/images/logo.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e9a4faa1d4ad4669" Type="http://schemas.microsoft.com/office/2007/relationships/ui/extensibility" Target="customUI/customUI14.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3"/>
  </p:notesMasterIdLst>
  <p:sldIdLst>
    <p:sldId id="256" r:id="rId5"/>
    <p:sldId id="262" r:id="rId6"/>
    <p:sldId id="350" r:id="rId7"/>
    <p:sldId id="351" r:id="rId8"/>
    <p:sldId id="352" r:id="rId9"/>
    <p:sldId id="354" r:id="rId10"/>
    <p:sldId id="355" r:id="rId11"/>
    <p:sldId id="353" r:id="rId12"/>
    <p:sldId id="356" r:id="rId13"/>
    <p:sldId id="358" r:id="rId14"/>
    <p:sldId id="359" r:id="rId15"/>
    <p:sldId id="360" r:id="rId16"/>
    <p:sldId id="361" r:id="rId17"/>
    <p:sldId id="362" r:id="rId18"/>
    <p:sldId id="363" r:id="rId19"/>
    <p:sldId id="364" r:id="rId20"/>
    <p:sldId id="365" r:id="rId21"/>
    <p:sldId id="366" r:id="rId22"/>
    <p:sldId id="367" r:id="rId23"/>
    <p:sldId id="368" r:id="rId24"/>
    <p:sldId id="369" r:id="rId25"/>
    <p:sldId id="370" r:id="rId26"/>
    <p:sldId id="372" r:id="rId27"/>
    <p:sldId id="371" r:id="rId28"/>
    <p:sldId id="373" r:id="rId29"/>
    <p:sldId id="374" r:id="rId30"/>
    <p:sldId id="375" r:id="rId31"/>
    <p:sldId id="376" r:id="rId32"/>
    <p:sldId id="295" r:id="rId33"/>
    <p:sldId id="377" r:id="rId34"/>
    <p:sldId id="378" r:id="rId35"/>
    <p:sldId id="379" r:id="rId36"/>
    <p:sldId id="380" r:id="rId37"/>
    <p:sldId id="381" r:id="rId38"/>
    <p:sldId id="382" r:id="rId39"/>
    <p:sldId id="383" r:id="rId40"/>
    <p:sldId id="384" r:id="rId41"/>
    <p:sldId id="385" r:id="rId42"/>
    <p:sldId id="386" r:id="rId43"/>
    <p:sldId id="389" r:id="rId44"/>
    <p:sldId id="387" r:id="rId45"/>
    <p:sldId id="391" r:id="rId46"/>
    <p:sldId id="392" r:id="rId47"/>
    <p:sldId id="393" r:id="rId48"/>
    <p:sldId id="394" r:id="rId49"/>
    <p:sldId id="390" r:id="rId50"/>
    <p:sldId id="395" r:id="rId51"/>
    <p:sldId id="349" r:id="rId52"/>
  </p:sldIdLst>
  <p:sldSz cx="18295938" cy="10290175"/>
  <p:notesSz cx="6858000" cy="9144000"/>
  <p:defaultTextStyle>
    <a:defPPr>
      <a:defRPr lang="de-DE"/>
    </a:defPPr>
    <a:lvl1pPr marL="0" algn="l" defTabSz="1340375" rtl="0" eaLnBrk="1" latinLnBrk="0" hangingPunct="1">
      <a:defRPr sz="2638" kern="1200">
        <a:solidFill>
          <a:schemeClr val="tx1"/>
        </a:solidFill>
        <a:latin typeface="+mn-lt"/>
        <a:ea typeface="+mn-ea"/>
        <a:cs typeface="+mn-cs"/>
      </a:defRPr>
    </a:lvl1pPr>
    <a:lvl2pPr marL="670190" algn="l" defTabSz="1340375" rtl="0" eaLnBrk="1" latinLnBrk="0" hangingPunct="1">
      <a:defRPr sz="2638" kern="1200">
        <a:solidFill>
          <a:schemeClr val="tx1"/>
        </a:solidFill>
        <a:latin typeface="+mn-lt"/>
        <a:ea typeface="+mn-ea"/>
        <a:cs typeface="+mn-cs"/>
      </a:defRPr>
    </a:lvl2pPr>
    <a:lvl3pPr marL="1340375" algn="l" defTabSz="1340375" rtl="0" eaLnBrk="1" latinLnBrk="0" hangingPunct="1">
      <a:defRPr sz="2638" kern="1200">
        <a:solidFill>
          <a:schemeClr val="tx1"/>
        </a:solidFill>
        <a:latin typeface="+mn-lt"/>
        <a:ea typeface="+mn-ea"/>
        <a:cs typeface="+mn-cs"/>
      </a:defRPr>
    </a:lvl3pPr>
    <a:lvl4pPr marL="2010565" algn="l" defTabSz="1340375" rtl="0" eaLnBrk="1" latinLnBrk="0" hangingPunct="1">
      <a:defRPr sz="2638" kern="1200">
        <a:solidFill>
          <a:schemeClr val="tx1"/>
        </a:solidFill>
        <a:latin typeface="+mn-lt"/>
        <a:ea typeface="+mn-ea"/>
        <a:cs typeface="+mn-cs"/>
      </a:defRPr>
    </a:lvl4pPr>
    <a:lvl5pPr marL="2680752" algn="l" defTabSz="1340375" rtl="0" eaLnBrk="1" latinLnBrk="0" hangingPunct="1">
      <a:defRPr sz="2638" kern="1200">
        <a:solidFill>
          <a:schemeClr val="tx1"/>
        </a:solidFill>
        <a:latin typeface="+mn-lt"/>
        <a:ea typeface="+mn-ea"/>
        <a:cs typeface="+mn-cs"/>
      </a:defRPr>
    </a:lvl5pPr>
    <a:lvl6pPr marL="3350942" algn="l" defTabSz="1340375" rtl="0" eaLnBrk="1" latinLnBrk="0" hangingPunct="1">
      <a:defRPr sz="2638" kern="1200">
        <a:solidFill>
          <a:schemeClr val="tx1"/>
        </a:solidFill>
        <a:latin typeface="+mn-lt"/>
        <a:ea typeface="+mn-ea"/>
        <a:cs typeface="+mn-cs"/>
      </a:defRPr>
    </a:lvl6pPr>
    <a:lvl7pPr marL="4021129" algn="l" defTabSz="1340375" rtl="0" eaLnBrk="1" latinLnBrk="0" hangingPunct="1">
      <a:defRPr sz="2638" kern="1200">
        <a:solidFill>
          <a:schemeClr val="tx1"/>
        </a:solidFill>
        <a:latin typeface="+mn-lt"/>
        <a:ea typeface="+mn-ea"/>
        <a:cs typeface="+mn-cs"/>
      </a:defRPr>
    </a:lvl7pPr>
    <a:lvl8pPr marL="4691317" algn="l" defTabSz="1340375" rtl="0" eaLnBrk="1" latinLnBrk="0" hangingPunct="1">
      <a:defRPr sz="2638" kern="1200">
        <a:solidFill>
          <a:schemeClr val="tx1"/>
        </a:solidFill>
        <a:latin typeface="+mn-lt"/>
        <a:ea typeface="+mn-ea"/>
        <a:cs typeface="+mn-cs"/>
      </a:defRPr>
    </a:lvl8pPr>
    <a:lvl9pPr marL="5361506" algn="l" defTabSz="1340375" rtl="0" eaLnBrk="1" latinLnBrk="0" hangingPunct="1">
      <a:defRPr sz="2638"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56E1116-76D0-411D-8C59-94FC8E67F6A8}">
          <p14:sldIdLst>
            <p14:sldId id="256"/>
            <p14:sldId id="262"/>
          </p14:sldIdLst>
        </p14:section>
        <p14:section name="Virtual Machines" id="{3785EAD6-C200-4C79-B07A-FCC95320F9C2}">
          <p14:sldIdLst>
            <p14:sldId id="350"/>
            <p14:sldId id="351"/>
            <p14:sldId id="352"/>
            <p14:sldId id="354"/>
            <p14:sldId id="355"/>
            <p14:sldId id="353"/>
            <p14:sldId id="356"/>
            <p14:sldId id="358"/>
            <p14:sldId id="359"/>
            <p14:sldId id="360"/>
          </p14:sldIdLst>
        </p14:section>
        <p14:section name="Instance Types" id="{22A126A5-8E37-4A92-B4E3-15D26AFC1ED9}">
          <p14:sldIdLst>
            <p14:sldId id="361"/>
            <p14:sldId id="362"/>
          </p14:sldIdLst>
        </p14:section>
        <p14:section name="Automation" id="{B0820DEF-D680-4C05-9459-938944E08F3B}">
          <p14:sldIdLst>
            <p14:sldId id="363"/>
            <p14:sldId id="364"/>
            <p14:sldId id="365"/>
            <p14:sldId id="366"/>
          </p14:sldIdLst>
        </p14:section>
        <p14:section name="Virtual Machine Pools" id="{8298553F-BC4A-4DDE-BD7C-DA5546842F07}">
          <p14:sldIdLst>
            <p14:sldId id="367"/>
            <p14:sldId id="368"/>
          </p14:sldIdLst>
        </p14:section>
        <p14:section name="Storage" id="{81E1AB53-3CAA-4ED6-B3C1-EEEE44DE3E39}">
          <p14:sldIdLst>
            <p14:sldId id="369"/>
            <p14:sldId id="370"/>
            <p14:sldId id="372"/>
            <p14:sldId id="371"/>
            <p14:sldId id="373"/>
            <p14:sldId id="374"/>
            <p14:sldId id="375"/>
          </p14:sldIdLst>
        </p14:section>
        <p14:section name="Network" id="{19DCF21C-9CE6-4821-B853-E3886922518B}">
          <p14:sldIdLst>
            <p14:sldId id="376"/>
            <p14:sldId id="295"/>
            <p14:sldId id="377"/>
            <p14:sldId id="378"/>
            <p14:sldId id="379"/>
          </p14:sldIdLst>
        </p14:section>
        <p14:section name="Firewalling" id="{9A598ED7-98DF-4C76-9E1C-9ED22356AB77}">
          <p14:sldIdLst>
            <p14:sldId id="380"/>
            <p14:sldId id="381"/>
            <p14:sldId id="382"/>
          </p14:sldIdLst>
        </p14:section>
        <p14:section name="Network Load Balancers" id="{38E20809-B6D4-4B1E-B401-BCAC18A7F1D8}">
          <p14:sldIdLst>
            <p14:sldId id="383"/>
            <p14:sldId id="384"/>
          </p14:sldIdLst>
        </p14:section>
        <p14:section name="VPNs, private interconnects, and routing services" id="{77B750A5-BBBA-4EE9-B8C3-F44ED831F2E0}">
          <p14:sldIdLst>
            <p14:sldId id="385"/>
            <p14:sldId id="386"/>
            <p14:sldId id="389"/>
            <p14:sldId id="387"/>
          </p14:sldIdLst>
        </p14:section>
        <p14:section name="DNS" id="{7CC6E9FF-B463-41EB-820B-E63B08741AFA}">
          <p14:sldIdLst>
            <p14:sldId id="391"/>
            <p14:sldId id="392"/>
            <p14:sldId id="393"/>
            <p14:sldId id="394"/>
          </p14:sldIdLst>
        </p14:section>
        <p14:section name="Monitoring" id="{1B6AB55B-2257-444A-B856-A738936C0A82}">
          <p14:sldIdLst>
            <p14:sldId id="390"/>
            <p14:sldId id="395"/>
          </p14:sldIdLst>
        </p14:section>
        <p14:section name="Thank you" id="{371F6089-1B76-4A8E-ADCA-E97C6F916224}">
          <p14:sldIdLst>
            <p14:sldId id="349"/>
          </p14:sldIdLst>
        </p14:section>
      </p14:sectionLst>
    </p:ext>
    <p:ext uri="{EFAFB233-063F-42B5-8137-9DF3F51BA10A}">
      <p15:sldGuideLst xmlns:p15="http://schemas.microsoft.com/office/powerpoint/2012/main">
        <p15:guide id="1" orient="horz" pos="3242" userDrawn="1">
          <p15:clr>
            <a:srgbClr val="A4A3A4"/>
          </p15:clr>
        </p15:guide>
        <p15:guide id="2" pos="57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sztor Janos" initials="PJ" lastIdx="1" clrIdx="0">
    <p:extLst>
      <p:ext uri="{19B8F6BF-5375-455C-9EA6-DF929625EA0E}">
        <p15:presenceInfo xmlns:p15="http://schemas.microsoft.com/office/powerpoint/2012/main" userId="Pasztor Jano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800"/>
    <a:srgbClr val="404040"/>
    <a:srgbClr val="A2BB0A"/>
    <a:srgbClr val="005596"/>
    <a:srgbClr val="BFBFBF"/>
    <a:srgbClr val="4E89BA"/>
    <a:srgbClr val="4A4D53"/>
    <a:srgbClr val="006EB7"/>
    <a:srgbClr val="00A8AC"/>
    <a:srgbClr val="00A1DE"/>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2330" autoAdjust="0"/>
    <p:restoredTop sz="90225" autoAdjust="0"/>
  </p:normalViewPr>
  <p:slideViewPr>
    <p:cSldViewPr snapToGrid="0" showGuides="1">
      <p:cViewPr varScale="1">
        <p:scale>
          <a:sx n="55" d="100"/>
          <a:sy n="55" d="100"/>
        </p:scale>
        <p:origin x="64" y="1432"/>
      </p:cViewPr>
      <p:guideLst>
        <p:guide orient="horz" pos="3242"/>
        <p:guide pos="5763"/>
      </p:guideLst>
    </p:cSldViewPr>
  </p:slideViewPr>
  <p:notesTextViewPr>
    <p:cViewPr>
      <p:scale>
        <a:sx n="3" d="2"/>
        <a:sy n="3" d="2"/>
      </p:scale>
      <p:origin x="0" y="0"/>
    </p:cViewPr>
  </p:notesTextViewPr>
  <p:notesViewPr>
    <p:cSldViewPr snapToGrid="0">
      <p:cViewPr varScale="1">
        <p:scale>
          <a:sx n="84" d="100"/>
          <a:sy n="84" d="100"/>
        </p:scale>
        <p:origin x="3832" y="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501AE6-A548-4B53-B7AF-2C216BF6FDEC}" type="datetimeFigureOut">
              <a:rPr lang="de-AT" smtClean="0"/>
              <a:t>14.09.2020</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B911-885E-4668-8C6E-9562ABF6240B}" type="slidenum">
              <a:rPr lang="de-AT" smtClean="0"/>
              <a:t>‹#›</a:t>
            </a:fld>
            <a:endParaRPr lang="de-AT"/>
          </a:p>
        </p:txBody>
      </p:sp>
    </p:spTree>
    <p:extLst>
      <p:ext uri="{BB962C8B-B14F-4D97-AF65-F5344CB8AC3E}">
        <p14:creationId xmlns:p14="http://schemas.microsoft.com/office/powerpoint/2010/main" val="2942585775"/>
      </p:ext>
    </p:extLst>
  </p:cSld>
  <p:clrMap bg1="lt1" tx1="dk1" bg2="lt2" tx2="dk2" accent1="accent1" accent2="accent2" accent3="accent3" accent4="accent4" accent5="accent5" accent6="accent6" hlink="hlink" folHlink="folHlink"/>
  <p:notesStyle>
    <a:lvl1pPr marL="0" algn="l" defTabSz="1340375" rtl="0" eaLnBrk="1" latinLnBrk="0" hangingPunct="1">
      <a:defRPr sz="1760" kern="1200">
        <a:solidFill>
          <a:schemeClr val="tx1"/>
        </a:solidFill>
        <a:latin typeface="+mn-lt"/>
        <a:ea typeface="+mn-ea"/>
        <a:cs typeface="+mn-cs"/>
      </a:defRPr>
    </a:lvl1pPr>
    <a:lvl2pPr marL="670190" algn="l" defTabSz="1340375" rtl="0" eaLnBrk="1" latinLnBrk="0" hangingPunct="1">
      <a:defRPr sz="1760" kern="1200">
        <a:solidFill>
          <a:schemeClr val="tx1"/>
        </a:solidFill>
        <a:latin typeface="+mn-lt"/>
        <a:ea typeface="+mn-ea"/>
        <a:cs typeface="+mn-cs"/>
      </a:defRPr>
    </a:lvl2pPr>
    <a:lvl3pPr marL="1340375" algn="l" defTabSz="1340375" rtl="0" eaLnBrk="1" latinLnBrk="0" hangingPunct="1">
      <a:defRPr sz="1760" kern="1200">
        <a:solidFill>
          <a:schemeClr val="tx1"/>
        </a:solidFill>
        <a:latin typeface="+mn-lt"/>
        <a:ea typeface="+mn-ea"/>
        <a:cs typeface="+mn-cs"/>
      </a:defRPr>
    </a:lvl3pPr>
    <a:lvl4pPr marL="2010565" algn="l" defTabSz="1340375" rtl="0" eaLnBrk="1" latinLnBrk="0" hangingPunct="1">
      <a:defRPr sz="1760" kern="1200">
        <a:solidFill>
          <a:schemeClr val="tx1"/>
        </a:solidFill>
        <a:latin typeface="+mn-lt"/>
        <a:ea typeface="+mn-ea"/>
        <a:cs typeface="+mn-cs"/>
      </a:defRPr>
    </a:lvl4pPr>
    <a:lvl5pPr marL="2680752" algn="l" defTabSz="1340375" rtl="0" eaLnBrk="1" latinLnBrk="0" hangingPunct="1">
      <a:defRPr sz="1760" kern="1200">
        <a:solidFill>
          <a:schemeClr val="tx1"/>
        </a:solidFill>
        <a:latin typeface="+mn-lt"/>
        <a:ea typeface="+mn-ea"/>
        <a:cs typeface="+mn-cs"/>
      </a:defRPr>
    </a:lvl5pPr>
    <a:lvl6pPr marL="3350942" algn="l" defTabSz="1340375" rtl="0" eaLnBrk="1" latinLnBrk="0" hangingPunct="1">
      <a:defRPr sz="1760" kern="1200">
        <a:solidFill>
          <a:schemeClr val="tx1"/>
        </a:solidFill>
        <a:latin typeface="+mn-lt"/>
        <a:ea typeface="+mn-ea"/>
        <a:cs typeface="+mn-cs"/>
      </a:defRPr>
    </a:lvl6pPr>
    <a:lvl7pPr marL="4021129" algn="l" defTabSz="1340375" rtl="0" eaLnBrk="1" latinLnBrk="0" hangingPunct="1">
      <a:defRPr sz="1760" kern="1200">
        <a:solidFill>
          <a:schemeClr val="tx1"/>
        </a:solidFill>
        <a:latin typeface="+mn-lt"/>
        <a:ea typeface="+mn-ea"/>
        <a:cs typeface="+mn-cs"/>
      </a:defRPr>
    </a:lvl7pPr>
    <a:lvl8pPr marL="4691317" algn="l" defTabSz="1340375" rtl="0" eaLnBrk="1" latinLnBrk="0" hangingPunct="1">
      <a:defRPr sz="1760" kern="1200">
        <a:solidFill>
          <a:schemeClr val="tx1"/>
        </a:solidFill>
        <a:latin typeface="+mn-lt"/>
        <a:ea typeface="+mn-ea"/>
        <a:cs typeface="+mn-cs"/>
      </a:defRPr>
    </a:lvl8pPr>
    <a:lvl9pPr marL="5361506" algn="l" defTabSz="1340375" rtl="0" eaLnBrk="1" latinLnBrk="0" hangingPunct="1">
      <a:defRPr sz="176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oftware.intel.com/content/www/us/en/develop/articles/intel-virtualization-technology-for-directed-io-vt-d-enhancing-intel-platforms-for-efficient-virtualization-of-io-devices.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Intel_Management_Engine"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youtu.be/3CQUNd3oKBM" TargetMode="External"/><Relationship Id="rId4" Type="http://schemas.openxmlformats.org/officeDocument/2006/relationships/hyperlink" Target="https://en.wikipedia.org/wiki/MINIX"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aws.amazon.com/"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en.wikipedia.org/wiki/Application_programming_interfac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opensource.com/article/20/1/cpu-steal-tim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loudinit.readthedocs.io/en/latest/"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cloudbase.it/cloudbase-init/"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terraform.io/"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ansible.com/"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n.wikipedia.org/wiki/GFS2"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n.wikipedia.org/wiki/RAID"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n.wikipedia.org/wiki/Fibre_Channel_Protocol"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aws.amazon.com/ebs/" TargetMode="External"/><Relationship Id="rId5" Type="http://schemas.openxmlformats.org/officeDocument/2006/relationships/hyperlink" Target="https://docs.ceph.com/docs/master/rbd/" TargetMode="External"/><Relationship Id="rId4" Type="http://schemas.openxmlformats.org/officeDocument/2006/relationships/hyperlink" Target="https://en.wikipedia.org/wiki/ISCSI"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n.wikipedia.org/wiki/Network_File_System"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aws.amazon.com/efs/" TargetMode="External"/><Relationship Id="rId4" Type="http://schemas.openxmlformats.org/officeDocument/2006/relationships/hyperlink" Target="https://docs.ceph.com/docs/master/cephfs/"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github.com/s3fs-fuse/s3fs-fus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en.wikipedia.org/wiki/Network_address_translation#DNAT" TargetMode="External"/><Relationship Id="rId3" Type="http://schemas.openxmlformats.org/officeDocument/2006/relationships/hyperlink" Target="https://aws.amazon.com/" TargetMode="External"/><Relationship Id="rId7" Type="http://schemas.openxmlformats.org/officeDocument/2006/relationships/hyperlink" Target="https://en.wikipedia.org/wiki/Private_network"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ibm.com/cloud" TargetMode="External"/><Relationship Id="rId5" Type="http://schemas.openxmlformats.org/officeDocument/2006/relationships/hyperlink" Target="https://cloud.google.com/" TargetMode="External"/><Relationship Id="rId4" Type="http://schemas.openxmlformats.org/officeDocument/2006/relationships/hyperlink" Target="https://azure.microsoft.com/en-us/" TargetMode="Externa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s://www.vultr.com/" TargetMode="External"/><Relationship Id="rId3" Type="http://schemas.openxmlformats.org/officeDocument/2006/relationships/hyperlink" Target="https://www.digitalocean.com/" TargetMode="External"/><Relationship Id="rId7" Type="http://schemas.openxmlformats.org/officeDocument/2006/relationships/hyperlink" Target="https://upcloud.com/"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linode.com/" TargetMode="External"/><Relationship Id="rId5" Type="http://schemas.openxmlformats.org/officeDocument/2006/relationships/hyperlink" Target="https://www.hetzner.de/" TargetMode="External"/><Relationship Id="rId4" Type="http://schemas.openxmlformats.org/officeDocument/2006/relationships/hyperlink" Target="https://www.exoscale.com/"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ionos.com/"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us.alibabacloud.com/" TargetMode="External"/><Relationship Id="rId4" Type="http://schemas.openxmlformats.org/officeDocument/2006/relationships/hyperlink" Target="https://cloud.telekom.de/en"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digitalocean.com/blog/load-balancers-now-support-proxy-protocol/"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en.wikipedia.org/wiki/Multiprotocol_Label_Switching"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en.wikipedia.org/wiki/Virtual_private_network"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s://docs.aws.amazon.com/vpc/latest/userguide/vpn-connections.html" TargetMode="External"/><Relationship Id="rId3" Type="http://schemas.openxmlformats.org/officeDocument/2006/relationships/hyperlink" Target="https://en.wikipedia.org/wiki/Maximum_transmission_unit" TargetMode="External"/><Relationship Id="rId7" Type="http://schemas.openxmlformats.org/officeDocument/2006/relationships/hyperlink" Target="https://community.exoscale.com/documentation/compute/private-connect/" TargetMode="External"/><Relationship Id="rId12" Type="http://schemas.openxmlformats.org/officeDocument/2006/relationships/hyperlink" Target="https://docs.microsoft.com/en-us/azure/vpn-gateway/vpn-gateway-howto-point-to-site-resource-manager-portal"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cloud.google.com/network-connectivity/docs/interconnect" TargetMode="External"/><Relationship Id="rId11" Type="http://schemas.openxmlformats.org/officeDocument/2006/relationships/hyperlink" Target="https://en.wikipedia.org/wiki/IPsec" TargetMode="External"/><Relationship Id="rId5" Type="http://schemas.openxmlformats.org/officeDocument/2006/relationships/hyperlink" Target="https://azure.microsoft.com/en-us/services/expressroute/" TargetMode="External"/><Relationship Id="rId10" Type="http://schemas.openxmlformats.org/officeDocument/2006/relationships/hyperlink" Target="https://cloud.google.com/network-connectivity/docs/vpn/concepts/overview" TargetMode="External"/><Relationship Id="rId4" Type="http://schemas.openxmlformats.org/officeDocument/2006/relationships/hyperlink" Target="https://aws.amazon.com/directconnect/" TargetMode="External"/><Relationship Id="rId9" Type="http://schemas.openxmlformats.org/officeDocument/2006/relationships/hyperlink" Target="https://azure.microsoft.com/en-us/services/vpn-gateway/"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en.wikipedia.org/wiki/Domain_Name_System"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pasztor.at/blog/building-your-own-cdn"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fh-cloud-computing.github.io/lectures/3-xaas/"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fh-cloud-computing.github.io/lectures/3-xaas/"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fh-cloud-computing.github.io/lectures/5-cloud-native/"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Commander_Kee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dosbox.com/"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Virtual_8086_mod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xenproject.org/"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en.wikipedia.org/wiki/X86_virtualization#Software-based_virtualizatio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70255" rtl="0" eaLnBrk="1" fontAlgn="auto" latinLnBrk="0" hangingPunct="1">
              <a:lnSpc>
                <a:spcPct val="100000"/>
              </a:lnSpc>
              <a:spcBef>
                <a:spcPts val="0"/>
              </a:spcBef>
              <a:spcAft>
                <a:spcPts val="0"/>
              </a:spcAft>
              <a:buClrTx/>
              <a:buSzTx/>
              <a:buFontTx/>
              <a:buNone/>
              <a:tabLst/>
              <a:defRPr/>
            </a:pPr>
            <a:r>
              <a:rPr lang="en-US" b="0" i="0" dirty="0">
                <a:effectLst/>
                <a:latin typeface="Verdana" panose="020B0604030504040204" pitchFamily="34" charset="0"/>
              </a:rPr>
              <a:t>Introduction to the Cloud</a:t>
            </a:r>
          </a:p>
          <a:p>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1</a:t>
            </a:fld>
            <a:endParaRPr lang="de-AT"/>
          </a:p>
        </p:txBody>
      </p:sp>
    </p:spTree>
    <p:extLst>
      <p:ext uri="{BB962C8B-B14F-4D97-AF65-F5344CB8AC3E}">
        <p14:creationId xmlns:p14="http://schemas.microsoft.com/office/powerpoint/2010/main" val="220733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0" i="0" dirty="0">
                <a:solidFill>
                  <a:srgbClr val="000000"/>
                </a:solidFill>
                <a:effectLst/>
                <a:latin typeface="Verdana" panose="020B0604030504040204" pitchFamily="34" charset="0"/>
              </a:rPr>
              <a:t>Hardware vendors, of course, followed suit. In 2005 Intel added the VT-x (Vanderpool) feature to its new Pentium 4 CPUs followed by AMDs SVM/AMD-V technology in 2006 in the Athlon 64, Athlon 64 X2, and Athlon 64 FX processors.</a:t>
            </a:r>
          </a:p>
          <a:p>
            <a:pPr algn="l"/>
            <a:r>
              <a:rPr lang="en-US" sz="1600" b="0" i="0" dirty="0">
                <a:solidFill>
                  <a:srgbClr val="000000"/>
                </a:solidFill>
                <a:effectLst/>
                <a:latin typeface="Verdana" panose="020B0604030504040204" pitchFamily="34" charset="0"/>
              </a:rPr>
              <a:t>VT-x and AMD-V added new ring -1 to accommodate </a:t>
            </a:r>
            <a:r>
              <a:rPr lang="en-US" sz="1600" b="0" i="1" dirty="0">
                <a:solidFill>
                  <a:srgbClr val="000000"/>
                </a:solidFill>
                <a:effectLst/>
                <a:latin typeface="Verdana" panose="020B0604030504040204" pitchFamily="34" charset="0"/>
              </a:rPr>
              <a:t>hypervisors</a:t>
            </a:r>
            <a:r>
              <a:rPr lang="en-US" sz="1600" b="0" i="0" dirty="0">
                <a:solidFill>
                  <a:srgbClr val="000000"/>
                </a:solidFill>
                <a:effectLst/>
                <a:latin typeface="Verdana" panose="020B0604030504040204" pitchFamily="34" charset="0"/>
              </a:rPr>
              <a:t>. This new ring allowed for separation between several operating systems running at ring 0. Later CPU releases added features such as </a:t>
            </a:r>
            <a:r>
              <a:rPr lang="en-US" sz="1600" b="0" i="0" u="none" strike="noStrike" dirty="0">
                <a:solidFill>
                  <a:srgbClr val="000000"/>
                </a:solidFill>
                <a:effectLst/>
                <a:latin typeface="Verdana" panose="020B0604030504040204" pitchFamily="34" charset="0"/>
                <a:hlinkClick r:id="rId3"/>
              </a:rPr>
              <a:t>Direct </a:t>
            </a:r>
            <a:r>
              <a:rPr lang="en-US" sz="1600" b="0" i="0" u="none" strike="noStrike" dirty="0" err="1">
                <a:solidFill>
                  <a:srgbClr val="000000"/>
                </a:solidFill>
                <a:effectLst/>
                <a:latin typeface="Verdana" panose="020B0604030504040204" pitchFamily="34" charset="0"/>
                <a:hlinkClick r:id="rId3"/>
              </a:rPr>
              <a:t>Input/Output</a:t>
            </a:r>
            <a:r>
              <a:rPr lang="en-US" sz="1600" b="0" i="0" u="none" strike="noStrike" dirty="0">
                <a:solidFill>
                  <a:srgbClr val="000000"/>
                </a:solidFill>
                <a:effectLst/>
                <a:latin typeface="Verdana" panose="020B0604030504040204" pitchFamily="34" charset="0"/>
                <a:hlinkClick r:id="rId3"/>
              </a:rPr>
              <a:t> virtualization</a:t>
            </a:r>
            <a:r>
              <a:rPr lang="en-US" sz="1600" b="0" i="0" dirty="0">
                <a:solidFill>
                  <a:srgbClr val="000000"/>
                </a:solidFill>
                <a:effectLst/>
                <a:latin typeface="Verdana" panose="020B0604030504040204" pitchFamily="34" charset="0"/>
              </a:rPr>
              <a:t>, network virtualization or even graphics card virtualization. These features allowed for more efficient virtualization and sharing hardware devices between several virtual machines.</a:t>
            </a:r>
          </a:p>
          <a:p>
            <a:endParaRPr lang="en-US" sz="1600" dirty="0"/>
          </a:p>
        </p:txBody>
      </p:sp>
      <p:sp>
        <p:nvSpPr>
          <p:cNvPr id="4" name="Slide Number Placeholder 3"/>
          <p:cNvSpPr>
            <a:spLocks noGrp="1"/>
          </p:cNvSpPr>
          <p:nvPr>
            <p:ph type="sldNum" sz="quarter" idx="5"/>
          </p:nvPr>
        </p:nvSpPr>
        <p:spPr/>
        <p:txBody>
          <a:bodyPr/>
          <a:lstStyle/>
          <a:p>
            <a:fld id="{793AB911-885E-4668-8C6E-9562ABF6240B}" type="slidenum">
              <a:rPr lang="de-AT" smtClean="0"/>
              <a:t>10</a:t>
            </a:fld>
            <a:endParaRPr lang="de-AT"/>
          </a:p>
        </p:txBody>
      </p:sp>
    </p:spTree>
    <p:extLst>
      <p:ext uri="{BB962C8B-B14F-4D97-AF65-F5344CB8AC3E}">
        <p14:creationId xmlns:p14="http://schemas.microsoft.com/office/powerpoint/2010/main" val="94192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Verdana" panose="020B0604030504040204" pitchFamily="34" charset="0"/>
              </a:rPr>
              <a:t>Note: </a:t>
            </a:r>
            <a:r>
              <a:rPr lang="en-US" b="0" i="0" dirty="0">
                <a:solidFill>
                  <a:srgbClr val="000000"/>
                </a:solidFill>
                <a:effectLst/>
                <a:latin typeface="Verdana" panose="020B0604030504040204" pitchFamily="34" charset="0"/>
              </a:rPr>
              <a:t>Intel also introduced a ring -2 for the </a:t>
            </a:r>
            <a:r>
              <a:rPr lang="en-US" b="0" i="0" u="none" strike="noStrike" dirty="0">
                <a:solidFill>
                  <a:srgbClr val="000000"/>
                </a:solidFill>
                <a:effectLst/>
                <a:latin typeface="Verdana" panose="020B0604030504040204" pitchFamily="34" charset="0"/>
                <a:hlinkClick r:id="rId3"/>
              </a:rPr>
              <a:t>Intel Management Engine</a:t>
            </a:r>
            <a:r>
              <a:rPr lang="en-US" b="0" i="0" dirty="0">
                <a:solidFill>
                  <a:srgbClr val="000000"/>
                </a:solidFill>
                <a:effectLst/>
                <a:latin typeface="Verdana" panose="020B0604030504040204" pitchFamily="34" charset="0"/>
              </a:rPr>
              <a:t>, a chip that functions as an OOBM in modern Intel chips. The ME runs its own operating system, a </a:t>
            </a:r>
            <a:r>
              <a:rPr lang="en-US" b="0" i="0" u="none" strike="noStrike" dirty="0">
                <a:solidFill>
                  <a:srgbClr val="000000"/>
                </a:solidFill>
                <a:effectLst/>
                <a:latin typeface="Verdana" panose="020B0604030504040204" pitchFamily="34" charset="0"/>
                <a:hlinkClick r:id="rId4"/>
              </a:rPr>
              <a:t>MINIX</a:t>
            </a:r>
            <a:r>
              <a:rPr lang="en-US" b="0" i="0" dirty="0">
                <a:solidFill>
                  <a:srgbClr val="000000"/>
                </a:solidFill>
                <a:effectLst/>
                <a:latin typeface="Verdana" panose="020B0604030504040204" pitchFamily="34" charset="0"/>
              </a:rPr>
              <a:t> variant and has been the target of severe criticism for its secrecy and power over the machine. Several bugs have been found in the ME that let an attacker hide a </a:t>
            </a:r>
            <a:r>
              <a:rPr lang="en-US" b="0" i="0" u="none" strike="noStrike" dirty="0">
                <a:solidFill>
                  <a:srgbClr val="000000"/>
                </a:solidFill>
                <a:effectLst/>
                <a:latin typeface="Verdana" panose="020B0604030504040204" pitchFamily="34" charset="0"/>
                <a:hlinkClick r:id="rId5"/>
              </a:rPr>
              <a:t>malware inside the ME</a:t>
            </a:r>
            <a:r>
              <a:rPr lang="en-US" b="0" i="0" dirty="0">
                <a:solidFill>
                  <a:srgbClr val="000000"/>
                </a:solidFill>
                <a:effectLst/>
                <a:latin typeface="Verdana" panose="020B0604030504040204" pitchFamily="34" charset="0"/>
              </a:rPr>
              <a:t>.</a:t>
            </a:r>
          </a:p>
          <a:p>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11</a:t>
            </a:fld>
            <a:endParaRPr lang="de-AT"/>
          </a:p>
        </p:txBody>
      </p:sp>
    </p:spTree>
    <p:extLst>
      <p:ext uri="{BB962C8B-B14F-4D97-AF65-F5344CB8AC3E}">
        <p14:creationId xmlns:p14="http://schemas.microsoft.com/office/powerpoint/2010/main" val="1221609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400" b="0" i="0" dirty="0">
                <a:solidFill>
                  <a:srgbClr val="000000"/>
                </a:solidFill>
                <a:effectLst/>
                <a:latin typeface="Verdana" panose="020B0604030504040204" pitchFamily="34" charset="0"/>
              </a:rPr>
              <a:t>Virtualization also gave rise to Infrastructure as a Service. </a:t>
            </a:r>
            <a:r>
              <a:rPr lang="en-US" sz="1400" b="0" i="0" u="none" strike="noStrike" dirty="0">
                <a:solidFill>
                  <a:srgbClr val="000000"/>
                </a:solidFill>
                <a:effectLst/>
                <a:latin typeface="Verdana" panose="020B0604030504040204" pitchFamily="34" charset="0"/>
                <a:hlinkClick r:id="rId3"/>
              </a:rPr>
              <a:t>AWS</a:t>
            </a:r>
            <a:r>
              <a:rPr lang="en-US" sz="1400" b="0" i="0" dirty="0">
                <a:solidFill>
                  <a:srgbClr val="000000"/>
                </a:solidFill>
                <a:effectLst/>
                <a:latin typeface="Verdana" panose="020B0604030504040204" pitchFamily="34" charset="0"/>
              </a:rPr>
              <a:t> was the first service that offered virtual machines as a service starting in 2006 with a Xen-based offer. They not only offered virtual machines but they did so that a customer could order or cancel the service using an </a:t>
            </a:r>
            <a:r>
              <a:rPr lang="en-US" sz="1400" b="0" i="0" u="none" strike="noStrike" dirty="0">
                <a:solidFill>
                  <a:srgbClr val="000000"/>
                </a:solidFill>
                <a:effectLst/>
                <a:latin typeface="Verdana" panose="020B0604030504040204" pitchFamily="34" charset="0"/>
                <a:hlinkClick r:id="rId4"/>
              </a:rPr>
              <a:t>Application Programming Interface</a:t>
            </a:r>
            <a:r>
              <a:rPr lang="en-US" sz="1400" b="0" i="0" dirty="0">
                <a:solidFill>
                  <a:srgbClr val="000000"/>
                </a:solidFill>
                <a:effectLst/>
                <a:latin typeface="Verdana" panose="020B0604030504040204" pitchFamily="34" charset="0"/>
              </a:rPr>
              <a:t>.</a:t>
            </a:r>
          </a:p>
          <a:p>
            <a:pPr algn="l"/>
            <a:endParaRPr lang="en-US" sz="1400" b="0" i="0" dirty="0">
              <a:solidFill>
                <a:srgbClr val="000000"/>
              </a:solidFill>
              <a:effectLst/>
              <a:latin typeface="Verdana" panose="020B0604030504040204" pitchFamily="34" charset="0"/>
            </a:endParaRPr>
          </a:p>
          <a:p>
            <a:pPr algn="l"/>
            <a:r>
              <a:rPr lang="en-US" sz="1400" b="0" i="0" dirty="0">
                <a:solidFill>
                  <a:srgbClr val="000000"/>
                </a:solidFill>
                <a:effectLst/>
                <a:latin typeface="Verdana" panose="020B0604030504040204" pitchFamily="34" charset="0"/>
              </a:rPr>
              <a:t>This allowed customers to create virtual machines as they needed it and they were billed for it on an hourly basis. (Later on AWS and other cloud providers moved to a per-second billing.)</a:t>
            </a:r>
          </a:p>
          <a:p>
            <a:pPr algn="l"/>
            <a:endParaRPr lang="en-US" sz="1400" b="0" i="0" dirty="0">
              <a:solidFill>
                <a:srgbClr val="000000"/>
              </a:solidFill>
              <a:effectLst/>
              <a:latin typeface="Verdana" panose="020B0604030504040204" pitchFamily="34" charset="0"/>
            </a:endParaRPr>
          </a:p>
          <a:p>
            <a:r>
              <a:rPr lang="en-US" sz="1400" b="0" i="0" dirty="0">
                <a:solidFill>
                  <a:srgbClr val="000000"/>
                </a:solidFill>
                <a:effectLst/>
                <a:latin typeface="Verdana" panose="020B0604030504040204" pitchFamily="34" charset="0"/>
              </a:rPr>
              <a:t>The presence of an API makes the difference between IaaS and plain old virtual machines as a service. IaaS allows a customer to scale their application dynamically according to their current demand.</a:t>
            </a:r>
            <a:endParaRPr lang="en-US" sz="1400" dirty="0"/>
          </a:p>
        </p:txBody>
      </p:sp>
      <p:sp>
        <p:nvSpPr>
          <p:cNvPr id="4" name="Slide Number Placeholder 3"/>
          <p:cNvSpPr>
            <a:spLocks noGrp="1"/>
          </p:cNvSpPr>
          <p:nvPr>
            <p:ph type="sldNum" sz="quarter" idx="5"/>
          </p:nvPr>
        </p:nvSpPr>
        <p:spPr/>
        <p:txBody>
          <a:bodyPr/>
          <a:lstStyle/>
          <a:p>
            <a:fld id="{793AB911-885E-4668-8C6E-9562ABF6240B}" type="slidenum">
              <a:rPr lang="de-AT" smtClean="0"/>
              <a:t>12</a:t>
            </a:fld>
            <a:endParaRPr lang="de-AT"/>
          </a:p>
        </p:txBody>
      </p:sp>
    </p:spTree>
    <p:extLst>
      <p:ext uri="{BB962C8B-B14F-4D97-AF65-F5344CB8AC3E}">
        <p14:creationId xmlns:p14="http://schemas.microsoft.com/office/powerpoint/2010/main" val="613705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AB911-885E-4668-8C6E-9562ABF6240B}" type="slidenum">
              <a:rPr lang="de-AT" smtClean="0"/>
              <a:t>13</a:t>
            </a:fld>
            <a:endParaRPr lang="de-AT"/>
          </a:p>
        </p:txBody>
      </p:sp>
    </p:spTree>
    <p:extLst>
      <p:ext uri="{BB962C8B-B14F-4D97-AF65-F5344CB8AC3E}">
        <p14:creationId xmlns:p14="http://schemas.microsoft.com/office/powerpoint/2010/main" val="3234322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330664"/>
          </a:xfrm>
        </p:spPr>
        <p:txBody>
          <a:bodyPr numCol="2"/>
          <a:lstStyle/>
          <a:p>
            <a:pPr algn="l"/>
            <a:r>
              <a:rPr lang="en-US" sz="1050" b="0" i="0" dirty="0">
                <a:solidFill>
                  <a:srgbClr val="000000"/>
                </a:solidFill>
                <a:effectLst/>
                <a:latin typeface="Verdana" panose="020B0604030504040204" pitchFamily="34" charset="0"/>
              </a:rPr>
              <a:t>When the cloud became popular in the late 2000s several providers attempted to offer a service that was fully dynamic in their sizes. The customer could set how many GB of RAM they needed and how many CPU cores. However, this model has been phased out by most providers since it is difficult to manage such a dynamic environment.</a:t>
            </a:r>
          </a:p>
          <a:p>
            <a:pPr algn="l"/>
            <a:endParaRPr lang="en-US" sz="1050" b="0" i="0" dirty="0">
              <a:solidFill>
                <a:srgbClr val="000000"/>
              </a:solidFill>
              <a:effectLst/>
              <a:latin typeface="Verdana" panose="020B0604030504040204" pitchFamily="34" charset="0"/>
            </a:endParaRPr>
          </a:p>
          <a:p>
            <a:pPr algn="l"/>
            <a:r>
              <a:rPr lang="en-US" sz="1050" b="0" i="0" dirty="0">
                <a:solidFill>
                  <a:srgbClr val="000000"/>
                </a:solidFill>
                <a:effectLst/>
                <a:latin typeface="Verdana" panose="020B0604030504040204" pitchFamily="34" charset="0"/>
              </a:rPr>
              <a:t>Instead most cloud providers nowadays opt to offer fixed machine sizes. To accommodate high-CPU and high RAM workloads there are several different instance types, typically:</a:t>
            </a:r>
          </a:p>
          <a:p>
            <a:pPr algn="l"/>
            <a:endParaRPr lang="en-US" sz="1050" b="0" i="0" dirty="0">
              <a:solidFill>
                <a:srgbClr val="000000"/>
              </a:solidFill>
              <a:effectLst/>
              <a:latin typeface="Verdana" panose="020B0604030504040204" pitchFamily="34" charset="0"/>
            </a:endParaRPr>
          </a:p>
          <a:p>
            <a:pPr algn="l">
              <a:buFont typeface="Arial" panose="020B0604020202020204" pitchFamily="34" charset="0"/>
              <a:buChar char="•"/>
            </a:pPr>
            <a:r>
              <a:rPr lang="en-US" sz="1050" b="1" i="0" dirty="0">
                <a:solidFill>
                  <a:srgbClr val="000000"/>
                </a:solidFill>
                <a:effectLst/>
                <a:latin typeface="Verdana" panose="020B0604030504040204" pitchFamily="34" charset="0"/>
              </a:rPr>
              <a:t>Shared CPU:</a:t>
            </a:r>
            <a:r>
              <a:rPr lang="en-US" sz="1050" b="0" i="0" dirty="0">
                <a:solidFill>
                  <a:srgbClr val="000000"/>
                </a:solidFill>
                <a:effectLst/>
                <a:latin typeface="Verdana" panose="020B0604030504040204" pitchFamily="34" charset="0"/>
              </a:rPr>
              <a:t> These are small instances where a single CPU core is shared between multiple virtual machines, sometimes leading to high </a:t>
            </a:r>
            <a:r>
              <a:rPr lang="en-US" sz="1050" b="0" i="0" u="none" strike="noStrike" dirty="0">
                <a:solidFill>
                  <a:srgbClr val="000000"/>
                </a:solidFill>
                <a:effectLst/>
                <a:latin typeface="Verdana" panose="020B0604030504040204" pitchFamily="34" charset="0"/>
                <a:hlinkClick r:id="rId3"/>
              </a:rPr>
              <a:t>steal time</a:t>
            </a:r>
            <a:r>
              <a:rPr lang="en-US" sz="1050" b="0" i="0" dirty="0">
                <a:solidFill>
                  <a:srgbClr val="000000"/>
                </a:solidFill>
                <a:effectLst/>
                <a:latin typeface="Verdana" panose="020B0604030504040204" pitchFamily="34" charset="0"/>
              </a:rPr>
              <a:t>. Sometimes this offering includes a </a:t>
            </a:r>
            <a:r>
              <a:rPr lang="en-US" sz="1050" b="0" i="1" dirty="0">
                <a:solidFill>
                  <a:srgbClr val="000000"/>
                </a:solidFill>
                <a:effectLst/>
                <a:latin typeface="Verdana" panose="020B0604030504040204" pitchFamily="34" charset="0"/>
              </a:rPr>
              <a:t>burst</a:t>
            </a:r>
            <a:r>
              <a:rPr lang="en-US" sz="1050" b="0" i="0" dirty="0">
                <a:solidFill>
                  <a:srgbClr val="000000"/>
                </a:solidFill>
                <a:effectLst/>
                <a:latin typeface="Verdana" panose="020B0604030504040204" pitchFamily="34" charset="0"/>
              </a:rPr>
              <a:t> capability (such as the Amazon T instances) where a VM can temporarily use more CPU.</a:t>
            </a:r>
          </a:p>
          <a:p>
            <a:pPr algn="l"/>
            <a:endParaRPr lang="en-US" sz="1050" b="0" i="0" dirty="0">
              <a:solidFill>
                <a:srgbClr val="000000"/>
              </a:solidFill>
              <a:effectLst/>
              <a:latin typeface="Verdana" panose="020B0604030504040204" pitchFamily="34" charset="0"/>
            </a:endParaRPr>
          </a:p>
          <a:p>
            <a:pPr algn="l">
              <a:buFont typeface="Arial" panose="020B0604020202020204" pitchFamily="34" charset="0"/>
              <a:buChar char="•"/>
            </a:pPr>
            <a:r>
              <a:rPr lang="en-US" sz="1050" b="1" i="0" dirty="0">
                <a:solidFill>
                  <a:srgbClr val="000000"/>
                </a:solidFill>
                <a:effectLst/>
                <a:latin typeface="Verdana" panose="020B0604030504040204" pitchFamily="34" charset="0"/>
              </a:rPr>
              <a:t>Standard, dedicated core CPU:</a:t>
            </a:r>
            <a:r>
              <a:rPr lang="en-US" sz="1050" b="0" i="0" dirty="0">
                <a:solidFill>
                  <a:srgbClr val="000000"/>
                </a:solidFill>
                <a:effectLst/>
                <a:latin typeface="Verdana" panose="020B0604030504040204" pitchFamily="34" charset="0"/>
              </a:rPr>
              <a:t> These instance types receive one or more physical cores leading to a more stable performance without the ability to burst beyond their limits.</a:t>
            </a:r>
          </a:p>
          <a:p>
            <a:pPr algn="l"/>
            <a:endParaRPr lang="en-US" sz="1050" b="0" i="0" dirty="0">
              <a:solidFill>
                <a:srgbClr val="000000"/>
              </a:solidFill>
              <a:effectLst/>
              <a:latin typeface="Verdana" panose="020B0604030504040204" pitchFamily="34" charset="0"/>
            </a:endParaRPr>
          </a:p>
          <a:p>
            <a:pPr algn="l">
              <a:buFont typeface="Arial" panose="020B0604020202020204" pitchFamily="34" charset="0"/>
              <a:buChar char="•"/>
            </a:pPr>
            <a:r>
              <a:rPr lang="en-US" sz="1050" b="1" i="0" dirty="0">
                <a:solidFill>
                  <a:srgbClr val="000000"/>
                </a:solidFill>
                <a:effectLst/>
                <a:latin typeface="Verdana" panose="020B0604030504040204" pitchFamily="34" charset="0"/>
              </a:rPr>
              <a:t>High CPU:</a:t>
            </a:r>
            <a:r>
              <a:rPr lang="en-US" sz="1050" b="0" i="0" dirty="0">
                <a:solidFill>
                  <a:srgbClr val="000000"/>
                </a:solidFill>
                <a:effectLst/>
                <a:latin typeface="Verdana" panose="020B0604030504040204" pitchFamily="34" charset="0"/>
              </a:rPr>
              <a:t> These instance types are usually hosted on physical servers that have a very high CPU to RAM ratio. Accordingly, the virtual machine offering includes more CPU than the standard offering.</a:t>
            </a:r>
          </a:p>
          <a:p>
            <a:pPr algn="l"/>
            <a:endParaRPr lang="en-US" sz="1050" b="0" i="0" dirty="0">
              <a:solidFill>
                <a:srgbClr val="000000"/>
              </a:solidFill>
              <a:effectLst/>
              <a:latin typeface="Verdana" panose="020B0604030504040204" pitchFamily="34" charset="0"/>
            </a:endParaRPr>
          </a:p>
          <a:p>
            <a:pPr algn="l">
              <a:buFont typeface="Arial" panose="020B0604020202020204" pitchFamily="34" charset="0"/>
              <a:buChar char="•"/>
            </a:pPr>
            <a:r>
              <a:rPr lang="en-US" sz="1050" b="1" i="0" dirty="0">
                <a:solidFill>
                  <a:srgbClr val="000000"/>
                </a:solidFill>
                <a:effectLst/>
                <a:latin typeface="Verdana" panose="020B0604030504040204" pitchFamily="34" charset="0"/>
              </a:rPr>
              <a:t>High RAM:</a:t>
            </a:r>
            <a:r>
              <a:rPr lang="en-US" sz="1050" b="0" i="0" dirty="0">
                <a:solidFill>
                  <a:srgbClr val="000000"/>
                </a:solidFill>
                <a:effectLst/>
                <a:latin typeface="Verdana" panose="020B0604030504040204" pitchFamily="34" charset="0"/>
              </a:rPr>
              <a:t> This offering is the exact opposite of the high CPU offering. The machines on offer here include more RAM with very little CPU.</a:t>
            </a:r>
          </a:p>
          <a:p>
            <a:pPr algn="l"/>
            <a:endParaRPr lang="en-US" sz="1050" b="0" i="0" dirty="0">
              <a:solidFill>
                <a:srgbClr val="000000"/>
              </a:solidFill>
              <a:effectLst/>
              <a:latin typeface="Verdana" panose="020B0604030504040204" pitchFamily="34" charset="0"/>
            </a:endParaRPr>
          </a:p>
          <a:p>
            <a:pPr algn="l">
              <a:buFont typeface="Arial" panose="020B0604020202020204" pitchFamily="34" charset="0"/>
              <a:buChar char="•"/>
            </a:pPr>
            <a:r>
              <a:rPr lang="en-US" sz="1050" b="1" i="0" dirty="0">
                <a:solidFill>
                  <a:srgbClr val="000000"/>
                </a:solidFill>
                <a:effectLst/>
                <a:latin typeface="Verdana" panose="020B0604030504040204" pitchFamily="34" charset="0"/>
              </a:rPr>
              <a:t>Storage:</a:t>
            </a:r>
            <a:r>
              <a:rPr lang="en-US" sz="1050" b="0" i="0" dirty="0">
                <a:solidFill>
                  <a:srgbClr val="000000"/>
                </a:solidFill>
                <a:effectLst/>
                <a:latin typeface="Verdana" panose="020B0604030504040204" pitchFamily="34" charset="0"/>
              </a:rPr>
              <a:t> These instance types contain large amounts of local storage (see below in the storage section).</a:t>
            </a:r>
          </a:p>
          <a:p>
            <a:pPr algn="l"/>
            <a:endParaRPr lang="en-US" sz="1050" b="0" i="0" dirty="0">
              <a:solidFill>
                <a:srgbClr val="000000"/>
              </a:solidFill>
              <a:effectLst/>
              <a:latin typeface="Verdana" panose="020B0604030504040204" pitchFamily="34" charset="0"/>
            </a:endParaRPr>
          </a:p>
          <a:p>
            <a:pPr algn="l">
              <a:buFont typeface="Arial" panose="020B0604020202020204" pitchFamily="34" charset="0"/>
              <a:buChar char="•"/>
            </a:pPr>
            <a:r>
              <a:rPr lang="en-US" sz="1050" b="1" i="0" dirty="0">
                <a:solidFill>
                  <a:srgbClr val="000000"/>
                </a:solidFill>
                <a:effectLst/>
                <a:latin typeface="Verdana" panose="020B0604030504040204" pitchFamily="34" charset="0"/>
              </a:rPr>
              <a:t>Hardware-specific:</a:t>
            </a:r>
            <a:r>
              <a:rPr lang="en-US" sz="1050" b="0" i="0" dirty="0">
                <a:solidFill>
                  <a:srgbClr val="000000"/>
                </a:solidFill>
                <a:effectLst/>
                <a:latin typeface="Verdana" panose="020B0604030504040204" pitchFamily="34" charset="0"/>
              </a:rPr>
              <a:t> These instance types offer access to dedicated hardware such as graphics cards (GPUs) or FPGAs.</a:t>
            </a:r>
          </a:p>
          <a:p>
            <a:br>
              <a:rPr lang="en-US" sz="1050" dirty="0"/>
            </a:br>
            <a:endParaRPr lang="en-US" sz="1050" dirty="0"/>
          </a:p>
        </p:txBody>
      </p:sp>
      <p:sp>
        <p:nvSpPr>
          <p:cNvPr id="4" name="Slide Number Placeholder 3"/>
          <p:cNvSpPr>
            <a:spLocks noGrp="1"/>
          </p:cNvSpPr>
          <p:nvPr>
            <p:ph type="sldNum" sz="quarter" idx="5"/>
          </p:nvPr>
        </p:nvSpPr>
        <p:spPr/>
        <p:txBody>
          <a:bodyPr/>
          <a:lstStyle/>
          <a:p>
            <a:fld id="{793AB911-885E-4668-8C6E-9562ABF6240B}" type="slidenum">
              <a:rPr lang="de-AT" smtClean="0"/>
              <a:t>14</a:t>
            </a:fld>
            <a:endParaRPr lang="de-AT"/>
          </a:p>
        </p:txBody>
      </p:sp>
    </p:spTree>
    <p:extLst>
      <p:ext uri="{BB962C8B-B14F-4D97-AF65-F5344CB8AC3E}">
        <p14:creationId xmlns:p14="http://schemas.microsoft.com/office/powerpoint/2010/main" val="2633165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AB911-885E-4668-8C6E-9562ABF6240B}" type="slidenum">
              <a:rPr lang="de-AT" smtClean="0"/>
              <a:t>15</a:t>
            </a:fld>
            <a:endParaRPr lang="de-AT"/>
          </a:p>
        </p:txBody>
      </p:sp>
    </p:spTree>
    <p:extLst>
      <p:ext uri="{BB962C8B-B14F-4D97-AF65-F5344CB8AC3E}">
        <p14:creationId xmlns:p14="http://schemas.microsoft.com/office/powerpoint/2010/main" val="3725461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Verdana" panose="020B0604030504040204" pitchFamily="34" charset="0"/>
              </a:rPr>
              <a:t>As discussed before, what makes an IaaS cloud provider a cloud provider is the fact that they offer an API to automate the provisioning and deprovisioning of virtual machines as needed. However, that's not all. Simply starting a virtual machine is not enough, the software needs to be installed in it.</a:t>
            </a:r>
          </a:p>
          <a:p>
            <a:pPr algn="l"/>
            <a:endParaRPr lang="en-US" b="0" i="0" dirty="0">
              <a:solidFill>
                <a:srgbClr val="000000"/>
              </a:solidFill>
              <a:effectLst/>
              <a:latin typeface="Verdana" panose="020B0604030504040204" pitchFamily="34" charset="0"/>
            </a:endParaRPr>
          </a:p>
          <a:p>
            <a:pPr algn="l"/>
            <a:r>
              <a:rPr lang="en-US" b="0" i="0" dirty="0">
                <a:solidFill>
                  <a:srgbClr val="000000"/>
                </a:solidFill>
                <a:effectLst/>
                <a:latin typeface="Verdana" panose="020B0604030504040204" pitchFamily="34" charset="0"/>
              </a:rPr>
              <a:t>Initially this problem would be solved by creating </a:t>
            </a:r>
            <a:r>
              <a:rPr lang="en-US" b="0" i="1" dirty="0">
                <a:solidFill>
                  <a:srgbClr val="000000"/>
                </a:solidFill>
                <a:effectLst/>
                <a:latin typeface="Verdana" panose="020B0604030504040204" pitchFamily="34" charset="0"/>
              </a:rPr>
              <a:t>templates</a:t>
            </a:r>
            <a:r>
              <a:rPr lang="en-US" b="0" i="0" dirty="0">
                <a:solidFill>
                  <a:srgbClr val="000000"/>
                </a:solidFill>
                <a:effectLst/>
                <a:latin typeface="Verdana" panose="020B0604030504040204" pitchFamily="34" charset="0"/>
              </a:rPr>
              <a:t> for the operating system that launches. In larger cloud setups these templates included a pre-installed agent for configuration management that would report to a central service and fetch its manifest of software to install.</a:t>
            </a:r>
          </a:p>
          <a:p>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16</a:t>
            </a:fld>
            <a:endParaRPr lang="de-AT"/>
          </a:p>
        </p:txBody>
      </p:sp>
    </p:spTree>
    <p:extLst>
      <p:ext uri="{BB962C8B-B14F-4D97-AF65-F5344CB8AC3E}">
        <p14:creationId xmlns:p14="http://schemas.microsoft.com/office/powerpoint/2010/main" val="2434895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Verdana" panose="020B0604030504040204" pitchFamily="34" charset="0"/>
              </a:rPr>
              <a:t>Thankfully in the last decade a lot has happened and </a:t>
            </a:r>
            <a:r>
              <a:rPr lang="en-US" b="0" i="0" u="none" strike="noStrike" dirty="0">
                <a:solidFill>
                  <a:srgbClr val="000000"/>
                </a:solidFill>
                <a:effectLst/>
                <a:latin typeface="Verdana" panose="020B0604030504040204" pitchFamily="34" charset="0"/>
                <a:hlinkClick r:id="rId3"/>
              </a:rPr>
              <a:t>Cloud Init</a:t>
            </a:r>
            <a:r>
              <a:rPr lang="en-US" b="0" i="0" dirty="0">
                <a:solidFill>
                  <a:srgbClr val="000000"/>
                </a:solidFill>
                <a:effectLst/>
                <a:latin typeface="Verdana" panose="020B0604030504040204" pitchFamily="34" charset="0"/>
              </a:rPr>
              <a:t> has established itself as a </a:t>
            </a:r>
            <a:r>
              <a:rPr lang="en-US" b="0" i="0" dirty="0" err="1">
                <a:solidFill>
                  <a:srgbClr val="000000"/>
                </a:solidFill>
                <a:effectLst/>
                <a:latin typeface="Verdana" panose="020B0604030504040204" pitchFamily="34" charset="0"/>
              </a:rPr>
              <a:t>defacto</a:t>
            </a:r>
            <a:r>
              <a:rPr lang="en-US" b="0" i="0" dirty="0">
                <a:solidFill>
                  <a:srgbClr val="000000"/>
                </a:solidFill>
                <a:effectLst/>
                <a:latin typeface="Verdana" panose="020B0604030504040204" pitchFamily="34" charset="0"/>
              </a:rPr>
              <a:t> standard in the IaaS world. Every cloud provider nowadays offers the ability to submit a </a:t>
            </a:r>
            <a:r>
              <a:rPr lang="en-US" b="0" i="1" dirty="0">
                <a:solidFill>
                  <a:srgbClr val="000000"/>
                </a:solidFill>
                <a:effectLst/>
                <a:latin typeface="Verdana" panose="020B0604030504040204" pitchFamily="34" charset="0"/>
              </a:rPr>
              <a:t>user data</a:t>
            </a:r>
            <a:r>
              <a:rPr lang="en-US" b="0" i="0" dirty="0">
                <a:solidFill>
                  <a:srgbClr val="000000"/>
                </a:solidFill>
                <a:effectLst/>
                <a:latin typeface="Verdana" panose="020B0604030504040204" pitchFamily="34" charset="0"/>
              </a:rPr>
              <a:t> field when creating a virtual machine. This user data field is read by Cloud Init (or its Windows alternative </a:t>
            </a:r>
            <a:r>
              <a:rPr lang="en-US" b="0" i="0" u="none" strike="noStrike" dirty="0" err="1">
                <a:solidFill>
                  <a:srgbClr val="000000"/>
                </a:solidFill>
                <a:effectLst/>
                <a:latin typeface="Verdana" panose="020B0604030504040204" pitchFamily="34" charset="0"/>
                <a:hlinkClick r:id="rId4"/>
              </a:rPr>
              <a:t>Cloudbase</a:t>
            </a:r>
            <a:r>
              <a:rPr lang="en-US" b="0" i="0" u="none" strike="noStrike" dirty="0">
                <a:solidFill>
                  <a:srgbClr val="000000"/>
                </a:solidFill>
                <a:effectLst/>
                <a:latin typeface="Verdana" panose="020B0604030504040204" pitchFamily="34" charset="0"/>
                <a:hlinkClick r:id="rId4"/>
              </a:rPr>
              <a:t> Init</a:t>
            </a:r>
            <a:r>
              <a:rPr lang="en-US" b="0" i="0" dirty="0">
                <a:solidFill>
                  <a:srgbClr val="000000"/>
                </a:solidFill>
                <a:effectLst/>
                <a:latin typeface="Verdana" panose="020B0604030504040204" pitchFamily="34" charset="0"/>
              </a:rPr>
              <a:t>) and is executed at the first start of the virtual machine.</a:t>
            </a:r>
          </a:p>
          <a:p>
            <a:pPr algn="l"/>
            <a:r>
              <a:rPr lang="en-US" b="0" i="0" dirty="0">
                <a:solidFill>
                  <a:srgbClr val="000000"/>
                </a:solidFill>
                <a:effectLst/>
                <a:latin typeface="Verdana" panose="020B0604030504040204" pitchFamily="34" charset="0"/>
              </a:rPr>
              <a:t>A DevOps engineer can simply inject a script that runs at the first start that takes care of all the installation steps required.</a:t>
            </a:r>
          </a:p>
          <a:p>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17</a:t>
            </a:fld>
            <a:endParaRPr lang="de-AT"/>
          </a:p>
        </p:txBody>
      </p:sp>
    </p:spTree>
    <p:extLst>
      <p:ext uri="{BB962C8B-B14F-4D97-AF65-F5344CB8AC3E}">
        <p14:creationId xmlns:p14="http://schemas.microsoft.com/office/powerpoint/2010/main" val="145191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Tools like </a:t>
            </a:r>
            <a:r>
              <a:rPr lang="en-US" b="0" i="0" u="none" strike="noStrike" dirty="0">
                <a:solidFill>
                  <a:srgbClr val="000000"/>
                </a:solidFill>
                <a:effectLst/>
                <a:latin typeface="Verdana" panose="020B0604030504040204" pitchFamily="34" charset="0"/>
                <a:hlinkClick r:id="rId3"/>
              </a:rPr>
              <a:t>Terraform</a:t>
            </a:r>
            <a:r>
              <a:rPr lang="en-US" b="0" i="0" dirty="0">
                <a:solidFill>
                  <a:srgbClr val="000000"/>
                </a:solidFill>
                <a:effectLst/>
                <a:latin typeface="Verdana" panose="020B0604030504040204" pitchFamily="34" charset="0"/>
              </a:rPr>
              <a:t> or </a:t>
            </a:r>
            <a:r>
              <a:rPr lang="en-US" b="0" i="0" u="none" strike="noStrike" dirty="0">
                <a:solidFill>
                  <a:srgbClr val="000000"/>
                </a:solidFill>
                <a:effectLst/>
                <a:latin typeface="Verdana" panose="020B0604030504040204" pitchFamily="34" charset="0"/>
                <a:hlinkClick r:id="rId4"/>
              </a:rPr>
              <a:t>Ansible</a:t>
            </a:r>
            <a:r>
              <a:rPr lang="en-US" b="0" i="0" dirty="0">
                <a:solidFill>
                  <a:srgbClr val="000000"/>
                </a:solidFill>
                <a:effectLst/>
                <a:latin typeface="Verdana" panose="020B0604030504040204" pitchFamily="34" charset="0"/>
              </a:rPr>
              <a:t> assist with managing the whole process of provisioning the virtual machines and supplying it with the correct user data script.</a:t>
            </a:r>
          </a:p>
          <a:p>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18</a:t>
            </a:fld>
            <a:endParaRPr lang="de-AT"/>
          </a:p>
        </p:txBody>
      </p:sp>
    </p:spTree>
    <p:extLst>
      <p:ext uri="{BB962C8B-B14F-4D97-AF65-F5344CB8AC3E}">
        <p14:creationId xmlns:p14="http://schemas.microsoft.com/office/powerpoint/2010/main" val="1131715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One other use of user data are virtual machine pools. Each cloud provider adopts a different name for them, ranging from instance pools to autoscaling groups. The concept is the same everywhere: you supply the cloud with a configuration how you would like your virtual machines to look like and the cloud will take care that the given number of machines are always running. If a machine crashes or fails a health check the cloud deletes the machine and creates a new one.</a:t>
            </a: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19</a:t>
            </a:fld>
            <a:endParaRPr lang="de-AT"/>
          </a:p>
        </p:txBody>
      </p:sp>
    </p:spTree>
    <p:extLst>
      <p:ext uri="{BB962C8B-B14F-4D97-AF65-F5344CB8AC3E}">
        <p14:creationId xmlns:p14="http://schemas.microsoft.com/office/powerpoint/2010/main" val="1672151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Infrastructure as a Service, or IaaS is a service offering by most cloud providers that provides </a:t>
            </a:r>
            <a:r>
              <a:rPr lang="en-US" b="0" i="1" dirty="0">
                <a:solidFill>
                  <a:srgbClr val="000000"/>
                </a:solidFill>
                <a:effectLst/>
                <a:latin typeface="Verdana" panose="020B0604030504040204" pitchFamily="34" charset="0"/>
              </a:rPr>
              <a:t>virtual machines</a:t>
            </a:r>
            <a:r>
              <a:rPr lang="en-US" b="0" i="0" dirty="0">
                <a:solidFill>
                  <a:srgbClr val="000000"/>
                </a:solidFill>
                <a:effectLst/>
                <a:latin typeface="Verdana" panose="020B0604030504040204" pitchFamily="34" charset="0"/>
              </a:rPr>
              <a:t> and the accompanying infrastructure as a service. This lecture will discuss the details of how an IaaS service is built.</a:t>
            </a: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2</a:t>
            </a:fld>
            <a:endParaRPr lang="de-AT"/>
          </a:p>
        </p:txBody>
      </p:sp>
    </p:spTree>
    <p:extLst>
      <p:ext uri="{BB962C8B-B14F-4D97-AF65-F5344CB8AC3E}">
        <p14:creationId xmlns:p14="http://schemas.microsoft.com/office/powerpoint/2010/main" val="649208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400" b="0" i="0" dirty="0">
                <a:solidFill>
                  <a:srgbClr val="000000"/>
                </a:solidFill>
                <a:effectLst/>
                <a:latin typeface="Verdana" panose="020B0604030504040204" pitchFamily="34" charset="0"/>
              </a:rPr>
              <a:t>The number of machines in a pool can, of course, be changed either manually or in some cases automatically using rules for automatic scaling.</a:t>
            </a:r>
          </a:p>
          <a:p>
            <a:pPr algn="l"/>
            <a:endParaRPr lang="en-US" sz="1400" b="0" i="0" dirty="0">
              <a:solidFill>
                <a:srgbClr val="000000"/>
              </a:solidFill>
              <a:effectLst/>
              <a:latin typeface="Verdana" panose="020B0604030504040204" pitchFamily="34" charset="0"/>
            </a:endParaRPr>
          </a:p>
          <a:p>
            <a:pPr algn="l"/>
            <a:r>
              <a:rPr lang="en-US" sz="1400" b="0" i="0" dirty="0">
                <a:solidFill>
                  <a:srgbClr val="000000"/>
                </a:solidFill>
                <a:effectLst/>
                <a:latin typeface="Verdana" panose="020B0604030504040204" pitchFamily="34" charset="0"/>
              </a:rPr>
              <a:t>Combined with the aforementioned user data this can be a very powerful tool to create a dynamically sized pool of machines and is the prime choice for creating a scalable architecture.</a:t>
            </a:r>
          </a:p>
          <a:p>
            <a:pPr algn="l"/>
            <a:endParaRPr lang="en-US" sz="1400" b="0" i="0" dirty="0">
              <a:solidFill>
                <a:srgbClr val="000000"/>
              </a:solidFill>
              <a:effectLst/>
              <a:latin typeface="Verdana" panose="020B0604030504040204" pitchFamily="34" charset="0"/>
            </a:endParaRPr>
          </a:p>
          <a:p>
            <a:pPr algn="l"/>
            <a:r>
              <a:rPr lang="en-US" sz="1400" b="0" i="0" dirty="0">
                <a:solidFill>
                  <a:srgbClr val="000000"/>
                </a:solidFill>
                <a:effectLst/>
                <a:latin typeface="Verdana" panose="020B0604030504040204" pitchFamily="34" charset="0"/>
              </a:rPr>
              <a:t>These pools are often integrated with the various load-balancer offerings cloud providers have in their portfolio to direct traffic to the dynamic number of instances. Some cloud providers integrate them with their Functions as a Service offering as well allowing you to run a custom function whenever a machine starts or stops. This can be used to, for example, update your own service discovery database.</a:t>
            </a:r>
          </a:p>
          <a:p>
            <a:endParaRPr lang="en-US" sz="1400" dirty="0"/>
          </a:p>
        </p:txBody>
      </p:sp>
      <p:sp>
        <p:nvSpPr>
          <p:cNvPr id="4" name="Slide Number Placeholder 3"/>
          <p:cNvSpPr>
            <a:spLocks noGrp="1"/>
          </p:cNvSpPr>
          <p:nvPr>
            <p:ph type="sldNum" sz="quarter" idx="5"/>
          </p:nvPr>
        </p:nvSpPr>
        <p:spPr/>
        <p:txBody>
          <a:bodyPr/>
          <a:lstStyle/>
          <a:p>
            <a:fld id="{793AB911-885E-4668-8C6E-9562ABF6240B}" type="slidenum">
              <a:rPr lang="de-AT" smtClean="0"/>
              <a:t>20</a:t>
            </a:fld>
            <a:endParaRPr lang="de-AT"/>
          </a:p>
        </p:txBody>
      </p:sp>
    </p:spTree>
    <p:extLst>
      <p:ext uri="{BB962C8B-B14F-4D97-AF65-F5344CB8AC3E}">
        <p14:creationId xmlns:p14="http://schemas.microsoft.com/office/powerpoint/2010/main" val="459848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AB911-885E-4668-8C6E-9562ABF6240B}" type="slidenum">
              <a:rPr lang="de-AT" smtClean="0"/>
              <a:t>21</a:t>
            </a:fld>
            <a:endParaRPr lang="de-AT"/>
          </a:p>
        </p:txBody>
      </p:sp>
    </p:spTree>
    <p:extLst>
      <p:ext uri="{BB962C8B-B14F-4D97-AF65-F5344CB8AC3E}">
        <p14:creationId xmlns:p14="http://schemas.microsoft.com/office/powerpoint/2010/main" val="26954624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0" i="0" dirty="0">
                <a:solidFill>
                  <a:srgbClr val="000000"/>
                </a:solidFill>
                <a:effectLst/>
                <a:latin typeface="Verdana" panose="020B0604030504040204" pitchFamily="34" charset="0"/>
              </a:rPr>
              <a:t>When it comes to data storage virtual machines work exactly like your physical machine would: there is a physical disk (or multiple) that store the files. The difference is that in the cloud your virtual machine may make use of a distributed storage architecture instead of using a local disk. In a distributed storage system the data isn't stored on the machine that runs the virtual machine so a hardware failure on that machine will not cause a data loss.</a:t>
            </a:r>
          </a:p>
          <a:p>
            <a:pPr algn="l"/>
            <a:endParaRPr lang="en-US" sz="1600" b="0" i="0" dirty="0">
              <a:solidFill>
                <a:srgbClr val="000000"/>
              </a:solidFill>
              <a:effectLst/>
              <a:latin typeface="Verdana" panose="020B0604030504040204" pitchFamily="34" charset="0"/>
            </a:endParaRPr>
          </a:p>
          <a:p>
            <a:pPr algn="l"/>
            <a:r>
              <a:rPr lang="en-US" sz="1600" b="0" i="0" dirty="0">
                <a:solidFill>
                  <a:srgbClr val="000000"/>
                </a:solidFill>
                <a:effectLst/>
                <a:latin typeface="Verdana" panose="020B0604030504040204" pitchFamily="34" charset="0"/>
              </a:rPr>
              <a:t>However, a distributed storage system is generally either slower or more expensive for the same performance by several magnitudes so using a local storage may still be needed for some use cases.</a:t>
            </a:r>
          </a:p>
          <a:p>
            <a:endParaRPr lang="en-US" sz="1600" dirty="0"/>
          </a:p>
        </p:txBody>
      </p:sp>
      <p:sp>
        <p:nvSpPr>
          <p:cNvPr id="4" name="Slide Number Placeholder 3"/>
          <p:cNvSpPr>
            <a:spLocks noGrp="1"/>
          </p:cNvSpPr>
          <p:nvPr>
            <p:ph type="sldNum" sz="quarter" idx="5"/>
          </p:nvPr>
        </p:nvSpPr>
        <p:spPr/>
        <p:txBody>
          <a:bodyPr/>
          <a:lstStyle/>
          <a:p>
            <a:fld id="{793AB911-885E-4668-8C6E-9562ABF6240B}" type="slidenum">
              <a:rPr lang="de-AT" smtClean="0"/>
              <a:t>22</a:t>
            </a:fld>
            <a:endParaRPr lang="de-AT"/>
          </a:p>
        </p:txBody>
      </p:sp>
    </p:spTree>
    <p:extLst>
      <p:ext uri="{BB962C8B-B14F-4D97-AF65-F5344CB8AC3E}">
        <p14:creationId xmlns:p14="http://schemas.microsoft.com/office/powerpoint/2010/main" val="33531734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rgbClr val="000000"/>
                </a:solidFill>
                <a:effectLst/>
                <a:latin typeface="Verdana" panose="020B0604030504040204" pitchFamily="34" charset="0"/>
              </a:rPr>
              <a:t>When we talk about storage systems we are talking about two types: block devices and filesystems. On the physical disk data is stored in its raw form so the disk itself has no information about which data belongs to which file. Filesystems organize data into </a:t>
            </a:r>
            <a:r>
              <a:rPr lang="en-US" sz="1200" b="0" i="1" dirty="0">
                <a:solidFill>
                  <a:srgbClr val="000000"/>
                </a:solidFill>
                <a:effectLst/>
                <a:latin typeface="Verdana" panose="020B0604030504040204" pitchFamily="34" charset="0"/>
              </a:rPr>
              <a:t>blocks</a:t>
            </a:r>
            <a:r>
              <a:rPr lang="en-US" sz="1200" b="0" i="0" dirty="0">
                <a:solidFill>
                  <a:srgbClr val="000000"/>
                </a:solidFill>
                <a:effectLst/>
                <a:latin typeface="Verdana" panose="020B0604030504040204" pitchFamily="34" charset="0"/>
              </a:rPr>
              <a:t> of a fixed or dynamic size and then create a database (mapping table) of which file entry consists of which blocks of data. Keep in mind that the blocks of a single file may be distributed all over the whole disk randomly so that's something the filesystem must keep track of.</a:t>
            </a:r>
          </a:p>
          <a:p>
            <a:pPr algn="l"/>
            <a:endParaRPr lang="en-US" sz="1200" b="0" i="0" dirty="0">
              <a:solidFill>
                <a:srgbClr val="000000"/>
              </a:solidFill>
              <a:effectLst/>
              <a:latin typeface="Verdana" panose="020B0604030504040204" pitchFamily="34" charset="0"/>
            </a:endParaRPr>
          </a:p>
          <a:p>
            <a:pPr algn="l"/>
            <a:r>
              <a:rPr lang="en-US" sz="1200" b="0" i="0" dirty="0">
                <a:solidFill>
                  <a:srgbClr val="000000"/>
                </a:solidFill>
                <a:effectLst/>
                <a:latin typeface="Verdana" panose="020B0604030504040204" pitchFamily="34" charset="0"/>
              </a:rPr>
              <a:t>Therefore we traditionally call raw disk devices </a:t>
            </a:r>
            <a:r>
              <a:rPr lang="en-US" sz="1200" b="0" i="1" dirty="0">
                <a:solidFill>
                  <a:srgbClr val="000000"/>
                </a:solidFill>
                <a:effectLst/>
                <a:latin typeface="Verdana" panose="020B0604030504040204" pitchFamily="34" charset="0"/>
              </a:rPr>
              <a:t>block devices</a:t>
            </a:r>
            <a:r>
              <a:rPr lang="en-US" sz="1200" b="0" i="0" dirty="0">
                <a:solidFill>
                  <a:srgbClr val="000000"/>
                </a:solidFill>
                <a:effectLst/>
                <a:latin typeface="Verdana" panose="020B0604030504040204" pitchFamily="34" charset="0"/>
              </a:rPr>
              <a:t>. Block devices are (with very few exceptions) only accessible from a single virtual or physical machine since otherwise the machines would have to synchronize their file system operations on that device. The only notable exception is </a:t>
            </a:r>
            <a:r>
              <a:rPr lang="en-US" sz="1200" b="0" i="0" u="none" strike="noStrike" dirty="0">
                <a:solidFill>
                  <a:srgbClr val="000000"/>
                </a:solidFill>
                <a:effectLst/>
                <a:latin typeface="Verdana" panose="020B0604030504040204" pitchFamily="34" charset="0"/>
                <a:hlinkClick r:id="rId3"/>
              </a:rPr>
              <a:t>GFS2</a:t>
            </a:r>
            <a:r>
              <a:rPr lang="en-US" sz="1200" b="0" i="0" dirty="0">
                <a:solidFill>
                  <a:srgbClr val="000000"/>
                </a:solidFill>
                <a:effectLst/>
                <a:latin typeface="Verdana" panose="020B0604030504040204" pitchFamily="34" charset="0"/>
              </a:rPr>
              <a:t>. While you can use GFS2 over a shared storage infrastructure if you have control over it cloud providers enforce a single-VM access policy. In other words, one block storage device can only ever be used by a single VM.</a:t>
            </a:r>
          </a:p>
          <a:p>
            <a:br>
              <a:rPr lang="en-US" sz="1200" dirty="0"/>
            </a:br>
            <a:endParaRPr lang="en-US" sz="1200" dirty="0"/>
          </a:p>
        </p:txBody>
      </p:sp>
      <p:sp>
        <p:nvSpPr>
          <p:cNvPr id="4" name="Slide Number Placeholder 3"/>
          <p:cNvSpPr>
            <a:spLocks noGrp="1"/>
          </p:cNvSpPr>
          <p:nvPr>
            <p:ph type="sldNum" sz="quarter" idx="5"/>
          </p:nvPr>
        </p:nvSpPr>
        <p:spPr/>
        <p:txBody>
          <a:bodyPr/>
          <a:lstStyle/>
          <a:p>
            <a:fld id="{793AB911-885E-4668-8C6E-9562ABF6240B}" type="slidenum">
              <a:rPr lang="de-AT" smtClean="0"/>
              <a:t>23</a:t>
            </a:fld>
            <a:endParaRPr lang="de-AT"/>
          </a:p>
        </p:txBody>
      </p:sp>
    </p:spTree>
    <p:extLst>
      <p:ext uri="{BB962C8B-B14F-4D97-AF65-F5344CB8AC3E}">
        <p14:creationId xmlns:p14="http://schemas.microsoft.com/office/powerpoint/2010/main" val="2565599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400" b="0" i="0" dirty="0">
                <a:solidFill>
                  <a:srgbClr val="000000"/>
                </a:solidFill>
                <a:effectLst/>
                <a:latin typeface="Verdana" panose="020B0604030504040204" pitchFamily="34" charset="0"/>
              </a:rPr>
              <a:t>As described above the simplest and most widely supported option to store data from your virtual machine is a disk that is locally attached to the physical machine running the VM. This option offers you the highest performance at a relatively low price point. The reason for that is that it is the simplest and cheapest to build.</a:t>
            </a:r>
          </a:p>
          <a:p>
            <a:pPr algn="l"/>
            <a:endParaRPr lang="en-US" sz="1400" b="0" i="0" dirty="0">
              <a:solidFill>
                <a:srgbClr val="000000"/>
              </a:solidFill>
              <a:effectLst/>
              <a:latin typeface="Verdana" panose="020B0604030504040204" pitchFamily="34" charset="0"/>
            </a:endParaRPr>
          </a:p>
          <a:p>
            <a:pPr algn="l"/>
            <a:r>
              <a:rPr lang="en-US" sz="1400" b="0" i="0" dirty="0">
                <a:solidFill>
                  <a:srgbClr val="000000"/>
                </a:solidFill>
                <a:effectLst/>
                <a:latin typeface="Verdana" panose="020B0604030504040204" pitchFamily="34" charset="0"/>
              </a:rPr>
              <a:t>Some cloud providers offer disk redundancy (</a:t>
            </a:r>
            <a:r>
              <a:rPr lang="en-US" sz="1400" b="0" i="0" u="none" strike="noStrike" dirty="0">
                <a:solidFill>
                  <a:srgbClr val="000000"/>
                </a:solidFill>
                <a:effectLst/>
                <a:latin typeface="Verdana" panose="020B0604030504040204" pitchFamily="34" charset="0"/>
                <a:hlinkClick r:id="rId3"/>
              </a:rPr>
              <a:t>RAID</a:t>
            </a:r>
            <a:r>
              <a:rPr lang="en-US" sz="1400" b="0" i="0" dirty="0">
                <a:solidFill>
                  <a:srgbClr val="000000"/>
                </a:solidFill>
                <a:effectLst/>
                <a:latin typeface="Verdana" panose="020B0604030504040204" pitchFamily="34" charset="0"/>
              </a:rPr>
              <a:t>) while others don't. At any rate a hardware failure of the physical machine means that your data may become unavailable for a period of time or may be completely lost.</a:t>
            </a:r>
          </a:p>
          <a:p>
            <a:pPr algn="l"/>
            <a:endParaRPr lang="en-US" sz="1400" b="0" i="0" dirty="0">
              <a:solidFill>
                <a:srgbClr val="000000"/>
              </a:solidFill>
              <a:effectLst/>
              <a:latin typeface="Verdana" panose="020B0604030504040204" pitchFamily="34" charset="0"/>
            </a:endParaRPr>
          </a:p>
          <a:p>
            <a:pPr algn="l"/>
            <a:r>
              <a:rPr lang="en-US" sz="1400" b="0" i="0" dirty="0">
                <a:solidFill>
                  <a:srgbClr val="000000"/>
                </a:solidFill>
                <a:effectLst/>
                <a:latin typeface="Verdana" panose="020B0604030504040204" pitchFamily="34" charset="0"/>
              </a:rPr>
              <a:t>It is therefore very advisable to solve redundancy on top of the virtual machine, e.g. by building a replicated database setup. If, however, your database is replicated anyway you may no longer need the more expensive storage options and this can be a great way to save costs.</a:t>
            </a:r>
          </a:p>
          <a:p>
            <a:endParaRPr lang="en-US" sz="1400" dirty="0"/>
          </a:p>
        </p:txBody>
      </p:sp>
      <p:sp>
        <p:nvSpPr>
          <p:cNvPr id="4" name="Slide Number Placeholder 3"/>
          <p:cNvSpPr>
            <a:spLocks noGrp="1"/>
          </p:cNvSpPr>
          <p:nvPr>
            <p:ph type="sldNum" sz="quarter" idx="5"/>
          </p:nvPr>
        </p:nvSpPr>
        <p:spPr/>
        <p:txBody>
          <a:bodyPr/>
          <a:lstStyle/>
          <a:p>
            <a:fld id="{793AB911-885E-4668-8C6E-9562ABF6240B}" type="slidenum">
              <a:rPr lang="de-AT" smtClean="0"/>
              <a:t>24</a:t>
            </a:fld>
            <a:endParaRPr lang="de-AT"/>
          </a:p>
        </p:txBody>
      </p:sp>
    </p:spTree>
    <p:extLst>
      <p:ext uri="{BB962C8B-B14F-4D97-AF65-F5344CB8AC3E}">
        <p14:creationId xmlns:p14="http://schemas.microsoft.com/office/powerpoint/2010/main" val="3794469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400" b="0" i="0" dirty="0">
                <a:solidFill>
                  <a:srgbClr val="000000"/>
                </a:solidFill>
                <a:effectLst/>
                <a:latin typeface="Verdana" panose="020B0604030504040204" pitchFamily="34" charset="0"/>
              </a:rPr>
              <a:t>Network block storage means a block storage that is delivered over the network. The network here can mean a traditional IP network or a dedicated </a:t>
            </a:r>
            <a:r>
              <a:rPr lang="en-US" sz="1400" b="0" i="0" u="none" strike="noStrike" dirty="0" err="1">
                <a:solidFill>
                  <a:srgbClr val="000000"/>
                </a:solidFill>
                <a:effectLst/>
                <a:latin typeface="Verdana" panose="020B0604030504040204" pitchFamily="34" charset="0"/>
                <a:hlinkClick r:id="rId3"/>
              </a:rPr>
              <a:t>Fibre</a:t>
            </a:r>
            <a:r>
              <a:rPr lang="en-US" sz="1400" b="0" i="0" u="none" strike="noStrike" dirty="0">
                <a:solidFill>
                  <a:srgbClr val="000000"/>
                </a:solidFill>
                <a:effectLst/>
                <a:latin typeface="Verdana" panose="020B0604030504040204" pitchFamily="34" charset="0"/>
                <a:hlinkClick r:id="rId3"/>
              </a:rPr>
              <a:t> Channel</a:t>
            </a:r>
            <a:r>
              <a:rPr lang="en-US" sz="1400" b="0" i="0" dirty="0">
                <a:solidFill>
                  <a:srgbClr val="000000"/>
                </a:solidFill>
                <a:effectLst/>
                <a:latin typeface="Verdana" panose="020B0604030504040204" pitchFamily="34" charset="0"/>
              </a:rPr>
              <a:t> infrastructure.</a:t>
            </a:r>
          </a:p>
          <a:p>
            <a:pPr algn="l"/>
            <a:endParaRPr lang="en-US" sz="1400" b="0" i="0" dirty="0">
              <a:solidFill>
                <a:srgbClr val="000000"/>
              </a:solidFill>
              <a:effectLst/>
              <a:latin typeface="Verdana" panose="020B0604030504040204" pitchFamily="34" charset="0"/>
            </a:endParaRPr>
          </a:p>
          <a:p>
            <a:pPr algn="l"/>
            <a:r>
              <a:rPr lang="en-US" sz="1400" b="0" i="0" dirty="0">
                <a:solidFill>
                  <a:srgbClr val="000000"/>
                </a:solidFill>
                <a:effectLst/>
                <a:latin typeface="Verdana" panose="020B0604030504040204" pitchFamily="34" charset="0"/>
              </a:rPr>
              <a:t>As described before block storage is, in general, single-VM only. You can't access the files stored on a block storage device from multiple virtual machines.</a:t>
            </a:r>
          </a:p>
          <a:p>
            <a:pPr algn="l"/>
            <a:endParaRPr lang="en-US" sz="1400" b="0" i="0" dirty="0">
              <a:solidFill>
                <a:srgbClr val="000000"/>
              </a:solidFill>
              <a:effectLst/>
              <a:latin typeface="Verdana" panose="020B0604030504040204" pitchFamily="34" charset="0"/>
            </a:endParaRPr>
          </a:p>
          <a:p>
            <a:pPr algn="l"/>
            <a:r>
              <a:rPr lang="en-US" sz="1400" b="0" i="0" dirty="0">
                <a:solidFill>
                  <a:srgbClr val="000000"/>
                </a:solidFill>
                <a:effectLst/>
                <a:latin typeface="Verdana" panose="020B0604030504040204" pitchFamily="34" charset="0"/>
              </a:rPr>
              <a:t>Also note that Network Block Storage does not automatically come with redundancy. Some solutions, such as </a:t>
            </a:r>
            <a:r>
              <a:rPr lang="en-US" sz="1400" b="0" i="0" u="none" strike="noStrike" dirty="0">
                <a:solidFill>
                  <a:srgbClr val="000000"/>
                </a:solidFill>
                <a:effectLst/>
                <a:latin typeface="Verdana" panose="020B0604030504040204" pitchFamily="34" charset="0"/>
                <a:hlinkClick r:id="rId4"/>
              </a:rPr>
              <a:t>iSCSI</a:t>
            </a:r>
            <a:r>
              <a:rPr lang="en-US" sz="1400" b="0" i="0" dirty="0">
                <a:solidFill>
                  <a:srgbClr val="000000"/>
                </a:solidFill>
                <a:effectLst/>
                <a:latin typeface="Verdana" panose="020B0604030504040204" pitchFamily="34" charset="0"/>
              </a:rPr>
              <a:t> simply offer the disk of one machine to another. More advanced ones like </a:t>
            </a:r>
            <a:r>
              <a:rPr lang="en-US" sz="1400" b="0" i="0" u="none" strike="noStrike" dirty="0" err="1">
                <a:solidFill>
                  <a:srgbClr val="000000"/>
                </a:solidFill>
                <a:effectLst/>
                <a:latin typeface="Verdana" panose="020B0604030504040204" pitchFamily="34" charset="0"/>
                <a:hlinkClick r:id="rId5"/>
              </a:rPr>
              <a:t>Ceph</a:t>
            </a:r>
            <a:r>
              <a:rPr lang="en-US" sz="1400" b="0" i="0" u="none" strike="noStrike" dirty="0">
                <a:solidFill>
                  <a:srgbClr val="000000"/>
                </a:solidFill>
                <a:effectLst/>
                <a:latin typeface="Verdana" panose="020B0604030504040204" pitchFamily="34" charset="0"/>
                <a:hlinkClick r:id="rId5"/>
              </a:rPr>
              <a:t> RBD</a:t>
            </a:r>
            <a:r>
              <a:rPr lang="en-US" sz="1400" b="0" i="0" dirty="0">
                <a:solidFill>
                  <a:srgbClr val="000000"/>
                </a:solidFill>
                <a:effectLst/>
                <a:latin typeface="Verdana" panose="020B0604030504040204" pitchFamily="34" charset="0"/>
              </a:rPr>
              <a:t> or the cloud provider offerings such as </a:t>
            </a:r>
            <a:r>
              <a:rPr lang="en-US" sz="1400" b="0" i="0" u="none" strike="noStrike" dirty="0">
                <a:solidFill>
                  <a:srgbClr val="000000"/>
                </a:solidFill>
                <a:effectLst/>
                <a:latin typeface="Verdana" panose="020B0604030504040204" pitchFamily="34" charset="0"/>
                <a:hlinkClick r:id="rId6"/>
              </a:rPr>
              <a:t>EBS by Amazon</a:t>
            </a:r>
            <a:r>
              <a:rPr lang="en-US" sz="1400" b="0" i="0" dirty="0">
                <a:solidFill>
                  <a:srgbClr val="000000"/>
                </a:solidFill>
                <a:effectLst/>
                <a:latin typeface="Verdana" panose="020B0604030504040204" pitchFamily="34" charset="0"/>
              </a:rPr>
              <a:t>, however, do offer redundancy.</a:t>
            </a:r>
          </a:p>
          <a:p>
            <a:pPr algn="l"/>
            <a:endParaRPr lang="en-US" sz="1400" b="0" i="0" dirty="0">
              <a:solidFill>
                <a:srgbClr val="000000"/>
              </a:solidFill>
              <a:effectLst/>
              <a:latin typeface="Verdana" panose="020B0604030504040204" pitchFamily="34" charset="0"/>
            </a:endParaRPr>
          </a:p>
          <a:p>
            <a:pPr algn="l"/>
            <a:r>
              <a:rPr lang="en-US" sz="1400" b="0" i="0" dirty="0">
                <a:solidFill>
                  <a:srgbClr val="000000"/>
                </a:solidFill>
                <a:effectLst/>
                <a:latin typeface="Verdana" panose="020B0604030504040204" pitchFamily="34" charset="0"/>
              </a:rPr>
              <a:t>At any rate, using Network Block Storage does not absolve you from the duty to make backups and have a documented and tested disaster recovery strategy.</a:t>
            </a:r>
          </a:p>
          <a:p>
            <a:endParaRPr lang="en-US" sz="1400" dirty="0"/>
          </a:p>
        </p:txBody>
      </p:sp>
      <p:sp>
        <p:nvSpPr>
          <p:cNvPr id="4" name="Slide Number Placeholder 3"/>
          <p:cNvSpPr>
            <a:spLocks noGrp="1"/>
          </p:cNvSpPr>
          <p:nvPr>
            <p:ph type="sldNum" sz="quarter" idx="5"/>
          </p:nvPr>
        </p:nvSpPr>
        <p:spPr/>
        <p:txBody>
          <a:bodyPr/>
          <a:lstStyle/>
          <a:p>
            <a:fld id="{793AB911-885E-4668-8C6E-9562ABF6240B}" type="slidenum">
              <a:rPr lang="de-AT" smtClean="0"/>
              <a:t>25</a:t>
            </a:fld>
            <a:endParaRPr lang="de-AT"/>
          </a:p>
        </p:txBody>
      </p:sp>
    </p:spTree>
    <p:extLst>
      <p:ext uri="{BB962C8B-B14F-4D97-AF65-F5344CB8AC3E}">
        <p14:creationId xmlns:p14="http://schemas.microsoft.com/office/powerpoint/2010/main" val="3732318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0" i="0" dirty="0">
                <a:solidFill>
                  <a:srgbClr val="000000"/>
                </a:solidFill>
                <a:effectLst/>
                <a:latin typeface="Verdana" panose="020B0604030504040204" pitchFamily="34" charset="0"/>
              </a:rPr>
              <a:t>In contrast to network block storage network file systems offer access to data not on a block level, but on a file level. Over the various network file system protocols machines using these file systems can open, read and write files, and even place locks on them.</a:t>
            </a:r>
          </a:p>
          <a:p>
            <a:pPr algn="l"/>
            <a:endParaRPr lang="en-US" sz="1600" b="0" i="0" dirty="0">
              <a:solidFill>
                <a:srgbClr val="000000"/>
              </a:solidFill>
              <a:effectLst/>
              <a:latin typeface="Verdana" panose="020B0604030504040204" pitchFamily="34" charset="0"/>
            </a:endParaRPr>
          </a:p>
          <a:p>
            <a:pPr algn="l"/>
            <a:r>
              <a:rPr lang="en-US" sz="1600" b="0" i="0" dirty="0">
                <a:solidFill>
                  <a:srgbClr val="000000"/>
                </a:solidFill>
                <a:effectLst/>
                <a:latin typeface="Verdana" panose="020B0604030504040204" pitchFamily="34" charset="0"/>
              </a:rPr>
              <a:t>The filesystem has to keep track of which machine has which file open, or has locks on which file. When multiple machines edit the same file in parallel the filesystem has to ensure that these writes are consistent. This means that network file systems are either much slower than block-level access (e.g. </a:t>
            </a:r>
            <a:r>
              <a:rPr lang="en-US" sz="1600" b="0" i="0" u="none" strike="noStrike" dirty="0">
                <a:solidFill>
                  <a:srgbClr val="000000"/>
                </a:solidFill>
                <a:effectLst/>
                <a:latin typeface="Verdana" panose="020B0604030504040204" pitchFamily="34" charset="0"/>
                <a:hlinkClick r:id="rId3"/>
              </a:rPr>
              <a:t>NFS</a:t>
            </a:r>
            <a:r>
              <a:rPr lang="en-US" sz="1600" b="0" i="0" dirty="0">
                <a:solidFill>
                  <a:srgbClr val="000000"/>
                </a:solidFill>
                <a:effectLst/>
                <a:latin typeface="Verdana" panose="020B0604030504040204" pitchFamily="34" charset="0"/>
              </a:rPr>
              <a:t>) or require a great deal more CPU and RAM to keep track of the changes across the network (e.g. </a:t>
            </a:r>
            <a:r>
              <a:rPr lang="en-US" sz="1600" b="0" i="0" u="none" strike="noStrike" dirty="0" err="1">
                <a:solidFill>
                  <a:srgbClr val="000000"/>
                </a:solidFill>
                <a:effectLst/>
                <a:latin typeface="Verdana" panose="020B0604030504040204" pitchFamily="34" charset="0"/>
                <a:hlinkClick r:id="rId4"/>
              </a:rPr>
              <a:t>CephFS</a:t>
            </a:r>
            <a:r>
              <a:rPr lang="en-US" sz="1600" b="0" i="0" dirty="0">
                <a:solidFill>
                  <a:srgbClr val="000000"/>
                </a:solidFill>
                <a:effectLst/>
                <a:latin typeface="Verdana" panose="020B0604030504040204" pitchFamily="34" charset="0"/>
              </a:rPr>
              <a:t>). Some cloud providers also offer this, for example </a:t>
            </a:r>
            <a:r>
              <a:rPr lang="en-US" sz="1600" b="0" i="0" u="none" strike="noStrike" dirty="0">
                <a:solidFill>
                  <a:srgbClr val="000000"/>
                </a:solidFill>
                <a:effectLst/>
                <a:latin typeface="Verdana" panose="020B0604030504040204" pitchFamily="34" charset="0"/>
                <a:hlinkClick r:id="rId5"/>
              </a:rPr>
              <a:t>Amazon's EFS</a:t>
            </a:r>
            <a:r>
              <a:rPr lang="en-US" sz="1600" b="0" i="0" dirty="0">
                <a:solidFill>
                  <a:srgbClr val="000000"/>
                </a:solidFill>
                <a:effectLst/>
                <a:latin typeface="Verdana" panose="020B0604030504040204" pitchFamily="34" charset="0"/>
              </a:rPr>
              <a:t>.</a:t>
            </a:r>
          </a:p>
          <a:p>
            <a:endParaRPr lang="en-US" sz="1600" dirty="0"/>
          </a:p>
        </p:txBody>
      </p:sp>
      <p:sp>
        <p:nvSpPr>
          <p:cNvPr id="4" name="Slide Number Placeholder 3"/>
          <p:cNvSpPr>
            <a:spLocks noGrp="1"/>
          </p:cNvSpPr>
          <p:nvPr>
            <p:ph type="sldNum" sz="quarter" idx="5"/>
          </p:nvPr>
        </p:nvSpPr>
        <p:spPr/>
        <p:txBody>
          <a:bodyPr/>
          <a:lstStyle/>
          <a:p>
            <a:fld id="{793AB911-885E-4668-8C6E-9562ABF6240B}" type="slidenum">
              <a:rPr lang="de-AT" smtClean="0"/>
              <a:t>26</a:t>
            </a:fld>
            <a:endParaRPr lang="de-AT"/>
          </a:p>
        </p:txBody>
      </p:sp>
    </p:spTree>
    <p:extLst>
      <p:ext uri="{BB962C8B-B14F-4D97-AF65-F5344CB8AC3E}">
        <p14:creationId xmlns:p14="http://schemas.microsoft.com/office/powerpoint/2010/main" val="35666573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400" b="0" i="0" dirty="0">
                <a:solidFill>
                  <a:srgbClr val="000000"/>
                </a:solidFill>
                <a:effectLst/>
                <a:latin typeface="Verdana" panose="020B0604030504040204" pitchFamily="34" charset="0"/>
              </a:rPr>
              <a:t>Object storage systems are similar to network file systems in that they deal with files rather than blocks. However, they do not have the same synchronization capabilities as network file systems. Files can generally only be read or written as a whole and they also don't have the ability to lock a file.</a:t>
            </a:r>
          </a:p>
          <a:p>
            <a:pPr algn="l"/>
            <a:endParaRPr lang="en-US" sz="1400" b="0" i="0" dirty="0">
              <a:solidFill>
                <a:srgbClr val="000000"/>
              </a:solidFill>
              <a:effectLst/>
              <a:latin typeface="Verdana" panose="020B0604030504040204" pitchFamily="34" charset="0"/>
            </a:endParaRPr>
          </a:p>
          <a:p>
            <a:pPr algn="l"/>
            <a:r>
              <a:rPr lang="en-US" sz="1400" b="0" i="0" dirty="0">
                <a:solidFill>
                  <a:srgbClr val="000000"/>
                </a:solidFill>
                <a:effectLst/>
                <a:latin typeface="Verdana" panose="020B0604030504040204" pitchFamily="34" charset="0"/>
              </a:rPr>
              <a:t>While object storages technically </a:t>
            </a:r>
            <a:r>
              <a:rPr lang="en-US" sz="1400" b="0" i="1" dirty="0">
                <a:solidFill>
                  <a:srgbClr val="000000"/>
                </a:solidFill>
                <a:effectLst/>
                <a:latin typeface="Verdana" panose="020B0604030504040204" pitchFamily="34" charset="0"/>
              </a:rPr>
              <a:t>can</a:t>
            </a:r>
            <a:r>
              <a:rPr lang="en-US" sz="1400" b="0" i="0" dirty="0">
                <a:solidFill>
                  <a:srgbClr val="000000"/>
                </a:solidFill>
                <a:effectLst/>
                <a:latin typeface="Verdana" panose="020B0604030504040204" pitchFamily="34" charset="0"/>
              </a:rPr>
              <a:t> be used as a filesystem on an operating system level for example by using </a:t>
            </a:r>
            <a:r>
              <a:rPr lang="en-US" sz="1400" b="0" i="0" u="none" strike="noStrike" dirty="0">
                <a:solidFill>
                  <a:srgbClr val="000000"/>
                </a:solidFill>
                <a:effectLst/>
                <a:latin typeface="Verdana" panose="020B0604030504040204" pitchFamily="34" charset="0"/>
                <a:hlinkClick r:id="rId3"/>
              </a:rPr>
              <a:t>s3fs</a:t>
            </a:r>
            <a:r>
              <a:rPr lang="en-US" sz="1400" b="0" i="0" dirty="0">
                <a:solidFill>
                  <a:srgbClr val="000000"/>
                </a:solidFill>
                <a:effectLst/>
                <a:latin typeface="Verdana" panose="020B0604030504040204" pitchFamily="34" charset="0"/>
              </a:rPr>
              <a:t> this is almost always a bad idea due to the exceptionally bad performance and stability issues.</a:t>
            </a:r>
          </a:p>
          <a:p>
            <a:pPr algn="l"/>
            <a:endParaRPr lang="en-US" sz="1400" b="0" i="0" dirty="0">
              <a:solidFill>
                <a:srgbClr val="000000"/>
              </a:solidFill>
              <a:effectLst/>
              <a:latin typeface="Verdana" panose="020B0604030504040204" pitchFamily="34" charset="0"/>
            </a:endParaRPr>
          </a:p>
          <a:p>
            <a:pPr algn="l"/>
            <a:r>
              <a:rPr lang="en-US" sz="1400" b="0" i="0" dirty="0">
                <a:solidFill>
                  <a:srgbClr val="000000"/>
                </a:solidFill>
                <a:effectLst/>
                <a:latin typeface="Verdana" panose="020B0604030504040204" pitchFamily="34" charset="0"/>
              </a:rPr>
              <a:t>Operating system level integration should only be used as a last resort and object storages should be integrated on the application level. We will discuss object storage services in detail in our next lesson.</a:t>
            </a:r>
          </a:p>
          <a:p>
            <a:endParaRPr lang="en-US" sz="1400" dirty="0"/>
          </a:p>
        </p:txBody>
      </p:sp>
      <p:sp>
        <p:nvSpPr>
          <p:cNvPr id="4" name="Slide Number Placeholder 3"/>
          <p:cNvSpPr>
            <a:spLocks noGrp="1"/>
          </p:cNvSpPr>
          <p:nvPr>
            <p:ph type="sldNum" sz="quarter" idx="5"/>
          </p:nvPr>
        </p:nvSpPr>
        <p:spPr/>
        <p:txBody>
          <a:bodyPr/>
          <a:lstStyle/>
          <a:p>
            <a:fld id="{793AB911-885E-4668-8C6E-9562ABF6240B}" type="slidenum">
              <a:rPr lang="de-AT" smtClean="0"/>
              <a:t>27</a:t>
            </a:fld>
            <a:endParaRPr lang="de-AT"/>
          </a:p>
        </p:txBody>
      </p:sp>
    </p:spTree>
    <p:extLst>
      <p:ext uri="{BB962C8B-B14F-4D97-AF65-F5344CB8AC3E}">
        <p14:creationId xmlns:p14="http://schemas.microsoft.com/office/powerpoint/2010/main" val="1770378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pPr algn="l"/>
            <a:r>
              <a:rPr lang="en-US" sz="1800" b="0" i="0" dirty="0">
                <a:solidFill>
                  <a:srgbClr val="000000"/>
                </a:solidFill>
                <a:effectLst/>
                <a:latin typeface="Verdana" panose="020B0604030504040204" pitchFamily="34" charset="0"/>
              </a:rPr>
              <a:t>The next big topic concerning IaaS services is networks. Before we go into the cloud-aspect let's look at how the underlying infrastructure is built. As indicated in the first lecture it is strongly recommended that you familiarize yourself with the basics of computer networking, such as the Ethernet, IP and TCP protocols as you will need them to understand this section.</a:t>
            </a:r>
          </a:p>
        </p:txBody>
      </p:sp>
      <p:sp>
        <p:nvSpPr>
          <p:cNvPr id="4" name="Slide Number Placeholder 3"/>
          <p:cNvSpPr>
            <a:spLocks noGrp="1"/>
          </p:cNvSpPr>
          <p:nvPr>
            <p:ph type="sldNum" sz="quarter" idx="5"/>
          </p:nvPr>
        </p:nvSpPr>
        <p:spPr/>
        <p:txBody>
          <a:bodyPr/>
          <a:lstStyle/>
          <a:p>
            <a:fld id="{793AB911-885E-4668-8C6E-9562ABF6240B}" type="slidenum">
              <a:rPr lang="de-AT" smtClean="0"/>
              <a:t>28</a:t>
            </a:fld>
            <a:endParaRPr lang="de-AT"/>
          </a:p>
        </p:txBody>
      </p:sp>
    </p:spTree>
    <p:extLst>
      <p:ext uri="{BB962C8B-B14F-4D97-AF65-F5344CB8AC3E}">
        <p14:creationId xmlns:p14="http://schemas.microsoft.com/office/powerpoint/2010/main" val="21564183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2"/>
          <a:lstStyle/>
          <a:p>
            <a:pPr algn="l"/>
            <a:r>
              <a:rPr lang="en-US" sz="1400" b="0" i="0" dirty="0">
                <a:solidFill>
                  <a:srgbClr val="000000"/>
                </a:solidFill>
                <a:effectLst/>
                <a:latin typeface="Verdana" panose="020B0604030504040204" pitchFamily="34" charset="0"/>
              </a:rPr>
              <a:t>So, let's get started. Imagine a data center from the first lecture. Your task is to build an IaaS cloud provider. You put your servers that will serve as your hosts for virtual machines in the racks. These servers will be connected to the Top-of-Rack switches (yes, two for redundancy) using 10 </a:t>
            </a:r>
            <a:r>
              <a:rPr lang="en-US" sz="1400" b="0" i="0" dirty="0" err="1">
                <a:solidFill>
                  <a:srgbClr val="000000"/>
                </a:solidFill>
                <a:effectLst/>
                <a:latin typeface="Verdana" panose="020B0604030504040204" pitchFamily="34" charset="0"/>
              </a:rPr>
              <a:t>GBit</a:t>
            </a:r>
            <a:r>
              <a:rPr lang="en-US" sz="1400" b="0" i="0" dirty="0">
                <a:solidFill>
                  <a:srgbClr val="000000"/>
                </a:solidFill>
                <a:effectLst/>
                <a:latin typeface="Verdana" panose="020B0604030504040204" pitchFamily="34" charset="0"/>
              </a:rPr>
              <a:t>/s network cables. The switches are themselves connected among each other and across racks with several 100 </a:t>
            </a:r>
            <a:r>
              <a:rPr lang="en-US" sz="1400" b="0" i="0" dirty="0" err="1">
                <a:solidFill>
                  <a:srgbClr val="000000"/>
                </a:solidFill>
                <a:effectLst/>
                <a:latin typeface="Verdana" panose="020B0604030504040204" pitchFamily="34" charset="0"/>
              </a:rPr>
              <a:t>GBit</a:t>
            </a:r>
            <a:r>
              <a:rPr lang="en-US" sz="1400" b="0" i="0" dirty="0">
                <a:solidFill>
                  <a:srgbClr val="000000"/>
                </a:solidFill>
                <a:effectLst/>
                <a:latin typeface="Verdana" panose="020B0604030504040204" pitchFamily="34" charset="0"/>
              </a:rPr>
              <a:t>/s.</a:t>
            </a:r>
          </a:p>
          <a:p>
            <a:pPr algn="l"/>
            <a:r>
              <a:rPr lang="en-US" sz="1400" b="0" i="0" dirty="0">
                <a:solidFill>
                  <a:srgbClr val="000000"/>
                </a:solidFill>
                <a:effectLst/>
                <a:latin typeface="Verdana" panose="020B0604030504040204" pitchFamily="34" charset="0"/>
              </a:rPr>
              <a:t>This sounds like a lot of bandwidth available but keep in mind that your virtual machines get assigned to the physical machines as capacity allows. There is no cloud provider that can </a:t>
            </a:r>
            <a:r>
              <a:rPr lang="en-US" sz="1400" b="0" i="1" dirty="0">
                <a:solidFill>
                  <a:srgbClr val="000000"/>
                </a:solidFill>
                <a:effectLst/>
                <a:latin typeface="Verdana" panose="020B0604030504040204" pitchFamily="34" charset="0"/>
              </a:rPr>
              <a:t>guarantee</a:t>
            </a:r>
            <a:r>
              <a:rPr lang="en-US" sz="1400" b="0" i="0" dirty="0">
                <a:solidFill>
                  <a:srgbClr val="000000"/>
                </a:solidFill>
                <a:effectLst/>
                <a:latin typeface="Verdana" panose="020B0604030504040204" pitchFamily="34" charset="0"/>
              </a:rPr>
              <a:t> the bandwidth or latency between two virtual machines. Generally cloud providers only state the theoretical bandwidth of the connection a virtual machine has to the switching fabric, but not the specific bandwidth between two distinct virtual machines.</a:t>
            </a:r>
          </a:p>
          <a:p>
            <a:pPr algn="l"/>
            <a:r>
              <a:rPr lang="en-US" sz="1400" b="0" i="0" dirty="0">
                <a:solidFill>
                  <a:srgbClr val="000000"/>
                </a:solidFill>
                <a:effectLst/>
                <a:latin typeface="Verdana" panose="020B0604030504040204" pitchFamily="34" charset="0"/>
              </a:rPr>
              <a:t>This is part of the reason why in the cloud scaling horizontally (adding more machines) is preferred rather than creating huge instances with lots of resources.</a:t>
            </a:r>
          </a:p>
          <a:p>
            <a:endParaRPr lang="en-US" sz="1400" dirty="0"/>
          </a:p>
        </p:txBody>
      </p:sp>
      <p:sp>
        <p:nvSpPr>
          <p:cNvPr id="4" name="Slide Number Placeholder 3"/>
          <p:cNvSpPr>
            <a:spLocks noGrp="1"/>
          </p:cNvSpPr>
          <p:nvPr>
            <p:ph type="sldNum" sz="quarter" idx="5"/>
          </p:nvPr>
        </p:nvSpPr>
        <p:spPr/>
        <p:txBody>
          <a:bodyPr/>
          <a:lstStyle/>
          <a:p>
            <a:fld id="{793AB911-885E-4668-8C6E-9562ABF6240B}" type="slidenum">
              <a:rPr lang="de-AT" smtClean="0"/>
              <a:t>29</a:t>
            </a:fld>
            <a:endParaRPr lang="de-AT"/>
          </a:p>
        </p:txBody>
      </p:sp>
    </p:spTree>
    <p:extLst>
      <p:ext uri="{BB962C8B-B14F-4D97-AF65-F5344CB8AC3E}">
        <p14:creationId xmlns:p14="http://schemas.microsoft.com/office/powerpoint/2010/main" val="3278557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3</a:t>
            </a:fld>
            <a:endParaRPr lang="de-AT"/>
          </a:p>
        </p:txBody>
      </p:sp>
    </p:spTree>
    <p:extLst>
      <p:ext uri="{BB962C8B-B14F-4D97-AF65-F5344CB8AC3E}">
        <p14:creationId xmlns:p14="http://schemas.microsoft.com/office/powerpoint/2010/main" val="32530103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0000"/>
                </a:solidFill>
                <a:effectLst/>
                <a:latin typeface="Verdana" panose="020B0604030504040204" pitchFamily="34" charset="0"/>
              </a:rPr>
              <a:t>Private-only network with NAT</a:t>
            </a:r>
            <a:r>
              <a:rPr lang="en-US" b="0" i="0" dirty="0">
                <a:solidFill>
                  <a:srgbClr val="000000"/>
                </a:solidFill>
                <a:effectLst/>
                <a:latin typeface="Verdana" panose="020B0604030504040204" pitchFamily="34" charset="0"/>
              </a:rPr>
              <a:t>: This option is provided by the larger cloud providers such as </a:t>
            </a:r>
            <a:r>
              <a:rPr lang="en-US" b="0" i="0" u="none" strike="noStrike" dirty="0">
                <a:effectLst/>
                <a:latin typeface="Verdana" panose="020B0604030504040204" pitchFamily="34" charset="0"/>
                <a:hlinkClick r:id="rId3"/>
              </a:rPr>
              <a:t>AWS</a:t>
            </a:r>
            <a:r>
              <a:rPr lang="en-US" b="0" i="0" dirty="0">
                <a:solidFill>
                  <a:srgbClr val="000000"/>
                </a:solidFill>
                <a:effectLst/>
                <a:latin typeface="Verdana" panose="020B0604030504040204" pitchFamily="34" charset="0"/>
              </a:rPr>
              <a:t>, </a:t>
            </a:r>
            <a:r>
              <a:rPr lang="en-US" b="0" i="0" u="none" strike="noStrike" dirty="0">
                <a:effectLst/>
                <a:latin typeface="Verdana" panose="020B0604030504040204" pitchFamily="34" charset="0"/>
                <a:hlinkClick r:id="rId4"/>
              </a:rPr>
              <a:t>Azure</a:t>
            </a:r>
            <a:r>
              <a:rPr lang="en-US" b="0" i="0" dirty="0">
                <a:solidFill>
                  <a:srgbClr val="000000"/>
                </a:solidFill>
                <a:effectLst/>
                <a:latin typeface="Verdana" panose="020B0604030504040204" pitchFamily="34" charset="0"/>
              </a:rPr>
              <a:t>, </a:t>
            </a:r>
            <a:r>
              <a:rPr lang="en-US" b="0" i="0" u="none" strike="noStrike" dirty="0">
                <a:effectLst/>
                <a:latin typeface="Verdana" panose="020B0604030504040204" pitchFamily="34" charset="0"/>
                <a:hlinkClick r:id="rId5"/>
              </a:rPr>
              <a:t>GCP</a:t>
            </a:r>
            <a:r>
              <a:rPr lang="en-US" b="0" i="0" dirty="0">
                <a:solidFill>
                  <a:srgbClr val="000000"/>
                </a:solidFill>
                <a:effectLst/>
                <a:latin typeface="Verdana" panose="020B0604030504040204" pitchFamily="34" charset="0"/>
              </a:rPr>
              <a:t> and </a:t>
            </a:r>
            <a:r>
              <a:rPr lang="en-US" b="0" i="0" u="none" strike="noStrike" dirty="0">
                <a:effectLst/>
                <a:latin typeface="Verdana" panose="020B0604030504040204" pitchFamily="34" charset="0"/>
                <a:hlinkClick r:id="rId6"/>
              </a:rPr>
              <a:t>IBM</a:t>
            </a:r>
            <a:r>
              <a:rPr lang="en-US" b="0" i="0" dirty="0">
                <a:solidFill>
                  <a:srgbClr val="000000"/>
                </a:solidFill>
                <a:effectLst/>
                <a:latin typeface="Verdana" panose="020B0604030504040204" pitchFamily="34" charset="0"/>
              </a:rPr>
              <a:t>. This setup gives each virtual machine a </a:t>
            </a:r>
            <a:r>
              <a:rPr lang="en-US" b="0" i="0" u="none" strike="noStrike" dirty="0">
                <a:effectLst/>
                <a:latin typeface="Verdana" panose="020B0604030504040204" pitchFamily="34" charset="0"/>
                <a:hlinkClick r:id="rId7"/>
              </a:rPr>
              <a:t>private IP address</a:t>
            </a:r>
            <a:r>
              <a:rPr lang="en-US" b="0" i="0" dirty="0">
                <a:solidFill>
                  <a:srgbClr val="000000"/>
                </a:solidFill>
                <a:effectLst/>
                <a:latin typeface="Verdana" panose="020B0604030504040204" pitchFamily="34" charset="0"/>
              </a:rPr>
              <a:t> on a private network only. When a public IP address is needed that public IP is handled by the gateway provided by the cloud provider and the incoming traffic is forwarded to the virtual machine on the private network using </a:t>
            </a:r>
            <a:r>
              <a:rPr lang="en-US" b="0" i="0" u="none" strike="noStrike" dirty="0">
                <a:effectLst/>
                <a:latin typeface="Verdana" panose="020B0604030504040204" pitchFamily="34" charset="0"/>
                <a:hlinkClick r:id="rId8"/>
              </a:rPr>
              <a:t>Destination NAT</a:t>
            </a:r>
            <a:r>
              <a:rPr lang="en-US" b="0" i="0" dirty="0">
                <a:solidFill>
                  <a:srgbClr val="000000"/>
                </a:solidFill>
                <a:effectLst/>
                <a:latin typeface="Verdana" panose="020B0604030504040204" pitchFamily="34" charset="0"/>
              </a:rPr>
              <a:t>. Multiple private networks (VPC's) can be assigned to a virtual machine and they can work independently.</a:t>
            </a: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30</a:t>
            </a:fld>
            <a:endParaRPr lang="de-AT"/>
          </a:p>
        </p:txBody>
      </p:sp>
    </p:spTree>
    <p:extLst>
      <p:ext uri="{BB962C8B-B14F-4D97-AF65-F5344CB8AC3E}">
        <p14:creationId xmlns:p14="http://schemas.microsoft.com/office/powerpoint/2010/main" val="5169600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0000"/>
                </a:solidFill>
                <a:effectLst/>
                <a:latin typeface="Verdana" panose="020B0604030504040204" pitchFamily="34" charset="0"/>
              </a:rPr>
              <a:t>Default public IP</a:t>
            </a:r>
            <a:r>
              <a:rPr lang="en-US" b="0" i="0" dirty="0">
                <a:solidFill>
                  <a:srgbClr val="000000"/>
                </a:solidFill>
                <a:effectLst/>
                <a:latin typeface="Verdana" panose="020B0604030504040204" pitchFamily="34" charset="0"/>
              </a:rPr>
              <a:t>: This option is provided by smaller IaaS providers such as </a:t>
            </a:r>
            <a:r>
              <a:rPr lang="en-US" b="0" i="0" u="none" strike="noStrike" dirty="0" err="1">
                <a:effectLst/>
                <a:latin typeface="Verdana" panose="020B0604030504040204" pitchFamily="34" charset="0"/>
                <a:hlinkClick r:id="rId3"/>
              </a:rPr>
              <a:t>DigitalOcean</a:t>
            </a:r>
            <a:r>
              <a:rPr lang="en-US" b="0" i="0" dirty="0">
                <a:solidFill>
                  <a:srgbClr val="000000"/>
                </a:solidFill>
                <a:effectLst/>
                <a:latin typeface="Verdana" panose="020B0604030504040204" pitchFamily="34" charset="0"/>
              </a:rPr>
              <a:t>, </a:t>
            </a:r>
            <a:r>
              <a:rPr lang="en-US" b="0" i="0" u="none" strike="noStrike" dirty="0" err="1">
                <a:effectLst/>
                <a:latin typeface="Verdana" panose="020B0604030504040204" pitchFamily="34" charset="0"/>
                <a:hlinkClick r:id="rId4"/>
              </a:rPr>
              <a:t>Exoscale</a:t>
            </a:r>
            <a:r>
              <a:rPr lang="en-US" b="0" i="0" dirty="0">
                <a:solidFill>
                  <a:srgbClr val="000000"/>
                </a:solidFill>
                <a:effectLst/>
                <a:latin typeface="Verdana" panose="020B0604030504040204" pitchFamily="34" charset="0"/>
              </a:rPr>
              <a:t>, </a:t>
            </a:r>
            <a:r>
              <a:rPr lang="en-US" b="0" i="0" u="none" strike="noStrike" dirty="0" err="1">
                <a:effectLst/>
                <a:latin typeface="Verdana" panose="020B0604030504040204" pitchFamily="34" charset="0"/>
                <a:hlinkClick r:id="rId5"/>
              </a:rPr>
              <a:t>Hetzner</a:t>
            </a:r>
            <a:r>
              <a:rPr lang="en-US" b="0" i="0" dirty="0">
                <a:solidFill>
                  <a:srgbClr val="000000"/>
                </a:solidFill>
                <a:effectLst/>
                <a:latin typeface="Verdana" panose="020B0604030504040204" pitchFamily="34" charset="0"/>
              </a:rPr>
              <a:t>, </a:t>
            </a:r>
            <a:r>
              <a:rPr lang="en-US" b="0" i="0" u="none" strike="noStrike" dirty="0" err="1">
                <a:effectLst/>
                <a:latin typeface="Verdana" panose="020B0604030504040204" pitchFamily="34" charset="0"/>
                <a:hlinkClick r:id="rId6"/>
              </a:rPr>
              <a:t>Linode</a:t>
            </a:r>
            <a:r>
              <a:rPr lang="en-US" b="0" i="0" dirty="0">
                <a:solidFill>
                  <a:srgbClr val="000000"/>
                </a:solidFill>
                <a:effectLst/>
                <a:latin typeface="Verdana" panose="020B0604030504040204" pitchFamily="34" charset="0"/>
              </a:rPr>
              <a:t>, </a:t>
            </a:r>
            <a:r>
              <a:rPr lang="en-US" b="0" i="0" u="none" strike="noStrike" dirty="0" err="1">
                <a:effectLst/>
                <a:latin typeface="Verdana" panose="020B0604030504040204" pitchFamily="34" charset="0"/>
                <a:hlinkClick r:id="rId7"/>
              </a:rPr>
              <a:t>Upcloud</a:t>
            </a:r>
            <a:r>
              <a:rPr lang="en-US" b="0" i="0" dirty="0">
                <a:solidFill>
                  <a:srgbClr val="000000"/>
                </a:solidFill>
                <a:effectLst/>
                <a:latin typeface="Verdana" panose="020B0604030504040204" pitchFamily="34" charset="0"/>
              </a:rPr>
              <a:t>, and </a:t>
            </a:r>
            <a:r>
              <a:rPr lang="en-US" b="0" i="0" u="none" strike="noStrike" dirty="0" err="1">
                <a:effectLst/>
                <a:latin typeface="Verdana" panose="020B0604030504040204" pitchFamily="34" charset="0"/>
                <a:hlinkClick r:id="rId8"/>
              </a:rPr>
              <a:t>Vultr</a:t>
            </a:r>
            <a:r>
              <a:rPr lang="en-US" b="0" i="0" dirty="0">
                <a:solidFill>
                  <a:srgbClr val="000000"/>
                </a:solidFill>
                <a:effectLst/>
                <a:latin typeface="Verdana" panose="020B0604030504040204" pitchFamily="34" charset="0"/>
              </a:rPr>
              <a:t>. In this setup each virtual machine is attached to a public network and is directly assigned one public IP address. Optionally private networks can be attached as well but the first public IP generally cannot be removed as it is required for user data to work.</a:t>
            </a: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31</a:t>
            </a:fld>
            <a:endParaRPr lang="de-AT"/>
          </a:p>
        </p:txBody>
      </p:sp>
    </p:spTree>
    <p:extLst>
      <p:ext uri="{BB962C8B-B14F-4D97-AF65-F5344CB8AC3E}">
        <p14:creationId xmlns:p14="http://schemas.microsoft.com/office/powerpoint/2010/main" val="851648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dirty="0">
                <a:solidFill>
                  <a:srgbClr val="000000"/>
                </a:solidFill>
                <a:effectLst/>
                <a:latin typeface="Verdana" panose="020B0604030504040204" pitchFamily="34" charset="0"/>
              </a:rPr>
              <a:t>Fully customizable:</a:t>
            </a:r>
            <a:r>
              <a:rPr lang="en-US" sz="1400" b="0" i="0" dirty="0">
                <a:solidFill>
                  <a:srgbClr val="000000"/>
                </a:solidFill>
                <a:effectLst/>
                <a:latin typeface="Verdana" panose="020B0604030504040204" pitchFamily="34" charset="0"/>
              </a:rPr>
              <a:t> This setup allows the customer to design their network connectivity as they see fit. This setup is suitable for enterprise customers who want to move their on-premises setup into the cloud without changing their architecture (lift-and-shift). This option is offered by </a:t>
            </a:r>
            <a:r>
              <a:rPr lang="en-US" sz="1400" b="0" i="0" u="none" strike="noStrike" dirty="0">
                <a:effectLst/>
                <a:latin typeface="Verdana" panose="020B0604030504040204" pitchFamily="34" charset="0"/>
                <a:hlinkClick r:id="rId3"/>
              </a:rPr>
              <a:t>1&amp;1 IONOS</a:t>
            </a:r>
            <a:r>
              <a:rPr lang="en-US" sz="1400" b="0" i="0" dirty="0">
                <a:solidFill>
                  <a:srgbClr val="000000"/>
                </a:solidFill>
                <a:effectLst/>
                <a:latin typeface="Verdana" panose="020B0604030504040204" pitchFamily="34" charset="0"/>
              </a:rPr>
              <a:t>.</a:t>
            </a:r>
          </a:p>
          <a:p>
            <a:pPr algn="l"/>
            <a:endParaRPr lang="en-US" sz="1400" b="1" i="0" dirty="0">
              <a:solidFill>
                <a:srgbClr val="000000"/>
              </a:solidFill>
              <a:effectLst/>
              <a:latin typeface="Verdana" panose="020B0604030504040204" pitchFamily="34" charset="0"/>
            </a:endParaRPr>
          </a:p>
          <a:p>
            <a:pPr algn="l"/>
            <a:r>
              <a:rPr lang="en-US" sz="1400" b="1" i="0" dirty="0">
                <a:solidFill>
                  <a:srgbClr val="000000"/>
                </a:solidFill>
                <a:effectLst/>
                <a:latin typeface="Verdana" panose="020B0604030504040204" pitchFamily="34" charset="0"/>
              </a:rPr>
              <a:t>Note: </a:t>
            </a:r>
            <a:r>
              <a:rPr lang="en-US" sz="1400" b="0" i="0" dirty="0">
                <a:solidFill>
                  <a:srgbClr val="000000"/>
                </a:solidFill>
                <a:effectLst/>
                <a:latin typeface="Verdana" panose="020B0604030504040204" pitchFamily="34" charset="0"/>
              </a:rPr>
              <a:t>There are several other cloud providers which we have no information on, such as the </a:t>
            </a:r>
            <a:r>
              <a:rPr lang="en-US" sz="1400" b="0" i="0" u="none" strike="noStrike" dirty="0">
                <a:solidFill>
                  <a:srgbClr val="000000"/>
                </a:solidFill>
                <a:effectLst/>
                <a:latin typeface="Verdana" panose="020B0604030504040204" pitchFamily="34" charset="0"/>
                <a:hlinkClick r:id="rId4"/>
              </a:rPr>
              <a:t>Deutsche Telekom/Open Telekom Cloud</a:t>
            </a:r>
            <a:r>
              <a:rPr lang="en-US" sz="1400" b="0" i="0" dirty="0">
                <a:solidFill>
                  <a:srgbClr val="000000"/>
                </a:solidFill>
                <a:effectLst/>
                <a:latin typeface="Verdana" panose="020B0604030504040204" pitchFamily="34" charset="0"/>
              </a:rPr>
              <a:t>, or the </a:t>
            </a:r>
            <a:r>
              <a:rPr lang="en-US" sz="1400" b="0" i="0" u="none" strike="noStrike" dirty="0">
                <a:solidFill>
                  <a:srgbClr val="000000"/>
                </a:solidFill>
                <a:effectLst/>
                <a:latin typeface="Verdana" panose="020B0604030504040204" pitchFamily="34" charset="0"/>
                <a:hlinkClick r:id="rId5"/>
              </a:rPr>
              <a:t>Alibaba Cloud</a:t>
            </a:r>
            <a:r>
              <a:rPr lang="en-US" sz="1400" b="0" i="0" dirty="0">
                <a:solidFill>
                  <a:srgbClr val="000000"/>
                </a:solidFill>
                <a:effectLst/>
                <a:latin typeface="Verdana" panose="020B0604030504040204" pitchFamily="34" charset="0"/>
              </a:rPr>
              <a:t>. You can classify any cloud provider you come across into these categories.</a:t>
            </a:r>
          </a:p>
          <a:p>
            <a:pPr algn="l"/>
            <a:endParaRPr lang="en-US" sz="1400" b="1" i="0" dirty="0">
              <a:solidFill>
                <a:srgbClr val="000000"/>
              </a:solidFill>
              <a:effectLst/>
              <a:latin typeface="Verdana" panose="020B0604030504040204" pitchFamily="34" charset="0"/>
            </a:endParaRPr>
          </a:p>
          <a:p>
            <a:pPr algn="l"/>
            <a:r>
              <a:rPr lang="en-US" sz="1400" b="1" i="0" dirty="0">
                <a:solidFill>
                  <a:srgbClr val="000000"/>
                </a:solidFill>
                <a:effectLst/>
                <a:latin typeface="Verdana" panose="020B0604030504040204" pitchFamily="34" charset="0"/>
              </a:rPr>
              <a:t>Note: </a:t>
            </a:r>
            <a:r>
              <a:rPr lang="en-US" sz="1400" b="0" i="0" dirty="0">
                <a:solidFill>
                  <a:srgbClr val="000000"/>
                </a:solidFill>
                <a:effectLst/>
                <a:latin typeface="Verdana" panose="020B0604030504040204" pitchFamily="34" charset="0"/>
              </a:rPr>
              <a:t>Out of group 2 it is worth mentioning that the services that are available on the public network (firewalls, load balancers) are often not available on private networks.</a:t>
            </a:r>
          </a:p>
          <a:p>
            <a:endParaRPr lang="en-US" sz="1400" dirty="0"/>
          </a:p>
        </p:txBody>
      </p:sp>
      <p:sp>
        <p:nvSpPr>
          <p:cNvPr id="4" name="Slide Number Placeholder 3"/>
          <p:cNvSpPr>
            <a:spLocks noGrp="1"/>
          </p:cNvSpPr>
          <p:nvPr>
            <p:ph type="sldNum" sz="quarter" idx="5"/>
          </p:nvPr>
        </p:nvSpPr>
        <p:spPr/>
        <p:txBody>
          <a:bodyPr/>
          <a:lstStyle/>
          <a:p>
            <a:fld id="{793AB911-885E-4668-8C6E-9562ABF6240B}" type="slidenum">
              <a:rPr lang="de-AT" smtClean="0"/>
              <a:t>32</a:t>
            </a:fld>
            <a:endParaRPr lang="de-AT"/>
          </a:p>
        </p:txBody>
      </p:sp>
    </p:spTree>
    <p:extLst>
      <p:ext uri="{BB962C8B-B14F-4D97-AF65-F5344CB8AC3E}">
        <p14:creationId xmlns:p14="http://schemas.microsoft.com/office/powerpoint/2010/main" val="25832990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IaaS providers often also offer network firewalls as a service, included in the platform. Firewalls generally have two rule types: </a:t>
            </a:r>
            <a:r>
              <a:rPr lang="en-US" dirty="0"/>
              <a:t>INGRESS</a:t>
            </a:r>
            <a:r>
              <a:rPr lang="en-US" b="0" i="0" dirty="0">
                <a:solidFill>
                  <a:srgbClr val="000000"/>
                </a:solidFill>
                <a:effectLst/>
                <a:latin typeface="Verdana" panose="020B0604030504040204" pitchFamily="34" charset="0"/>
              </a:rPr>
              <a:t> (from the Internet or other machines to the current VM) and </a:t>
            </a:r>
            <a:r>
              <a:rPr lang="en-US" dirty="0"/>
              <a:t>EGRESS</a:t>
            </a:r>
            <a:r>
              <a:rPr lang="en-US" b="0" i="0" dirty="0">
                <a:solidFill>
                  <a:srgbClr val="000000"/>
                </a:solidFill>
                <a:effectLst/>
                <a:latin typeface="Verdana" panose="020B0604030504040204" pitchFamily="34" charset="0"/>
              </a:rPr>
              <a:t> (from the current VM to everywhere else).</a:t>
            </a: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33</a:t>
            </a:fld>
            <a:endParaRPr lang="de-AT"/>
          </a:p>
        </p:txBody>
      </p:sp>
    </p:spTree>
    <p:extLst>
      <p:ext uri="{BB962C8B-B14F-4D97-AF65-F5344CB8AC3E}">
        <p14:creationId xmlns:p14="http://schemas.microsoft.com/office/powerpoint/2010/main" val="24856149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Verdana" panose="020B0604030504040204" pitchFamily="34" charset="0"/>
              </a:rPr>
              <a:t>Firewall providers often employ the concept of </a:t>
            </a:r>
            <a:r>
              <a:rPr lang="en-US" b="0" i="1" dirty="0">
                <a:solidFill>
                  <a:srgbClr val="000000"/>
                </a:solidFill>
                <a:effectLst/>
                <a:latin typeface="Verdana" panose="020B0604030504040204" pitchFamily="34" charset="0"/>
              </a:rPr>
              <a:t>security groups</a:t>
            </a:r>
            <a:r>
              <a:rPr lang="en-US" b="0" i="0" dirty="0">
                <a:solidFill>
                  <a:srgbClr val="000000"/>
                </a:solidFill>
                <a:effectLst/>
                <a:latin typeface="Verdana" panose="020B0604030504040204" pitchFamily="34" charset="0"/>
              </a:rPr>
              <a:t>. The implementation varies greatly, but in general security groups are a reusable set of rules that can be applied to a VM.</a:t>
            </a:r>
          </a:p>
          <a:p>
            <a:pPr algn="l"/>
            <a:endParaRPr lang="en-US" b="0" i="0" dirty="0">
              <a:solidFill>
                <a:srgbClr val="000000"/>
              </a:solidFill>
              <a:effectLst/>
              <a:latin typeface="Verdana" panose="020B0604030504040204" pitchFamily="34" charset="0"/>
            </a:endParaRPr>
          </a:p>
          <a:p>
            <a:pPr algn="l"/>
            <a:r>
              <a:rPr lang="en-US" b="0" i="0" dirty="0">
                <a:solidFill>
                  <a:srgbClr val="000000"/>
                </a:solidFill>
                <a:effectLst/>
                <a:latin typeface="Verdana" panose="020B0604030504040204" pitchFamily="34" charset="0"/>
              </a:rPr>
              <a:t>For most cloud providers you will need to create an explicit rule allowing traffic to flow between two machines in the same security group.</a:t>
            </a:r>
          </a:p>
          <a:p>
            <a:pPr algn="l"/>
            <a:endParaRPr lang="en-US" b="0" i="0" dirty="0">
              <a:solidFill>
                <a:srgbClr val="000000"/>
              </a:solidFill>
              <a:effectLst/>
              <a:latin typeface="Verdan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34</a:t>
            </a:fld>
            <a:endParaRPr lang="de-AT"/>
          </a:p>
        </p:txBody>
      </p:sp>
    </p:spTree>
    <p:extLst>
      <p:ext uri="{BB962C8B-B14F-4D97-AF65-F5344CB8AC3E}">
        <p14:creationId xmlns:p14="http://schemas.microsoft.com/office/powerpoint/2010/main" val="8192476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The advantage of security groups is that the rules can be made in such a way that they reference other security groups rather than specific IP addresses. For example, the database security group could be set to allow connections only from the </a:t>
            </a:r>
            <a:r>
              <a:rPr lang="en-US" b="0" i="0" dirty="0" err="1">
                <a:solidFill>
                  <a:srgbClr val="000000"/>
                </a:solidFill>
                <a:effectLst/>
                <a:latin typeface="Verdana" panose="020B0604030504040204" pitchFamily="34" charset="0"/>
              </a:rPr>
              <a:t>appserver</a:t>
            </a:r>
            <a:r>
              <a:rPr lang="en-US" b="0" i="0" dirty="0">
                <a:solidFill>
                  <a:srgbClr val="000000"/>
                </a:solidFill>
                <a:effectLst/>
                <a:latin typeface="Verdana" panose="020B0604030504040204" pitchFamily="34" charset="0"/>
              </a:rPr>
              <a:t> security group but not from anywhere else. This can help with the dynamic nature of the cloud since you do not need to hard-code the IP addresses of the application servers.</a:t>
            </a:r>
          </a:p>
          <a:p>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35</a:t>
            </a:fld>
            <a:endParaRPr lang="de-AT"/>
          </a:p>
        </p:txBody>
      </p:sp>
    </p:spTree>
    <p:extLst>
      <p:ext uri="{BB962C8B-B14F-4D97-AF65-F5344CB8AC3E}">
        <p14:creationId xmlns:p14="http://schemas.microsoft.com/office/powerpoint/2010/main" val="37683766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Network load balancers are an option some cloud providers offer. In contrast to Application Load Balancers they do not offer protocol decoding (such as routing requests to backends based on the requested web address), they only balance incoming connections to a pool of backends.</a:t>
            </a: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36</a:t>
            </a:fld>
            <a:endParaRPr lang="de-AT"/>
          </a:p>
        </p:txBody>
      </p:sp>
    </p:spTree>
    <p:extLst>
      <p:ext uri="{BB962C8B-B14F-4D97-AF65-F5344CB8AC3E}">
        <p14:creationId xmlns:p14="http://schemas.microsoft.com/office/powerpoint/2010/main" val="42317106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2"/>
          <a:lstStyle/>
          <a:p>
            <a:pPr algn="l"/>
            <a:r>
              <a:rPr lang="en-US" sz="1100" b="0" i="0" dirty="0">
                <a:solidFill>
                  <a:srgbClr val="000000"/>
                </a:solidFill>
                <a:effectLst/>
                <a:latin typeface="Verdana" panose="020B0604030504040204" pitchFamily="34" charset="0"/>
              </a:rPr>
              <a:t>Depending on the cloud provider in question network load balancers may or may not offer terminating encrypted connections (SSL/TLS), and may be bound to virtual machine pools. It is also cloud provider specific if load balancers are offered in private networks or not.</a:t>
            </a:r>
          </a:p>
          <a:p>
            <a:pPr algn="l"/>
            <a:r>
              <a:rPr lang="en-US" sz="1100" b="0" i="0" dirty="0">
                <a:solidFill>
                  <a:srgbClr val="000000"/>
                </a:solidFill>
                <a:effectLst/>
                <a:latin typeface="Verdana" panose="020B0604030504040204" pitchFamily="34" charset="0"/>
              </a:rPr>
              <a:t>When designing an architecture it is worth considering if the real IP address of the connecting client will be needed. If the backend needs to know the real IP address of the client and the network load balancer handles SSL/TLS termination that combination may not be suitable for the task unless a specific trick such as the </a:t>
            </a:r>
            <a:r>
              <a:rPr lang="en-US" sz="1100" b="0" i="0" u="none" strike="noStrike" dirty="0">
                <a:solidFill>
                  <a:srgbClr val="000000"/>
                </a:solidFill>
                <a:effectLst/>
                <a:latin typeface="Verdana" panose="020B0604030504040204" pitchFamily="34" charset="0"/>
                <a:hlinkClick r:id="rId3"/>
              </a:rPr>
              <a:t>proxy protocol from Digital Ocean</a:t>
            </a:r>
            <a:r>
              <a:rPr lang="en-US" sz="1100" b="0" i="0" dirty="0">
                <a:solidFill>
                  <a:srgbClr val="000000"/>
                </a:solidFill>
                <a:effectLst/>
                <a:latin typeface="Verdana" panose="020B0604030504040204" pitchFamily="34" charset="0"/>
              </a:rPr>
              <a:t>. Network load balancers without SSL/TLS termination should, in general, make the client IP available to the backends.</a:t>
            </a:r>
          </a:p>
          <a:p>
            <a:pPr algn="l"/>
            <a:r>
              <a:rPr lang="en-US" sz="1100" b="0" i="0" dirty="0">
                <a:solidFill>
                  <a:srgbClr val="000000"/>
                </a:solidFill>
                <a:effectLst/>
                <a:latin typeface="Verdana" panose="020B0604030504040204" pitchFamily="34" charset="0"/>
              </a:rPr>
              <a:t>In order to make sure requests are not sent to faulty backends NLBs include a health check feature. This health check either simply opens a connection to the respective backends (TCP check) or requests a webpage from the backend (HTTP check). If the check fails the backend is removed from the rotation. When integrated with virtual machine pools they </a:t>
            </a:r>
            <a:r>
              <a:rPr lang="en-US" sz="1100" b="0" i="1" dirty="0">
                <a:solidFill>
                  <a:srgbClr val="000000"/>
                </a:solidFill>
                <a:effectLst/>
                <a:latin typeface="Verdana" panose="020B0604030504040204" pitchFamily="34" charset="0"/>
              </a:rPr>
              <a:t>may</a:t>
            </a:r>
            <a:r>
              <a:rPr lang="en-US" sz="1100" b="0" i="0" dirty="0">
                <a:solidFill>
                  <a:srgbClr val="000000"/>
                </a:solidFill>
                <a:effectLst/>
                <a:latin typeface="Verdana" panose="020B0604030504040204" pitchFamily="34" charset="0"/>
              </a:rPr>
              <a:t> automatically shut down and replace the faulty machine, but this is often not the case. It is on the operator to destroy faulty machines.</a:t>
            </a:r>
          </a:p>
          <a:p>
            <a:pPr algn="l"/>
            <a:r>
              <a:rPr lang="en-US" sz="1100" b="0" i="0" dirty="0">
                <a:solidFill>
                  <a:srgbClr val="000000"/>
                </a:solidFill>
                <a:effectLst/>
                <a:latin typeface="Verdana" panose="020B0604030504040204" pitchFamily="34" charset="0"/>
              </a:rPr>
              <a:t>When talking about load balancers an interesting question is the load balancing strategy. Most load balancers support either round robin (selecting the next backend in the list) or source hashing (routing the same connecting IP to the same backend).</a:t>
            </a:r>
          </a:p>
          <a:p>
            <a:endParaRPr lang="en-US" sz="1100" dirty="0"/>
          </a:p>
        </p:txBody>
      </p:sp>
      <p:sp>
        <p:nvSpPr>
          <p:cNvPr id="4" name="Slide Number Placeholder 3"/>
          <p:cNvSpPr>
            <a:spLocks noGrp="1"/>
          </p:cNvSpPr>
          <p:nvPr>
            <p:ph type="sldNum" sz="quarter" idx="5"/>
          </p:nvPr>
        </p:nvSpPr>
        <p:spPr/>
        <p:txBody>
          <a:bodyPr/>
          <a:lstStyle/>
          <a:p>
            <a:fld id="{793AB911-885E-4668-8C6E-9562ABF6240B}" type="slidenum">
              <a:rPr lang="de-AT" smtClean="0"/>
              <a:t>37</a:t>
            </a:fld>
            <a:endParaRPr lang="de-AT"/>
          </a:p>
        </p:txBody>
      </p:sp>
    </p:spTree>
    <p:extLst>
      <p:ext uri="{BB962C8B-B14F-4D97-AF65-F5344CB8AC3E}">
        <p14:creationId xmlns:p14="http://schemas.microsoft.com/office/powerpoint/2010/main" val="25516813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While it seems convenient at first to use only the public network several organizations have security models that prevent accidental public exposure of services not only by implementing the appropriate firewalls (e.g. with security groups) but also by not having private services on the public internet at all. To connect these internal services you must be on a private network.</a:t>
            </a: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38</a:t>
            </a:fld>
            <a:endParaRPr lang="de-AT"/>
          </a:p>
        </p:txBody>
      </p:sp>
    </p:spTree>
    <p:extLst>
      <p:ext uri="{BB962C8B-B14F-4D97-AF65-F5344CB8AC3E}">
        <p14:creationId xmlns:p14="http://schemas.microsoft.com/office/powerpoint/2010/main" val="35611909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However, this presents a problem when moving data between several, geographically distributed locations. Most companies don't own continent-spanning fiber channel backbones where they could simply create a private network without going on the internet. This means that most companies have to choose one of two methods if they want to create a private connectivity between locations (and the cloud): an </a:t>
            </a:r>
            <a:r>
              <a:rPr lang="en-US" b="0" i="0" u="none" strike="noStrike" dirty="0">
                <a:effectLst/>
                <a:latin typeface="Verdana" panose="020B0604030504040204" pitchFamily="34" charset="0"/>
                <a:hlinkClick r:id="rId3"/>
              </a:rPr>
              <a:t>MPLS tunnel</a:t>
            </a:r>
            <a:r>
              <a:rPr lang="en-US" b="0" i="0" dirty="0">
                <a:solidFill>
                  <a:srgbClr val="000000"/>
                </a:solidFill>
                <a:effectLst/>
                <a:latin typeface="Verdana" panose="020B0604030504040204" pitchFamily="34" charset="0"/>
              </a:rPr>
              <a:t> or </a:t>
            </a:r>
            <a:r>
              <a:rPr lang="en-US" b="0" i="0" u="none" strike="noStrike" dirty="0">
                <a:effectLst/>
                <a:latin typeface="Verdana" panose="020B0604030504040204" pitchFamily="34" charset="0"/>
                <a:hlinkClick r:id="rId4"/>
              </a:rPr>
              <a:t>VPN</a:t>
            </a:r>
            <a:r>
              <a:rPr lang="en-US" b="0" i="0" dirty="0">
                <a:solidFill>
                  <a:srgbClr val="000000"/>
                </a:solidFill>
                <a:effectLst/>
                <a:latin typeface="Verdana" panose="020B0604030504040204" pitchFamily="34" charset="0"/>
              </a:rPr>
              <a:t>.</a:t>
            </a: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39</a:t>
            </a:fld>
            <a:endParaRPr lang="de-AT"/>
          </a:p>
        </p:txBody>
      </p:sp>
    </p:spTree>
    <p:extLst>
      <p:ext uri="{BB962C8B-B14F-4D97-AF65-F5344CB8AC3E}">
        <p14:creationId xmlns:p14="http://schemas.microsoft.com/office/powerpoint/2010/main" val="788828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Verdana" panose="020B0604030504040204" pitchFamily="34" charset="0"/>
              </a:rPr>
              <a:t>Virtualization is a surprisingly old technology. The first virtualized system was the IBM System/370 mainframe with the VM/370 operating system in 1972. The system was different from how we understand virtualization today, but the goal was the same: separate workloads from each other.</a:t>
            </a:r>
          </a:p>
          <a:p>
            <a:pPr algn="l"/>
            <a:r>
              <a:rPr lang="en-US" b="0" i="0" dirty="0">
                <a:solidFill>
                  <a:srgbClr val="000000"/>
                </a:solidFill>
                <a:effectLst/>
                <a:latin typeface="Verdana" panose="020B0604030504040204" pitchFamily="34" charset="0"/>
              </a:rPr>
              <a:t>When you think about mainframes you have to consider that these machines were </a:t>
            </a:r>
            <a:r>
              <a:rPr lang="en-US" b="0" i="1" dirty="0">
                <a:solidFill>
                  <a:srgbClr val="000000"/>
                </a:solidFill>
                <a:effectLst/>
                <a:latin typeface="Verdana" panose="020B0604030504040204" pitchFamily="34" charset="0"/>
              </a:rPr>
              <a:t>very</a:t>
            </a:r>
            <a:r>
              <a:rPr lang="en-US" b="0" i="0" dirty="0">
                <a:solidFill>
                  <a:srgbClr val="000000"/>
                </a:solidFill>
                <a:effectLst/>
                <a:latin typeface="Verdana" panose="020B0604030504040204" pitchFamily="34" charset="0"/>
              </a:rPr>
              <a:t> expensive and machine time was a scarce resource. Most programs back in those days were </a:t>
            </a:r>
            <a:r>
              <a:rPr lang="en-US" b="0" i="1" dirty="0">
                <a:solidFill>
                  <a:srgbClr val="000000"/>
                </a:solidFill>
                <a:effectLst/>
                <a:latin typeface="Verdana" panose="020B0604030504040204" pitchFamily="34" charset="0"/>
              </a:rPr>
              <a:t>batch jobs</a:t>
            </a:r>
            <a:r>
              <a:rPr lang="en-US" b="0" i="0" dirty="0">
                <a:solidFill>
                  <a:srgbClr val="000000"/>
                </a:solidFill>
                <a:effectLst/>
                <a:latin typeface="Verdana" panose="020B0604030504040204" pitchFamily="34" charset="0"/>
              </a:rPr>
              <a:t>. They processed a large set of data at once and then terminated.</a:t>
            </a:r>
          </a:p>
          <a:p>
            <a:pPr algn="l"/>
            <a:r>
              <a:rPr lang="en-US" b="0" i="0" dirty="0">
                <a:solidFill>
                  <a:srgbClr val="000000"/>
                </a:solidFill>
                <a:effectLst/>
                <a:latin typeface="Verdana" panose="020B0604030504040204" pitchFamily="34" charset="0"/>
              </a:rPr>
              <a:t>Initially CPUs in personal computers did not have application separation.</a:t>
            </a:r>
          </a:p>
          <a:p>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4</a:t>
            </a:fld>
            <a:endParaRPr lang="de-AT"/>
          </a:p>
        </p:txBody>
      </p:sp>
    </p:spTree>
    <p:extLst>
      <p:ext uri="{BB962C8B-B14F-4D97-AF65-F5344CB8AC3E}">
        <p14:creationId xmlns:p14="http://schemas.microsoft.com/office/powerpoint/2010/main" val="35179731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MPLS tunnels create a virtual connectivity that does not go on the Internet. While being expensive and slow to set up, it can offer a guaranteed bandwidth, latency and better security than a VPN.</a:t>
            </a: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40</a:t>
            </a:fld>
            <a:endParaRPr lang="de-AT"/>
          </a:p>
        </p:txBody>
      </p:sp>
    </p:spTree>
    <p:extLst>
      <p:ext uri="{BB962C8B-B14F-4D97-AF65-F5344CB8AC3E}">
        <p14:creationId xmlns:p14="http://schemas.microsoft.com/office/powerpoint/2010/main" val="25954158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000000"/>
                </a:solidFill>
                <a:effectLst/>
                <a:latin typeface="Verdana" panose="020B0604030504040204" pitchFamily="34" charset="0"/>
              </a:rPr>
              <a:t>VPN's on the other hand create a virtual connectivity by sending data over the Internet in an encrypted form. Bandwidth or latency cannot be guaranteed, and there are several drawbacks (such as decreased </a:t>
            </a:r>
            <a:r>
              <a:rPr lang="en-US" sz="1200" b="0" i="0" u="none" strike="noStrike" dirty="0">
                <a:effectLst/>
                <a:latin typeface="Verdana" panose="020B0604030504040204" pitchFamily="34" charset="0"/>
                <a:hlinkClick r:id="rId3"/>
              </a:rPr>
              <a:t>MTU</a:t>
            </a:r>
            <a:r>
              <a:rPr lang="en-US" sz="1200" b="0" i="0" dirty="0">
                <a:solidFill>
                  <a:srgbClr val="000000"/>
                </a:solidFill>
                <a:effectLst/>
                <a:latin typeface="Verdana" panose="020B0604030504040204" pitchFamily="34" charset="0"/>
              </a:rPr>
              <a:t>) but it's a very affordable solution.</a:t>
            </a:r>
          </a:p>
          <a:p>
            <a:endParaRPr lang="en-US" sz="1200" dirty="0">
              <a:solidFill>
                <a:srgbClr val="000000"/>
              </a:solidFill>
              <a:latin typeface="Verdana" panose="020B0604030504040204" pitchFamily="34" charset="0"/>
            </a:endParaRPr>
          </a:p>
          <a:p>
            <a:pPr algn="l"/>
            <a:r>
              <a:rPr lang="en-US" sz="1200" b="0" i="0" dirty="0">
                <a:solidFill>
                  <a:srgbClr val="000000"/>
                </a:solidFill>
                <a:effectLst/>
                <a:latin typeface="Verdana" panose="020B0604030504040204" pitchFamily="34" charset="0"/>
              </a:rPr>
              <a:t>Larger cloud providers tend to offer both options. MPLS is supported by the larger cloud providers (</a:t>
            </a:r>
            <a:r>
              <a:rPr lang="en-US" sz="1200" b="0" i="0" u="none" strike="noStrike" dirty="0">
                <a:solidFill>
                  <a:srgbClr val="000000"/>
                </a:solidFill>
                <a:effectLst/>
                <a:latin typeface="Verdana" panose="020B0604030504040204" pitchFamily="34" charset="0"/>
                <a:hlinkClick r:id="rId4"/>
              </a:rPr>
              <a:t>AWS Direct connect</a:t>
            </a:r>
            <a:r>
              <a:rPr lang="en-US" sz="1200" b="0" i="0" dirty="0">
                <a:solidFill>
                  <a:srgbClr val="000000"/>
                </a:solidFill>
                <a:effectLst/>
                <a:latin typeface="Verdana" panose="020B0604030504040204" pitchFamily="34" charset="0"/>
              </a:rPr>
              <a:t>, </a:t>
            </a:r>
            <a:r>
              <a:rPr lang="en-US" sz="1200" b="0" i="0" u="none" strike="noStrike" dirty="0">
                <a:solidFill>
                  <a:srgbClr val="000000"/>
                </a:solidFill>
                <a:effectLst/>
                <a:latin typeface="Verdana" panose="020B0604030504040204" pitchFamily="34" charset="0"/>
                <a:hlinkClick r:id="rId5"/>
              </a:rPr>
              <a:t>Azure Express Route</a:t>
            </a:r>
            <a:r>
              <a:rPr lang="en-US" sz="1200" b="0" i="0" dirty="0">
                <a:solidFill>
                  <a:srgbClr val="000000"/>
                </a:solidFill>
                <a:effectLst/>
                <a:latin typeface="Verdana" panose="020B0604030504040204" pitchFamily="34" charset="0"/>
              </a:rPr>
              <a:t>, or </a:t>
            </a:r>
            <a:r>
              <a:rPr lang="en-US" sz="1200" b="0" i="0" u="none" strike="noStrike" dirty="0">
                <a:solidFill>
                  <a:srgbClr val="000000"/>
                </a:solidFill>
                <a:effectLst/>
                <a:latin typeface="Verdana" panose="020B0604030504040204" pitchFamily="34" charset="0"/>
                <a:hlinkClick r:id="rId6"/>
              </a:rPr>
              <a:t>Google Cloud Interconnect</a:t>
            </a:r>
            <a:r>
              <a:rPr lang="en-US" sz="1200" b="0" i="0" dirty="0">
                <a:solidFill>
                  <a:srgbClr val="000000"/>
                </a:solidFill>
                <a:effectLst/>
                <a:latin typeface="Verdana" panose="020B0604030504040204" pitchFamily="34" charset="0"/>
              </a:rPr>
              <a:t>) and also some smaller ones (e.g. </a:t>
            </a:r>
            <a:r>
              <a:rPr lang="en-US" sz="1200" b="0" i="0" u="none" strike="noStrike" dirty="0" err="1">
                <a:solidFill>
                  <a:srgbClr val="000000"/>
                </a:solidFill>
                <a:effectLst/>
                <a:latin typeface="Verdana" panose="020B0604030504040204" pitchFamily="34" charset="0"/>
                <a:hlinkClick r:id="rId7"/>
              </a:rPr>
              <a:t>Exoscale</a:t>
            </a:r>
            <a:r>
              <a:rPr lang="en-US" sz="1200" b="0" i="0" u="none" strike="noStrike" dirty="0">
                <a:solidFill>
                  <a:srgbClr val="000000"/>
                </a:solidFill>
                <a:effectLst/>
                <a:latin typeface="Verdana" panose="020B0604030504040204" pitchFamily="34" charset="0"/>
                <a:hlinkClick r:id="rId7"/>
              </a:rPr>
              <a:t> Private Connect</a:t>
            </a:r>
            <a:r>
              <a:rPr lang="en-US" sz="1200" b="0" i="0" dirty="0">
                <a:solidFill>
                  <a:srgbClr val="000000"/>
                </a:solidFill>
                <a:effectLst/>
                <a:latin typeface="Verdana" panose="020B0604030504040204" pitchFamily="34" charset="0"/>
              </a:rPr>
              <a:t>).</a:t>
            </a:r>
          </a:p>
          <a:p>
            <a:pPr algn="l"/>
            <a:endParaRPr lang="en-US" sz="1200" b="0" i="0" dirty="0">
              <a:solidFill>
                <a:srgbClr val="000000"/>
              </a:solidFill>
              <a:effectLst/>
              <a:latin typeface="Verdana" panose="020B0604030504040204" pitchFamily="34" charset="0"/>
            </a:endParaRPr>
          </a:p>
          <a:p>
            <a:pPr algn="l"/>
            <a:r>
              <a:rPr lang="en-US" sz="1200" b="0" i="0" dirty="0">
                <a:solidFill>
                  <a:srgbClr val="000000"/>
                </a:solidFill>
                <a:effectLst/>
                <a:latin typeface="Verdana" panose="020B0604030504040204" pitchFamily="34" charset="0"/>
              </a:rPr>
              <a:t>VPN is also offered mostly by large providers (</a:t>
            </a:r>
            <a:r>
              <a:rPr lang="en-US" sz="1200" b="0" i="0" u="none" strike="noStrike" dirty="0">
                <a:solidFill>
                  <a:srgbClr val="000000"/>
                </a:solidFill>
                <a:effectLst/>
                <a:latin typeface="Verdana" panose="020B0604030504040204" pitchFamily="34" charset="0"/>
                <a:hlinkClick r:id="rId8"/>
              </a:rPr>
              <a:t>AWS VPC VPN</a:t>
            </a:r>
            <a:r>
              <a:rPr lang="en-US" sz="1200" b="0" i="0" dirty="0">
                <a:solidFill>
                  <a:srgbClr val="000000"/>
                </a:solidFill>
                <a:effectLst/>
                <a:latin typeface="Verdana" panose="020B0604030504040204" pitchFamily="34" charset="0"/>
              </a:rPr>
              <a:t>, </a:t>
            </a:r>
            <a:r>
              <a:rPr lang="en-US" sz="1200" b="0" i="0" u="none" strike="noStrike" dirty="0">
                <a:solidFill>
                  <a:srgbClr val="000000"/>
                </a:solidFill>
                <a:effectLst/>
                <a:latin typeface="Verdana" panose="020B0604030504040204" pitchFamily="34" charset="0"/>
                <a:hlinkClick r:id="rId9"/>
              </a:rPr>
              <a:t>Azure VPN</a:t>
            </a:r>
            <a:r>
              <a:rPr lang="en-US" sz="1200" b="0" i="0" dirty="0">
                <a:solidFill>
                  <a:srgbClr val="000000"/>
                </a:solidFill>
                <a:effectLst/>
                <a:latin typeface="Verdana" panose="020B0604030504040204" pitchFamily="34" charset="0"/>
              </a:rPr>
              <a:t>, or </a:t>
            </a:r>
            <a:r>
              <a:rPr lang="en-US" sz="1200" b="0" i="0" u="none" strike="noStrike" dirty="0">
                <a:solidFill>
                  <a:srgbClr val="000000"/>
                </a:solidFill>
                <a:effectLst/>
                <a:latin typeface="Verdana" panose="020B0604030504040204" pitchFamily="34" charset="0"/>
                <a:hlinkClick r:id="rId10"/>
              </a:rPr>
              <a:t>Google Cloud VPN</a:t>
            </a:r>
            <a:r>
              <a:rPr lang="en-US" sz="1200" b="0" i="0" dirty="0">
                <a:solidFill>
                  <a:srgbClr val="000000"/>
                </a:solidFill>
                <a:effectLst/>
                <a:latin typeface="Verdana" panose="020B0604030504040204" pitchFamily="34" charset="0"/>
              </a:rPr>
              <a:t>). However, keep in mind that this VPN is a site-to-site VPN built on </a:t>
            </a:r>
            <a:r>
              <a:rPr lang="en-US" sz="1200" b="0" i="0" u="none" strike="noStrike" dirty="0" err="1">
                <a:solidFill>
                  <a:srgbClr val="000000"/>
                </a:solidFill>
                <a:effectLst/>
                <a:latin typeface="Verdana" panose="020B0604030504040204" pitchFamily="34" charset="0"/>
                <a:hlinkClick r:id="rId11"/>
              </a:rPr>
              <a:t>IPSec</a:t>
            </a:r>
            <a:r>
              <a:rPr lang="en-US" sz="1200" b="0" i="0" dirty="0">
                <a:solidFill>
                  <a:srgbClr val="000000"/>
                </a:solidFill>
                <a:effectLst/>
                <a:latin typeface="Verdana" panose="020B0604030504040204" pitchFamily="34" charset="0"/>
              </a:rPr>
              <a:t> and requires a fixed IP address on your side as well. In other words you can't use this VPN to connect from your laptop to the cloud on the go. The only cloud service that offers a mobile device to cloud connectivity at the time of writing is Azure's </a:t>
            </a:r>
            <a:r>
              <a:rPr lang="en-US" sz="1200" b="0" i="0" u="none" strike="noStrike" dirty="0">
                <a:solidFill>
                  <a:srgbClr val="000000"/>
                </a:solidFill>
                <a:effectLst/>
                <a:latin typeface="Verdana" panose="020B0604030504040204" pitchFamily="34" charset="0"/>
                <a:hlinkClick r:id="rId12"/>
              </a:rPr>
              <a:t>Point-to-Site VPN</a:t>
            </a:r>
            <a:r>
              <a:rPr lang="en-US" sz="1200" b="0" i="0" dirty="0">
                <a:solidFill>
                  <a:srgbClr val="000000"/>
                </a:solidFill>
                <a:effectLst/>
                <a:latin typeface="Verdana" panose="020B0604030504040204" pitchFamily="34" charset="0"/>
              </a:rPr>
              <a:t>.</a:t>
            </a:r>
          </a:p>
          <a:p>
            <a:endParaRPr lang="en-US" sz="1200" dirty="0"/>
          </a:p>
          <a:p>
            <a:r>
              <a:rPr lang="en-US" sz="1200" b="0" i="0" dirty="0">
                <a:solidFill>
                  <a:srgbClr val="000000"/>
                </a:solidFill>
                <a:effectLst/>
                <a:latin typeface="Verdana" panose="020B0604030504040204" pitchFamily="34" charset="0"/>
              </a:rPr>
              <a:t>It is also worth noting that VPN's can be used to connect cloud providers together.</a:t>
            </a:r>
            <a:endParaRPr lang="en-US" sz="1200" dirty="0"/>
          </a:p>
        </p:txBody>
      </p:sp>
      <p:sp>
        <p:nvSpPr>
          <p:cNvPr id="4" name="Slide Number Placeholder 3"/>
          <p:cNvSpPr>
            <a:spLocks noGrp="1"/>
          </p:cNvSpPr>
          <p:nvPr>
            <p:ph type="sldNum" sz="quarter" idx="5"/>
          </p:nvPr>
        </p:nvSpPr>
        <p:spPr/>
        <p:txBody>
          <a:bodyPr/>
          <a:lstStyle/>
          <a:p>
            <a:fld id="{793AB911-885E-4668-8C6E-9562ABF6240B}" type="slidenum">
              <a:rPr lang="de-AT" smtClean="0"/>
              <a:t>41</a:t>
            </a:fld>
            <a:endParaRPr lang="de-AT"/>
          </a:p>
        </p:txBody>
      </p:sp>
    </p:spTree>
    <p:extLst>
      <p:ext uri="{BB962C8B-B14F-4D97-AF65-F5344CB8AC3E}">
        <p14:creationId xmlns:p14="http://schemas.microsoft.com/office/powerpoint/2010/main" val="4670526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The </a:t>
            </a:r>
            <a:r>
              <a:rPr lang="en-US" b="0" i="0" u="none" strike="noStrike" dirty="0">
                <a:effectLst/>
                <a:latin typeface="Verdana" panose="020B0604030504040204" pitchFamily="34" charset="0"/>
                <a:hlinkClick r:id="rId3"/>
              </a:rPr>
              <a:t>Domain Name Service</a:t>
            </a:r>
            <a:r>
              <a:rPr lang="en-US" b="0" i="0" dirty="0">
                <a:solidFill>
                  <a:srgbClr val="000000"/>
                </a:solidFill>
                <a:effectLst/>
                <a:latin typeface="Verdana" panose="020B0604030504040204" pitchFamily="34" charset="0"/>
              </a:rPr>
              <a:t> is one of the services that are all but required for building an infrastructure. It provides domain name to IP address resolution, such as pointing your domain </a:t>
            </a:r>
            <a:r>
              <a:rPr lang="en-US" dirty="0"/>
              <a:t>example.com</a:t>
            </a:r>
            <a:r>
              <a:rPr lang="en-US" b="0" i="0" dirty="0">
                <a:solidFill>
                  <a:srgbClr val="000000"/>
                </a:solidFill>
                <a:effectLst/>
                <a:latin typeface="Verdana" panose="020B0604030504040204" pitchFamily="34" charset="0"/>
              </a:rPr>
              <a:t> to an IP address of your servers.</a:t>
            </a: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42</a:t>
            </a:fld>
            <a:endParaRPr lang="de-AT"/>
          </a:p>
        </p:txBody>
      </p:sp>
    </p:spTree>
    <p:extLst>
      <p:ext uri="{BB962C8B-B14F-4D97-AF65-F5344CB8AC3E}">
        <p14:creationId xmlns:p14="http://schemas.microsoft.com/office/powerpoint/2010/main" val="40097759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There is a difference, however, between DNS services on offer. Some DNS services by cloud providers offer only simple resolution, other providers offer more advanced features. These features include being able to host the DNS service only on a private network without exposing it to the internet.</a:t>
            </a: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43</a:t>
            </a:fld>
            <a:endParaRPr lang="de-AT"/>
          </a:p>
        </p:txBody>
      </p:sp>
    </p:spTree>
    <p:extLst>
      <p:ext uri="{BB962C8B-B14F-4D97-AF65-F5344CB8AC3E}">
        <p14:creationId xmlns:p14="http://schemas.microsoft.com/office/powerpoint/2010/main" val="32167439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More advanced features may include automatic DNS failover. This involves running regular health checks on your services and if your primary service fails the DNS service can automatically switch to the secondary IP. </a:t>
            </a: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44</a:t>
            </a:fld>
            <a:endParaRPr lang="de-AT"/>
          </a:p>
        </p:txBody>
      </p:sp>
    </p:spTree>
    <p:extLst>
      <p:ext uri="{BB962C8B-B14F-4D97-AF65-F5344CB8AC3E}">
        <p14:creationId xmlns:p14="http://schemas.microsoft.com/office/powerpoint/2010/main" val="38993517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There are even services that offer advanced functionality such as routing traffic to different servers based on the geographic location of the client. This can be used for advanced builds such as </a:t>
            </a:r>
            <a:r>
              <a:rPr lang="en-US" b="0" i="0" u="none" strike="noStrike" dirty="0">
                <a:effectLst/>
                <a:latin typeface="Verdana" panose="020B0604030504040204" pitchFamily="34" charset="0"/>
                <a:hlinkClick r:id="rId3"/>
              </a:rPr>
              <a:t>building a custom CDN</a:t>
            </a:r>
            <a:r>
              <a:rPr lang="en-US" b="0" i="0" dirty="0">
                <a:solidFill>
                  <a:srgbClr val="000000"/>
                </a:solidFill>
                <a:effectLst/>
                <a:latin typeface="Verdana" panose="020B0604030504040204" pitchFamily="34" charset="0"/>
              </a:rPr>
              <a:t>. CDNs are discussed in the </a:t>
            </a:r>
            <a:r>
              <a:rPr lang="en-US" b="0" i="0" u="none" strike="noStrike" dirty="0">
                <a:effectLst/>
                <a:latin typeface="Verdana" panose="020B0604030504040204" pitchFamily="34" charset="0"/>
                <a:hlinkClick r:id="rId4"/>
              </a:rPr>
              <a:t>next lecture</a:t>
            </a:r>
            <a:r>
              <a:rPr lang="en-US" b="0" i="0" dirty="0">
                <a:solidFill>
                  <a:srgbClr val="000000"/>
                </a:solidFill>
                <a:effectLst/>
                <a:latin typeface="Verdana" panose="020B0604030504040204" pitchFamily="34" charset="0"/>
              </a:rPr>
              <a:t>.</a:t>
            </a: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45</a:t>
            </a:fld>
            <a:endParaRPr lang="de-AT"/>
          </a:p>
        </p:txBody>
      </p:sp>
    </p:spTree>
    <p:extLst>
      <p:ext uri="{BB962C8B-B14F-4D97-AF65-F5344CB8AC3E}">
        <p14:creationId xmlns:p14="http://schemas.microsoft.com/office/powerpoint/2010/main" val="820580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AB911-885E-4668-8C6E-9562ABF6240B}" type="slidenum">
              <a:rPr lang="de-AT" smtClean="0"/>
              <a:t>46</a:t>
            </a:fld>
            <a:endParaRPr lang="de-AT"/>
          </a:p>
        </p:txBody>
      </p:sp>
    </p:spTree>
    <p:extLst>
      <p:ext uri="{BB962C8B-B14F-4D97-AF65-F5344CB8AC3E}">
        <p14:creationId xmlns:p14="http://schemas.microsoft.com/office/powerpoint/2010/main" val="3076052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Verdana" panose="020B0604030504040204" pitchFamily="34" charset="0"/>
              </a:rPr>
              <a:t>Some cloud providers offer includes basic monitoring, such as CPU or memory usage. Some providers are offering monitoring agents you can install on your virtual machine to get more data in the monitoring interface. With some cloud providers monitoring alerts can be integrated with virtual machine pools to provide automatic scaling, either automatically or using lambdas/</a:t>
            </a:r>
            <a:r>
              <a:rPr lang="en-US" b="0" i="0" dirty="0" err="1">
                <a:solidFill>
                  <a:srgbClr val="000000"/>
                </a:solidFill>
                <a:effectLst/>
                <a:latin typeface="Verdana" panose="020B0604030504040204" pitchFamily="34" charset="0"/>
              </a:rPr>
              <a:t>FaaS</a:t>
            </a:r>
            <a:r>
              <a:rPr lang="en-US" b="0" i="0" dirty="0">
                <a:solidFill>
                  <a:srgbClr val="000000"/>
                </a:solidFill>
                <a:effectLst/>
                <a:latin typeface="Verdana" panose="020B0604030504040204" pitchFamily="34" charset="0"/>
              </a:rPr>
              <a:t>, which we will talk about in the </a:t>
            </a:r>
            <a:r>
              <a:rPr lang="en-US" b="0" i="0" u="none" strike="noStrike" dirty="0">
                <a:solidFill>
                  <a:srgbClr val="000000"/>
                </a:solidFill>
                <a:effectLst/>
                <a:latin typeface="Verdana" panose="020B0604030504040204" pitchFamily="34" charset="0"/>
                <a:hlinkClick r:id="rId3"/>
              </a:rPr>
              <a:t>next </a:t>
            </a:r>
            <a:r>
              <a:rPr lang="en-US" b="0" i="0" u="none" strike="noStrike">
                <a:solidFill>
                  <a:srgbClr val="000000"/>
                </a:solidFill>
                <a:effectLst/>
                <a:latin typeface="Verdana" panose="020B0604030504040204" pitchFamily="34" charset="0"/>
                <a:hlinkClick r:id="rId3"/>
              </a:rPr>
              <a:t>lecture</a:t>
            </a:r>
            <a:r>
              <a:rPr lang="en-US" b="0" i="0">
                <a:solidFill>
                  <a:srgbClr val="000000"/>
                </a:solidFill>
                <a:effectLst/>
                <a:latin typeface="Verdana" panose="020B0604030504040204" pitchFamily="34" charset="0"/>
              </a:rPr>
              <a:t>.</a:t>
            </a:r>
          </a:p>
          <a:p>
            <a:pPr algn="l"/>
            <a:endParaRPr lang="en-US" b="0" i="0" dirty="0">
              <a:solidFill>
                <a:srgbClr val="000000"/>
              </a:solidFill>
              <a:effectLst/>
              <a:latin typeface="Verdana" panose="020B0604030504040204" pitchFamily="34" charset="0"/>
            </a:endParaRPr>
          </a:p>
          <a:p>
            <a:pPr algn="l"/>
            <a:r>
              <a:rPr lang="en-US" b="0" i="0" dirty="0">
                <a:solidFill>
                  <a:srgbClr val="000000"/>
                </a:solidFill>
                <a:effectLst/>
                <a:latin typeface="Verdana" panose="020B0604030504040204" pitchFamily="34" charset="0"/>
              </a:rPr>
              <a:t>Often times the monitoring facilities offered by cloud providers are not sufficient for keeping an application running and more detailed systems are needed. These will be discussed in greater detail in the </a:t>
            </a:r>
            <a:r>
              <a:rPr lang="en-US" b="0" i="0" u="none" strike="noStrike" dirty="0">
                <a:solidFill>
                  <a:srgbClr val="000000"/>
                </a:solidFill>
                <a:effectLst/>
                <a:latin typeface="Verdana" panose="020B0604030504040204" pitchFamily="34" charset="0"/>
                <a:hlinkClick r:id="rId4"/>
              </a:rPr>
              <a:t>lecture 5</a:t>
            </a:r>
            <a:r>
              <a:rPr lang="en-US" b="0" i="0" dirty="0">
                <a:solidFill>
                  <a:srgbClr val="000000"/>
                </a:solidFill>
                <a:effectLst/>
                <a:latin typeface="Verdana" panose="020B0604030504040204" pitchFamily="34" charset="0"/>
              </a:rPr>
              <a:t>.</a:t>
            </a:r>
          </a:p>
          <a:p>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47</a:t>
            </a:fld>
            <a:endParaRPr lang="de-AT"/>
          </a:p>
        </p:txBody>
      </p:sp>
    </p:spTree>
    <p:extLst>
      <p:ext uri="{BB962C8B-B14F-4D97-AF65-F5344CB8AC3E}">
        <p14:creationId xmlns:p14="http://schemas.microsoft.com/office/powerpoint/2010/main" val="30260855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AB911-885E-4668-8C6E-9562ABF6240B}" type="slidenum">
              <a:rPr lang="de-AT" smtClean="0"/>
              <a:t>48</a:t>
            </a:fld>
            <a:endParaRPr lang="de-AT"/>
          </a:p>
        </p:txBody>
      </p:sp>
    </p:spTree>
    <p:extLst>
      <p:ext uri="{BB962C8B-B14F-4D97-AF65-F5344CB8AC3E}">
        <p14:creationId xmlns:p14="http://schemas.microsoft.com/office/powerpoint/2010/main" val="2485980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Verdana" panose="020B0604030504040204" pitchFamily="34" charset="0"/>
              </a:rPr>
              <a:t>The x86 line of Intel CPUs only received the </a:t>
            </a:r>
            <a:r>
              <a:rPr lang="en-US" b="0" i="1" dirty="0">
                <a:solidFill>
                  <a:srgbClr val="000000"/>
                </a:solidFill>
                <a:effectLst/>
                <a:latin typeface="Verdana" panose="020B0604030504040204" pitchFamily="34" charset="0"/>
              </a:rPr>
              <a:t>protected mode</a:t>
            </a:r>
            <a:r>
              <a:rPr lang="en-US" b="0" i="0" dirty="0">
                <a:solidFill>
                  <a:srgbClr val="000000"/>
                </a:solidFill>
                <a:effectLst/>
                <a:latin typeface="Verdana" panose="020B0604030504040204" pitchFamily="34" charset="0"/>
              </a:rPr>
              <a:t> feature with the 80286 in 1982. The operating system (MS/DOS) would run in in </a:t>
            </a:r>
            <a:r>
              <a:rPr lang="en-US" b="0" i="1" dirty="0">
                <a:solidFill>
                  <a:srgbClr val="000000"/>
                </a:solidFill>
                <a:effectLst/>
                <a:latin typeface="Verdana" panose="020B0604030504040204" pitchFamily="34" charset="0"/>
              </a:rPr>
              <a:t>real mode</a:t>
            </a:r>
            <a:r>
              <a:rPr lang="en-US" b="0" i="0" dirty="0">
                <a:solidFill>
                  <a:srgbClr val="000000"/>
                </a:solidFill>
                <a:effectLst/>
                <a:latin typeface="Verdana" panose="020B0604030504040204" pitchFamily="34" charset="0"/>
              </a:rPr>
              <a:t> and applications could then switch into the new mode to isolate applications from each other. One such application making use of the new mode was Windows that ran on top of MS/DOS.</a:t>
            </a:r>
          </a:p>
        </p:txBody>
      </p:sp>
      <p:sp>
        <p:nvSpPr>
          <p:cNvPr id="4" name="Slide Number Placeholder 3"/>
          <p:cNvSpPr>
            <a:spLocks noGrp="1"/>
          </p:cNvSpPr>
          <p:nvPr>
            <p:ph type="sldNum" sz="quarter" idx="5"/>
          </p:nvPr>
        </p:nvSpPr>
        <p:spPr/>
        <p:txBody>
          <a:bodyPr/>
          <a:lstStyle/>
          <a:p>
            <a:fld id="{793AB911-885E-4668-8C6E-9562ABF6240B}" type="slidenum">
              <a:rPr lang="de-AT" smtClean="0"/>
              <a:t>5</a:t>
            </a:fld>
            <a:endParaRPr lang="de-AT"/>
          </a:p>
        </p:txBody>
      </p:sp>
    </p:spTree>
    <p:extLst>
      <p:ext uri="{BB962C8B-B14F-4D97-AF65-F5344CB8AC3E}">
        <p14:creationId xmlns:p14="http://schemas.microsoft.com/office/powerpoint/2010/main" val="1505912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Verdana" panose="020B0604030504040204" pitchFamily="34" charset="0"/>
              </a:rPr>
              <a:t>Protected mode introduced the concept of </a:t>
            </a:r>
            <a:r>
              <a:rPr lang="en-US" b="0" i="1" dirty="0">
                <a:solidFill>
                  <a:srgbClr val="000000"/>
                </a:solidFill>
                <a:effectLst/>
                <a:latin typeface="Verdana" panose="020B0604030504040204" pitchFamily="34" charset="0"/>
              </a:rPr>
              <a:t>rings</a:t>
            </a:r>
            <a:r>
              <a:rPr lang="en-US" b="0" i="0" dirty="0">
                <a:solidFill>
                  <a:srgbClr val="000000"/>
                </a:solidFill>
                <a:effectLst/>
                <a:latin typeface="Verdana" panose="020B0604030504040204" pitchFamily="34" charset="0"/>
              </a:rPr>
              <a:t> in the CPU. The operating system </a:t>
            </a:r>
            <a:r>
              <a:rPr lang="en-US" b="0" i="1" dirty="0">
                <a:solidFill>
                  <a:srgbClr val="000000"/>
                </a:solidFill>
                <a:effectLst/>
                <a:latin typeface="Verdana" panose="020B0604030504040204" pitchFamily="34" charset="0"/>
              </a:rPr>
              <a:t>kernel</a:t>
            </a:r>
            <a:r>
              <a:rPr lang="en-US" b="0" i="0" dirty="0">
                <a:solidFill>
                  <a:srgbClr val="000000"/>
                </a:solidFill>
                <a:effectLst/>
                <a:latin typeface="Verdana" panose="020B0604030504040204" pitchFamily="34" charset="0"/>
              </a:rPr>
              <a:t> would run in ring 0, device drivers would run in ring 1 and 2 while applications would run in ring 3. The lower ring number meant the higher privilege level.</a:t>
            </a:r>
          </a:p>
          <a:p>
            <a:pPr algn="l"/>
            <a:endParaRPr lang="en-US" b="1" i="0" dirty="0">
              <a:solidFill>
                <a:srgbClr val="000000"/>
              </a:solidFill>
              <a:effectLst/>
              <a:latin typeface="Verdana" panose="020B0604030504040204" pitchFamily="34" charset="0"/>
            </a:endParaRPr>
          </a:p>
          <a:p>
            <a:pPr algn="l"/>
            <a:r>
              <a:rPr lang="en-US" b="1" i="0" dirty="0">
                <a:solidFill>
                  <a:srgbClr val="000000"/>
                </a:solidFill>
                <a:effectLst/>
                <a:latin typeface="Verdana" panose="020B0604030504040204" pitchFamily="34" charset="0"/>
              </a:rPr>
              <a:t>Note: </a:t>
            </a:r>
            <a:r>
              <a:rPr lang="en-US" b="0" i="0" dirty="0">
                <a:solidFill>
                  <a:srgbClr val="000000"/>
                </a:solidFill>
                <a:effectLst/>
                <a:latin typeface="Verdana" panose="020B0604030504040204" pitchFamily="34" charset="0"/>
              </a:rPr>
              <a:t>Device drivers today typically run on ring 0 instead of 1 or 2.</a:t>
            </a:r>
          </a:p>
          <a:p>
            <a:pPr algn="l"/>
            <a:endParaRPr lang="en-US" b="0" i="0" dirty="0">
              <a:solidFill>
                <a:srgbClr val="000000"/>
              </a:solidFill>
              <a:effectLst/>
              <a:latin typeface="Verdana" panose="020B0604030504040204" pitchFamily="34" charset="0"/>
            </a:endParaRPr>
          </a:p>
          <a:p>
            <a:pPr algn="l"/>
            <a:r>
              <a:rPr lang="en-US" b="0" i="0" dirty="0">
                <a:solidFill>
                  <a:srgbClr val="000000"/>
                </a:solidFill>
                <a:effectLst/>
                <a:latin typeface="Verdana" panose="020B0604030504040204" pitchFamily="34" charset="0"/>
              </a:rPr>
              <a:t>This ring system allowed the operating system to restrict the higher ring numbers from accessing certain functions or memory locations. However, most applications in the day would violate the restrictions of protected mode and could not run in the new mode.</a:t>
            </a:r>
            <a:endParaRPr lang="en-US" dirty="0"/>
          </a:p>
          <a:p>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6</a:t>
            </a:fld>
            <a:endParaRPr lang="de-AT"/>
          </a:p>
        </p:txBody>
      </p:sp>
    </p:spTree>
    <p:extLst>
      <p:ext uri="{BB962C8B-B14F-4D97-AF65-F5344CB8AC3E}">
        <p14:creationId xmlns:p14="http://schemas.microsoft.com/office/powerpoint/2010/main" val="2330187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Verdana" panose="020B0604030504040204" pitchFamily="34" charset="0"/>
              </a:rPr>
              <a:t>Note: </a:t>
            </a:r>
            <a:r>
              <a:rPr lang="en-US" b="0" i="0" dirty="0">
                <a:solidFill>
                  <a:srgbClr val="000000"/>
                </a:solidFill>
                <a:effectLst/>
                <a:latin typeface="Verdana" panose="020B0604030504040204" pitchFamily="34" charset="0"/>
              </a:rPr>
              <a:t>If you try and set up a really old computer game like </a:t>
            </a:r>
            <a:r>
              <a:rPr lang="en-US" b="0" i="0" u="none" strike="noStrike" dirty="0">
                <a:solidFill>
                  <a:srgbClr val="000000"/>
                </a:solidFill>
                <a:effectLst/>
                <a:latin typeface="Verdana" panose="020B0604030504040204" pitchFamily="34" charset="0"/>
                <a:hlinkClick r:id="rId3"/>
              </a:rPr>
              <a:t>Commander Keen</a:t>
            </a:r>
            <a:r>
              <a:rPr lang="en-US" b="0" i="0" dirty="0">
                <a:solidFill>
                  <a:srgbClr val="000000"/>
                </a:solidFill>
                <a:effectLst/>
                <a:latin typeface="Verdana" panose="020B0604030504040204" pitchFamily="34" charset="0"/>
              </a:rPr>
              <a:t> in </a:t>
            </a:r>
            <a:r>
              <a:rPr lang="en-US" b="0" i="0" u="none" strike="noStrike" dirty="0">
                <a:solidFill>
                  <a:srgbClr val="000000"/>
                </a:solidFill>
                <a:effectLst/>
                <a:latin typeface="Verdana" panose="020B0604030504040204" pitchFamily="34" charset="0"/>
                <a:hlinkClick r:id="rId4"/>
              </a:rPr>
              <a:t>DOSBox</a:t>
            </a:r>
            <a:r>
              <a:rPr lang="en-US" b="0" i="0" dirty="0">
                <a:solidFill>
                  <a:srgbClr val="000000"/>
                </a:solidFill>
                <a:effectLst/>
                <a:latin typeface="Verdana" panose="020B0604030504040204" pitchFamily="34" charset="0"/>
              </a:rPr>
              <a:t> you will realize that you have to provide the game itself with very hardware-specific settings. You will, for example, have to provide details for your sound card. This is because the game itself incorporated sound card drivers for Sound Blaster 16 or Gravis Ultrasound cards. A game that would do this could not run in protected mode.</a:t>
            </a:r>
          </a:p>
          <a:p>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7</a:t>
            </a:fld>
            <a:endParaRPr lang="de-AT"/>
          </a:p>
        </p:txBody>
      </p:sp>
    </p:spTree>
    <p:extLst>
      <p:ext uri="{BB962C8B-B14F-4D97-AF65-F5344CB8AC3E}">
        <p14:creationId xmlns:p14="http://schemas.microsoft.com/office/powerpoint/2010/main" val="2903725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400" b="0" i="0" dirty="0">
                <a:solidFill>
                  <a:srgbClr val="000000"/>
                </a:solidFill>
                <a:effectLst/>
                <a:latin typeface="Verdana" panose="020B0604030504040204" pitchFamily="34" charset="0"/>
              </a:rPr>
              <a:t>To work around the problems with protected mode the 80386 successor introduced </a:t>
            </a:r>
            <a:r>
              <a:rPr lang="en-US" sz="1400" b="0" i="0" u="none" strike="noStrike" dirty="0">
                <a:solidFill>
                  <a:srgbClr val="000000"/>
                </a:solidFill>
                <a:effectLst/>
                <a:latin typeface="Verdana" panose="020B0604030504040204" pitchFamily="34" charset="0"/>
                <a:hlinkClick r:id="rId3"/>
              </a:rPr>
              <a:t>virtual mode</a:t>
            </a:r>
            <a:r>
              <a:rPr lang="en-US" sz="1400" b="0" i="0" dirty="0">
                <a:solidFill>
                  <a:srgbClr val="000000"/>
                </a:solidFill>
                <a:effectLst/>
                <a:latin typeface="Verdana" panose="020B0604030504040204" pitchFamily="34" charset="0"/>
              </a:rPr>
              <a:t>. The new virtual 8086 mode (VM86) introduced a number of compatibility fixes to enable running old real mode programs in a multitasking environment such as Windows without problems.</a:t>
            </a:r>
          </a:p>
          <a:p>
            <a:pPr algn="l"/>
            <a:endParaRPr lang="en-US" sz="1400" b="0" i="0" dirty="0">
              <a:solidFill>
                <a:srgbClr val="000000"/>
              </a:solidFill>
              <a:effectLst/>
              <a:latin typeface="Verdana" panose="020B0604030504040204" pitchFamily="34" charset="0"/>
            </a:endParaRPr>
          </a:p>
          <a:p>
            <a:pPr algn="l"/>
            <a:r>
              <a:rPr lang="en-US" sz="1400" b="0" i="0" dirty="0">
                <a:solidFill>
                  <a:srgbClr val="000000"/>
                </a:solidFill>
                <a:effectLst/>
                <a:latin typeface="Verdana" panose="020B0604030504040204" pitchFamily="34" charset="0"/>
              </a:rPr>
              <a:t>For instance the CPU would create a simulated </a:t>
            </a:r>
            <a:r>
              <a:rPr lang="en-US" sz="1400" b="0" i="1" dirty="0">
                <a:solidFill>
                  <a:srgbClr val="000000"/>
                </a:solidFill>
                <a:effectLst/>
                <a:latin typeface="Verdana" panose="020B0604030504040204" pitchFamily="34" charset="0"/>
              </a:rPr>
              <a:t>virtual</a:t>
            </a:r>
            <a:r>
              <a:rPr lang="en-US" sz="1400" b="0" i="0" dirty="0">
                <a:solidFill>
                  <a:srgbClr val="000000"/>
                </a:solidFill>
                <a:effectLst/>
                <a:latin typeface="Verdana" panose="020B0604030504040204" pitchFamily="34" charset="0"/>
              </a:rPr>
              <a:t> memory space the program could write to and translate the virtual addresses to physical addresses internally. It would also capture sensitive instructions and turn them over for control to the kernel.</a:t>
            </a:r>
          </a:p>
          <a:p>
            <a:pPr algn="l"/>
            <a:endParaRPr lang="en-US" sz="1400" b="0" i="0" dirty="0">
              <a:solidFill>
                <a:srgbClr val="000000"/>
              </a:solidFill>
              <a:effectLst/>
              <a:latin typeface="Verdana" panose="020B0604030504040204" pitchFamily="34" charset="0"/>
            </a:endParaRPr>
          </a:p>
          <a:p>
            <a:pPr algn="l"/>
            <a:r>
              <a:rPr lang="en-US" sz="1400" b="1" i="0" dirty="0">
                <a:solidFill>
                  <a:srgbClr val="000000"/>
                </a:solidFill>
                <a:effectLst/>
                <a:latin typeface="Verdana" panose="020B0604030504040204" pitchFamily="34" charset="0"/>
              </a:rPr>
              <a:t>Note: </a:t>
            </a:r>
            <a:r>
              <a:rPr lang="en-US" sz="1400" b="0" i="0" dirty="0">
                <a:solidFill>
                  <a:srgbClr val="000000"/>
                </a:solidFill>
                <a:effectLst/>
                <a:latin typeface="Verdana" panose="020B0604030504040204" pitchFamily="34" charset="0"/>
              </a:rPr>
              <a:t>VM86 does not capture </a:t>
            </a:r>
            <a:r>
              <a:rPr lang="en-US" sz="1400" b="0" i="1" dirty="0">
                <a:solidFill>
                  <a:srgbClr val="000000"/>
                </a:solidFill>
                <a:effectLst/>
                <a:latin typeface="Verdana" panose="020B0604030504040204" pitchFamily="34" charset="0"/>
              </a:rPr>
              <a:t>every</a:t>
            </a:r>
            <a:r>
              <a:rPr lang="en-US" sz="1400" b="0" i="0" dirty="0">
                <a:solidFill>
                  <a:srgbClr val="000000"/>
                </a:solidFill>
                <a:effectLst/>
                <a:latin typeface="Verdana" panose="020B0604030504040204" pitchFamily="34" charset="0"/>
              </a:rPr>
              <a:t> instruction the application runs in virtual mode, only the sensitive CPU instructions. This enables legacy applications to run at a reasonable speed.</a:t>
            </a:r>
          </a:p>
          <a:p>
            <a:endParaRPr lang="en-US" sz="1400" dirty="0"/>
          </a:p>
        </p:txBody>
      </p:sp>
      <p:sp>
        <p:nvSpPr>
          <p:cNvPr id="4" name="Slide Number Placeholder 3"/>
          <p:cNvSpPr>
            <a:spLocks noGrp="1"/>
          </p:cNvSpPr>
          <p:nvPr>
            <p:ph type="sldNum" sz="quarter" idx="5"/>
          </p:nvPr>
        </p:nvSpPr>
        <p:spPr/>
        <p:txBody>
          <a:bodyPr/>
          <a:lstStyle/>
          <a:p>
            <a:fld id="{793AB911-885E-4668-8C6E-9562ABF6240B}" type="slidenum">
              <a:rPr lang="de-AT" smtClean="0"/>
              <a:t>8</a:t>
            </a:fld>
            <a:endParaRPr lang="de-AT"/>
          </a:p>
        </p:txBody>
      </p:sp>
    </p:spTree>
    <p:extLst>
      <p:ext uri="{BB962C8B-B14F-4D97-AF65-F5344CB8AC3E}">
        <p14:creationId xmlns:p14="http://schemas.microsoft.com/office/powerpoint/2010/main" val="158885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In the mid 2000's CPUs became so powerful that it made sense to not only virtualize applications but whole operating systems including their kernel. This allowed multiple operating systems to run in parallel. However, without CPU support only </a:t>
            </a:r>
            <a:r>
              <a:rPr lang="en-US" b="0" i="1" dirty="0">
                <a:solidFill>
                  <a:srgbClr val="000000"/>
                </a:solidFill>
                <a:effectLst/>
                <a:latin typeface="Verdana" panose="020B0604030504040204" pitchFamily="34" charset="0"/>
              </a:rPr>
              <a:t>software virtualization</a:t>
            </a:r>
            <a:r>
              <a:rPr lang="en-US" b="0" i="0" dirty="0">
                <a:solidFill>
                  <a:srgbClr val="000000"/>
                </a:solidFill>
                <a:effectLst/>
                <a:latin typeface="Verdana" panose="020B0604030504040204" pitchFamily="34" charset="0"/>
              </a:rPr>
              <a:t> could be achieved. In other words early virtualization software had to </a:t>
            </a:r>
            <a:r>
              <a:rPr lang="en-US" b="0" i="1" dirty="0">
                <a:solidFill>
                  <a:srgbClr val="000000"/>
                </a:solidFill>
                <a:effectLst/>
                <a:latin typeface="Verdana" panose="020B0604030504040204" pitchFamily="34" charset="0"/>
              </a:rPr>
              <a:t>simulate</a:t>
            </a:r>
            <a:r>
              <a:rPr lang="en-US" b="0" i="0" dirty="0">
                <a:solidFill>
                  <a:srgbClr val="000000"/>
                </a:solidFill>
                <a:effectLst/>
                <a:latin typeface="Verdana" panose="020B0604030504040204" pitchFamily="34" charset="0"/>
              </a:rPr>
              <a:t> a CPU in ring 0 to the guest operating system. Some virtualization techniques, such as </a:t>
            </a:r>
            <a:r>
              <a:rPr lang="en-US" b="0" i="0" u="none" strike="noStrike" dirty="0">
                <a:effectLst/>
                <a:latin typeface="Verdana" panose="020B0604030504040204" pitchFamily="34" charset="0"/>
                <a:hlinkClick r:id="rId3"/>
              </a:rPr>
              <a:t>Xen</a:t>
            </a:r>
            <a:r>
              <a:rPr lang="en-US" b="0" i="0" dirty="0">
                <a:solidFill>
                  <a:srgbClr val="000000"/>
                </a:solidFill>
                <a:effectLst/>
                <a:latin typeface="Verdana" panose="020B0604030504040204" pitchFamily="34" charset="0"/>
              </a:rPr>
              <a:t> required the guest operating system to run a modified kernel to facilitate them running in ring 3. Others employed </a:t>
            </a:r>
            <a:r>
              <a:rPr lang="en-US" b="0" i="0" u="none" strike="noStrike" dirty="0">
                <a:effectLst/>
                <a:latin typeface="Verdana" panose="020B0604030504040204" pitchFamily="34" charset="0"/>
                <a:hlinkClick r:id="rId4"/>
              </a:rPr>
              <a:t>a number of techniques</a:t>
            </a:r>
            <a:r>
              <a:rPr lang="en-US" b="0" i="0" dirty="0">
                <a:solidFill>
                  <a:srgbClr val="000000"/>
                </a:solidFill>
                <a:effectLst/>
                <a:latin typeface="Verdana" panose="020B0604030504040204" pitchFamily="34" charset="0"/>
              </a:rPr>
              <a:t> we won't go into here.</a:t>
            </a: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9</a:t>
            </a:fld>
            <a:endParaRPr lang="de-AT"/>
          </a:p>
        </p:txBody>
      </p:sp>
    </p:spTree>
    <p:extLst>
      <p:ext uri="{BB962C8B-B14F-4D97-AF65-F5344CB8AC3E}">
        <p14:creationId xmlns:p14="http://schemas.microsoft.com/office/powerpoint/2010/main" val="30864383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FH Campus">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110E41D-C82D-404F-990C-9B404B0B34A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8295938" cy="10290175"/>
          </a:xfrm>
          <a:prstGeom prst="rect">
            <a:avLst/>
          </a:prstGeom>
        </p:spPr>
      </p:pic>
      <p:pic>
        <p:nvPicPr>
          <p:cNvPr id="8" name="Grafik 7">
            <a:extLst>
              <a:ext uri="{FF2B5EF4-FFF2-40B4-BE49-F238E27FC236}">
                <a16:creationId xmlns:a16="http://schemas.microsoft.com/office/drawing/2014/main" id="{BE6916BF-6AF8-41A6-99C4-0A14BCFAB47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 y="0"/>
            <a:ext cx="18295938" cy="10290175"/>
          </a:xfrm>
          <a:prstGeom prst="rect">
            <a:avLst/>
          </a:prstGeom>
        </p:spPr>
      </p:pic>
      <p:sp>
        <p:nvSpPr>
          <p:cNvPr id="6" name="Titel 13">
            <a:extLst>
              <a:ext uri="{FF2B5EF4-FFF2-40B4-BE49-F238E27FC236}">
                <a16:creationId xmlns:a16="http://schemas.microsoft.com/office/drawing/2014/main" id="{989D9FF1-B03E-4F6A-9670-C81E124DE01C}"/>
              </a:ext>
            </a:extLst>
          </p:cNvPr>
          <p:cNvSpPr>
            <a:spLocks noGrp="1"/>
          </p:cNvSpPr>
          <p:nvPr>
            <p:ph type="title"/>
          </p:nvPr>
        </p:nvSpPr>
        <p:spPr>
          <a:xfrm>
            <a:off x="722764" y="2289600"/>
            <a:ext cx="16993569" cy="701731"/>
          </a:xfrm>
        </p:spPr>
        <p:txBody>
          <a:bodyPr/>
          <a:lstStyle>
            <a:lvl1pPr>
              <a:defRPr lang="de-DE" sz="4400" b="1" kern="1200" dirty="0">
                <a:solidFill>
                  <a:srgbClr val="4A4D53"/>
                </a:solidFill>
                <a:latin typeface="+mj-lt"/>
                <a:ea typeface="Verdana" panose="020B0604030504040204" pitchFamily="34" charset="0"/>
                <a:cs typeface="+mj-cs"/>
              </a:defRPr>
            </a:lvl1pPr>
          </a:lstStyle>
          <a:p>
            <a:r>
              <a:rPr lang="de-DE" dirty="0"/>
              <a:t>Mastertitelformat bearbeiten</a:t>
            </a:r>
            <a:endParaRPr lang="de-AT" dirty="0"/>
          </a:p>
        </p:txBody>
      </p:sp>
    </p:spTree>
    <p:extLst>
      <p:ext uri="{BB962C8B-B14F-4D97-AF65-F5344CB8AC3E}">
        <p14:creationId xmlns:p14="http://schemas.microsoft.com/office/powerpoint/2010/main" val="1413741372"/>
      </p:ext>
    </p:extLst>
  </p:cSld>
  <p:clrMapOvr>
    <a:masterClrMapping/>
  </p:clrMapOvr>
  <p:extLst>
    <p:ext uri="{DCECCB84-F9BA-43D5-87BE-67443E8EF086}">
      <p15:sldGuideLst xmlns:p15="http://schemas.microsoft.com/office/powerpoint/2012/main">
        <p15:guide id="1" orient="horz" pos="1744" userDrawn="1">
          <p15:clr>
            <a:srgbClr val="FBAE40"/>
          </p15:clr>
        </p15:guide>
        <p15:guide id="2" pos="5763" userDrawn="1">
          <p15:clr>
            <a:srgbClr val="FBAE40"/>
          </p15:clr>
        </p15:guide>
        <p15:guide id="3" pos="11139" userDrawn="1">
          <p15:clr>
            <a:srgbClr val="FBAE40"/>
          </p15:clr>
        </p15:guide>
        <p15:guide id="4" orient="horz" pos="3240" userDrawn="1">
          <p15:clr>
            <a:srgbClr val="FBAE40"/>
          </p15:clr>
        </p15:guide>
        <p15:guide id="7" orient="horz" pos="1200" userDrawn="1">
          <p15:clr>
            <a:srgbClr val="FBAE40"/>
          </p15:clr>
        </p15:guide>
        <p15:guide id="8" orient="horz" pos="2108" userDrawn="1">
          <p15:clr>
            <a:srgbClr val="FBAE40"/>
          </p15:clr>
        </p15:guide>
        <p15:guide id="9" orient="horz" pos="165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Banderole klein - dunkel">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754417-825D-4610-B8B9-1A05C0F0507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3" y="0"/>
            <a:ext cx="18295234" cy="10290175"/>
          </a:xfrm>
          <a:prstGeom prst="rect">
            <a:avLst/>
          </a:prstGeom>
        </p:spPr>
      </p:pic>
      <p:sp>
        <p:nvSpPr>
          <p:cNvPr id="2" name="Titel 1">
            <a:extLst>
              <a:ext uri="{FF2B5EF4-FFF2-40B4-BE49-F238E27FC236}">
                <a16:creationId xmlns:a16="http://schemas.microsoft.com/office/drawing/2014/main" id="{B009D7EA-6F7C-4AA1-B031-07D3CB26F679}"/>
              </a:ext>
            </a:extLst>
          </p:cNvPr>
          <p:cNvSpPr>
            <a:spLocks noGrp="1"/>
          </p:cNvSpPr>
          <p:nvPr>
            <p:ph type="title"/>
          </p:nvPr>
        </p:nvSpPr>
        <p:spPr>
          <a:xfrm>
            <a:off x="722872" y="8381339"/>
            <a:ext cx="8205494" cy="590931"/>
          </a:xfrm>
        </p:spPr>
        <p:txBody>
          <a:bodyPr/>
          <a:lstStyle>
            <a:lvl1pPr>
              <a:defRPr lang="de-AT" sz="3600" b="1" kern="1200" dirty="0">
                <a:solidFill>
                  <a:schemeClr val="bg1"/>
                </a:solidFill>
                <a:latin typeface="+mj-lt"/>
                <a:ea typeface="Verdana" panose="020B0604030504040204" pitchFamily="34" charset="0"/>
                <a:cs typeface="+mj-cs"/>
              </a:defRPr>
            </a:lvl1pPr>
          </a:lstStyle>
          <a:p>
            <a:r>
              <a:rPr lang="de-DE" dirty="0"/>
              <a:t>Mastertitelformat bearbeiten</a:t>
            </a:r>
            <a:endParaRPr lang="de-AT" dirty="0"/>
          </a:p>
        </p:txBody>
      </p:sp>
    </p:spTree>
    <p:extLst>
      <p:ext uri="{BB962C8B-B14F-4D97-AF65-F5344CB8AC3E}">
        <p14:creationId xmlns:p14="http://schemas.microsoft.com/office/powerpoint/2010/main" val="4183421115"/>
      </p:ext>
    </p:extLst>
  </p:cSld>
  <p:clrMapOvr>
    <a:masterClrMapping/>
  </p:clrMapOvr>
  <p:extLst>
    <p:ext uri="{DCECCB84-F9BA-43D5-87BE-67443E8EF086}">
      <p15:sldGuideLst xmlns:p15="http://schemas.microsoft.com/office/powerpoint/2012/main">
        <p15:guide id="1" orient="horz" pos="4148">
          <p15:clr>
            <a:srgbClr val="FBAE40"/>
          </p15:clr>
        </p15:guide>
        <p15:guide id="2" orient="horz" pos="4650">
          <p15:clr>
            <a:srgbClr val="FBAE40"/>
          </p15:clr>
        </p15:guide>
        <p15:guide id="3" orient="horz" pos="5872">
          <p15:clr>
            <a:srgbClr val="FBAE40"/>
          </p15:clr>
        </p15:guide>
        <p15:guide id="4" orient="horz" pos="392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Inhaltsfolie - weiß - U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41D07E-DEC3-4461-B68E-19DC5A67137B}"/>
              </a:ext>
            </a:extLst>
          </p:cNvPr>
          <p:cNvSpPr>
            <a:spLocks noGrp="1"/>
          </p:cNvSpPr>
          <p:nvPr>
            <p:ph type="title"/>
          </p:nvPr>
        </p:nvSpPr>
        <p:spPr>
          <a:xfrm>
            <a:off x="720065" y="716518"/>
            <a:ext cx="17038873" cy="701731"/>
          </a:xfrm>
        </p:spPr>
        <p:txBody>
          <a:bodyPr/>
          <a:lstStyle>
            <a:lvl1pPr>
              <a:defRPr sz="4400"/>
            </a:lvl1pPr>
          </a:lstStyle>
          <a:p>
            <a:r>
              <a:rPr lang="de-DE" dirty="0"/>
              <a:t>Mastertitelformat bearbeiten</a:t>
            </a:r>
            <a:endParaRPr lang="de-AT" dirty="0"/>
          </a:p>
        </p:txBody>
      </p:sp>
      <p:sp>
        <p:nvSpPr>
          <p:cNvPr id="7" name="Textfeld 6">
            <a:extLst>
              <a:ext uri="{FF2B5EF4-FFF2-40B4-BE49-F238E27FC236}">
                <a16:creationId xmlns:a16="http://schemas.microsoft.com/office/drawing/2014/main" id="{8F6DEF62-611B-4586-AC9F-EE654EC48749}"/>
              </a:ext>
            </a:extLst>
          </p:cNvPr>
          <p:cNvSpPr txBox="1"/>
          <p:nvPr userDrawn="1"/>
        </p:nvSpPr>
        <p:spPr>
          <a:xfrm>
            <a:off x="801533" y="9338063"/>
            <a:ext cx="6196506" cy="292709"/>
          </a:xfrm>
          <a:prstGeom prst="rect">
            <a:avLst/>
          </a:prstGeom>
          <a:noFill/>
        </p:spPr>
        <p:txBody>
          <a:bodyPr wrap="square" rtlCol="0">
            <a:spAutoFit/>
          </a:bodyPr>
          <a:lstStyle/>
          <a:p>
            <a:pPr marL="0" marR="0" lvl="0" indent="0" algn="l" defTabSz="1340510" rtl="0" eaLnBrk="1" fontAlgn="auto" latinLnBrk="0" hangingPunct="1">
              <a:lnSpc>
                <a:spcPct val="100000"/>
              </a:lnSpc>
              <a:spcBef>
                <a:spcPts val="0"/>
              </a:spcBef>
              <a:spcAft>
                <a:spcPts val="0"/>
              </a:spcAft>
              <a:buClrTx/>
              <a:buSzTx/>
              <a:buFontTx/>
              <a:buNone/>
              <a:tabLst/>
              <a:defRPr/>
            </a:pPr>
            <a:r>
              <a:rPr lang="de-AT" sz="1302" b="1" dirty="0">
                <a:solidFill>
                  <a:srgbClr val="4A4D53"/>
                </a:solidFill>
              </a:rPr>
              <a:t>FH Campus Wien </a:t>
            </a:r>
            <a:r>
              <a:rPr lang="de-AT" sz="1300" dirty="0">
                <a:solidFill>
                  <a:srgbClr val="4A4D53"/>
                </a:solidFill>
              </a:rPr>
              <a:t>| Engineering | Cloud Computing</a:t>
            </a:r>
            <a:endParaRPr lang="de-AT" sz="1300" dirty="0"/>
          </a:p>
        </p:txBody>
      </p:sp>
      <p:sp>
        <p:nvSpPr>
          <p:cNvPr id="9" name="Textplatzhalter 8">
            <a:extLst>
              <a:ext uri="{FF2B5EF4-FFF2-40B4-BE49-F238E27FC236}">
                <a16:creationId xmlns:a16="http://schemas.microsoft.com/office/drawing/2014/main" id="{3337FE64-4BFD-49A7-B78D-3F147619046C}"/>
              </a:ext>
            </a:extLst>
          </p:cNvPr>
          <p:cNvSpPr>
            <a:spLocks noGrp="1"/>
          </p:cNvSpPr>
          <p:nvPr>
            <p:ph type="body" sz="quarter" idx="10"/>
          </p:nvPr>
        </p:nvSpPr>
        <p:spPr>
          <a:xfrm>
            <a:off x="1656147" y="1800003"/>
            <a:ext cx="16102792" cy="7331333"/>
          </a:xfrm>
        </p:spPr>
        <p:txBody>
          <a:bodyPr>
            <a:normAutofit/>
          </a:bodyPr>
          <a:lstStyle>
            <a:lvl1pPr>
              <a:defRPr sz="3600"/>
            </a:lvl1pPr>
            <a:lvl2pPr>
              <a:defRPr sz="3600"/>
            </a:lvl2pPr>
            <a:lvl3pPr>
              <a:defRPr sz="3600"/>
            </a:lvl3pPr>
            <a:lvl4pPr>
              <a:defRPr sz="3600"/>
            </a:lvl4pPr>
            <a:lvl5pPr>
              <a:defRPr sz="3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8" name="Foliennummernplatzhalter 7">
            <a:extLst>
              <a:ext uri="{FF2B5EF4-FFF2-40B4-BE49-F238E27FC236}">
                <a16:creationId xmlns:a16="http://schemas.microsoft.com/office/drawing/2014/main" id="{A0F59A48-2F44-4D55-9FD9-049AD52B9C2A}"/>
              </a:ext>
            </a:extLst>
          </p:cNvPr>
          <p:cNvSpPr>
            <a:spLocks noGrp="1"/>
          </p:cNvSpPr>
          <p:nvPr>
            <p:ph type="sldNum" sz="quarter" idx="12"/>
          </p:nvPr>
        </p:nvSpPr>
        <p:spPr>
          <a:xfrm>
            <a:off x="14383845" y="12598399"/>
            <a:ext cx="4425800" cy="736600"/>
          </a:xfrm>
          <a:prstGeom prst="rect">
            <a:avLst/>
          </a:prstGeom>
        </p:spPr>
        <p:txBody>
          <a:bodyPr/>
          <a:lstStyle/>
          <a:p>
            <a:r>
              <a:rPr lang="de-AT"/>
              <a:t>page </a:t>
            </a:r>
            <a:fld id="{A638BCF4-1E99-42C2-B624-5B8F04E362FC}" type="slidenum">
              <a:rPr lang="de-AT" smtClean="0"/>
              <a:pPr/>
              <a:t>‹#›</a:t>
            </a:fld>
            <a:endParaRPr lang="de-AT"/>
          </a:p>
        </p:txBody>
      </p:sp>
      <p:sp>
        <p:nvSpPr>
          <p:cNvPr id="14" name="Foliennummernplatzhalter 6">
            <a:extLst>
              <a:ext uri="{FF2B5EF4-FFF2-40B4-BE49-F238E27FC236}">
                <a16:creationId xmlns:a16="http://schemas.microsoft.com/office/drawing/2014/main" id="{6AF96E5A-626D-4508-AD25-A9A97A565C7A}"/>
              </a:ext>
            </a:extLst>
          </p:cNvPr>
          <p:cNvSpPr txBox="1">
            <a:spLocks/>
          </p:cNvSpPr>
          <p:nvPr userDrawn="1"/>
        </p:nvSpPr>
        <p:spPr>
          <a:xfrm>
            <a:off x="13642678" y="9338064"/>
            <a:ext cx="4116257" cy="384978"/>
          </a:xfrm>
          <a:prstGeom prst="rect">
            <a:avLst/>
          </a:prstGeom>
        </p:spPr>
        <p:txBody>
          <a:bodyPr vert="horz" lIns="182880" tIns="91440" rIns="182880" bIns="91440" rtlCol="0" anchor="ctr"/>
          <a:lstStyle>
            <a:defPPr>
              <a:defRPr lang="de-DE"/>
            </a:defPPr>
            <a:lvl1pPr marL="0" algn="r" defTabSz="670255" rtl="0" eaLnBrk="1" latinLnBrk="0" hangingPunct="1">
              <a:defRPr sz="1200" kern="1200">
                <a:solidFill>
                  <a:schemeClr val="tx1">
                    <a:tint val="75000"/>
                  </a:schemeClr>
                </a:solidFill>
                <a:latin typeface="+mn-lt"/>
                <a:ea typeface="+mn-ea"/>
                <a:cs typeface="+mn-cs"/>
              </a:defRPr>
            </a:lvl1pPr>
            <a:lvl2pPr marL="335128" algn="l" defTabSz="670255" rtl="0" eaLnBrk="1" latinLnBrk="0" hangingPunct="1">
              <a:defRPr sz="1319" kern="1200">
                <a:solidFill>
                  <a:schemeClr val="tx1"/>
                </a:solidFill>
                <a:latin typeface="+mn-lt"/>
                <a:ea typeface="+mn-ea"/>
                <a:cs typeface="+mn-cs"/>
              </a:defRPr>
            </a:lvl2pPr>
            <a:lvl3pPr marL="670255" algn="l" defTabSz="670255" rtl="0" eaLnBrk="1" latinLnBrk="0" hangingPunct="1">
              <a:defRPr sz="1319" kern="1200">
                <a:solidFill>
                  <a:schemeClr val="tx1"/>
                </a:solidFill>
                <a:latin typeface="+mn-lt"/>
                <a:ea typeface="+mn-ea"/>
                <a:cs typeface="+mn-cs"/>
              </a:defRPr>
            </a:lvl3pPr>
            <a:lvl4pPr marL="1005383" algn="l" defTabSz="670255" rtl="0" eaLnBrk="1" latinLnBrk="0" hangingPunct="1">
              <a:defRPr sz="1319" kern="1200">
                <a:solidFill>
                  <a:schemeClr val="tx1"/>
                </a:solidFill>
                <a:latin typeface="+mn-lt"/>
                <a:ea typeface="+mn-ea"/>
                <a:cs typeface="+mn-cs"/>
              </a:defRPr>
            </a:lvl4pPr>
            <a:lvl5pPr marL="1340510" algn="l" defTabSz="670255" rtl="0" eaLnBrk="1" latinLnBrk="0" hangingPunct="1">
              <a:defRPr sz="1319" kern="1200">
                <a:solidFill>
                  <a:schemeClr val="tx1"/>
                </a:solidFill>
                <a:latin typeface="+mn-lt"/>
                <a:ea typeface="+mn-ea"/>
                <a:cs typeface="+mn-cs"/>
              </a:defRPr>
            </a:lvl5pPr>
            <a:lvl6pPr marL="1675638" algn="l" defTabSz="670255" rtl="0" eaLnBrk="1" latinLnBrk="0" hangingPunct="1">
              <a:defRPr sz="1319" kern="1200">
                <a:solidFill>
                  <a:schemeClr val="tx1"/>
                </a:solidFill>
                <a:latin typeface="+mn-lt"/>
                <a:ea typeface="+mn-ea"/>
                <a:cs typeface="+mn-cs"/>
              </a:defRPr>
            </a:lvl6pPr>
            <a:lvl7pPr marL="2010766" algn="l" defTabSz="670255" rtl="0" eaLnBrk="1" latinLnBrk="0" hangingPunct="1">
              <a:defRPr sz="1319" kern="1200">
                <a:solidFill>
                  <a:schemeClr val="tx1"/>
                </a:solidFill>
                <a:latin typeface="+mn-lt"/>
                <a:ea typeface="+mn-ea"/>
                <a:cs typeface="+mn-cs"/>
              </a:defRPr>
            </a:lvl7pPr>
            <a:lvl8pPr marL="2345893" algn="l" defTabSz="670255" rtl="0" eaLnBrk="1" latinLnBrk="0" hangingPunct="1">
              <a:defRPr sz="1319" kern="1200">
                <a:solidFill>
                  <a:schemeClr val="tx1"/>
                </a:solidFill>
                <a:latin typeface="+mn-lt"/>
                <a:ea typeface="+mn-ea"/>
                <a:cs typeface="+mn-cs"/>
              </a:defRPr>
            </a:lvl8pPr>
            <a:lvl9pPr marL="2681021" algn="l" defTabSz="670255" rtl="0" eaLnBrk="1" latinLnBrk="0" hangingPunct="1">
              <a:defRPr sz="1319" kern="1200">
                <a:solidFill>
                  <a:schemeClr val="tx1"/>
                </a:solidFill>
                <a:latin typeface="+mn-lt"/>
                <a:ea typeface="+mn-ea"/>
                <a:cs typeface="+mn-cs"/>
              </a:defRPr>
            </a:lvl9pPr>
          </a:lstStyle>
          <a:p>
            <a:fld id="{70A104DB-FD90-4C1D-8FD8-954015846B85}" type="slidenum">
              <a:rPr lang="de-AT" sz="1302" kern="1200" smtClean="0">
                <a:solidFill>
                  <a:srgbClr val="4A4D53"/>
                </a:solidFill>
                <a:latin typeface="+mn-lt"/>
                <a:ea typeface="+mn-ea"/>
                <a:cs typeface="+mn-cs"/>
              </a:rPr>
              <a:pPr/>
              <a:t>‹#›</a:t>
            </a:fld>
            <a:endParaRPr lang="de-AT" sz="1302" kern="1200" dirty="0">
              <a:solidFill>
                <a:srgbClr val="4A4D53"/>
              </a:solidFill>
              <a:latin typeface="+mn-lt"/>
              <a:ea typeface="+mn-ea"/>
              <a:cs typeface="+mn-cs"/>
            </a:endParaRPr>
          </a:p>
        </p:txBody>
      </p:sp>
    </p:spTree>
    <p:extLst>
      <p:ext uri="{BB962C8B-B14F-4D97-AF65-F5344CB8AC3E}">
        <p14:creationId xmlns:p14="http://schemas.microsoft.com/office/powerpoint/2010/main" val="3540965092"/>
      </p:ext>
    </p:extLst>
  </p:cSld>
  <p:clrMapOvr>
    <a:masterClrMapping/>
  </p:clrMapOvr>
  <p:extLst>
    <p:ext uri="{DCECCB84-F9BA-43D5-87BE-67443E8EF086}">
      <p15:sldGuideLst xmlns:p15="http://schemas.microsoft.com/office/powerpoint/2012/main">
        <p15:guide id="1" orient="horz" pos="5872">
          <p15:clr>
            <a:srgbClr val="FBAE40"/>
          </p15:clr>
        </p15:guide>
        <p15:guide id="2" orient="horz" pos="605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iagramm - weiß - U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41D07E-DEC3-4461-B68E-19DC5A67137B}"/>
              </a:ext>
            </a:extLst>
          </p:cNvPr>
          <p:cNvSpPr>
            <a:spLocks noGrp="1"/>
          </p:cNvSpPr>
          <p:nvPr>
            <p:ph type="title"/>
          </p:nvPr>
        </p:nvSpPr>
        <p:spPr>
          <a:xfrm>
            <a:off x="720065" y="716518"/>
            <a:ext cx="17038873" cy="701731"/>
          </a:xfrm>
        </p:spPr>
        <p:txBody>
          <a:bodyPr/>
          <a:lstStyle>
            <a:lvl1pPr>
              <a:defRPr sz="4400"/>
            </a:lvl1pPr>
          </a:lstStyle>
          <a:p>
            <a:r>
              <a:rPr lang="de-DE"/>
              <a:t>Mastertitelformat bearbeiten</a:t>
            </a:r>
            <a:endParaRPr lang="de-AT"/>
          </a:p>
        </p:txBody>
      </p:sp>
      <p:sp>
        <p:nvSpPr>
          <p:cNvPr id="8" name="Foliennummernplatzhalter 6">
            <a:extLst>
              <a:ext uri="{FF2B5EF4-FFF2-40B4-BE49-F238E27FC236}">
                <a16:creationId xmlns:a16="http://schemas.microsoft.com/office/drawing/2014/main" id="{EDE8C968-F04A-48AB-BD98-563E63C63EFE}"/>
              </a:ext>
            </a:extLst>
          </p:cNvPr>
          <p:cNvSpPr txBox="1">
            <a:spLocks/>
          </p:cNvSpPr>
          <p:nvPr userDrawn="1"/>
        </p:nvSpPr>
        <p:spPr>
          <a:xfrm>
            <a:off x="13642678" y="9338064"/>
            <a:ext cx="4116257" cy="384978"/>
          </a:xfrm>
          <a:prstGeom prst="rect">
            <a:avLst/>
          </a:prstGeom>
        </p:spPr>
        <p:txBody>
          <a:bodyPr vert="horz" lIns="182880" tIns="91440" rIns="182880" bIns="91440" rtlCol="0" anchor="ctr"/>
          <a:lstStyle>
            <a:defPPr>
              <a:defRPr lang="de-DE"/>
            </a:defPPr>
            <a:lvl1pPr marL="0" algn="r" defTabSz="670255" rtl="0" eaLnBrk="1" latinLnBrk="0" hangingPunct="1">
              <a:defRPr sz="1200" kern="1200">
                <a:solidFill>
                  <a:schemeClr val="tx1">
                    <a:tint val="75000"/>
                  </a:schemeClr>
                </a:solidFill>
                <a:latin typeface="+mn-lt"/>
                <a:ea typeface="+mn-ea"/>
                <a:cs typeface="+mn-cs"/>
              </a:defRPr>
            </a:lvl1pPr>
            <a:lvl2pPr marL="335128" algn="l" defTabSz="670255" rtl="0" eaLnBrk="1" latinLnBrk="0" hangingPunct="1">
              <a:defRPr sz="1319" kern="1200">
                <a:solidFill>
                  <a:schemeClr val="tx1"/>
                </a:solidFill>
                <a:latin typeface="+mn-lt"/>
                <a:ea typeface="+mn-ea"/>
                <a:cs typeface="+mn-cs"/>
              </a:defRPr>
            </a:lvl2pPr>
            <a:lvl3pPr marL="670255" algn="l" defTabSz="670255" rtl="0" eaLnBrk="1" latinLnBrk="0" hangingPunct="1">
              <a:defRPr sz="1319" kern="1200">
                <a:solidFill>
                  <a:schemeClr val="tx1"/>
                </a:solidFill>
                <a:latin typeface="+mn-lt"/>
                <a:ea typeface="+mn-ea"/>
                <a:cs typeface="+mn-cs"/>
              </a:defRPr>
            </a:lvl3pPr>
            <a:lvl4pPr marL="1005383" algn="l" defTabSz="670255" rtl="0" eaLnBrk="1" latinLnBrk="0" hangingPunct="1">
              <a:defRPr sz="1319" kern="1200">
                <a:solidFill>
                  <a:schemeClr val="tx1"/>
                </a:solidFill>
                <a:latin typeface="+mn-lt"/>
                <a:ea typeface="+mn-ea"/>
                <a:cs typeface="+mn-cs"/>
              </a:defRPr>
            </a:lvl4pPr>
            <a:lvl5pPr marL="1340510" algn="l" defTabSz="670255" rtl="0" eaLnBrk="1" latinLnBrk="0" hangingPunct="1">
              <a:defRPr sz="1319" kern="1200">
                <a:solidFill>
                  <a:schemeClr val="tx1"/>
                </a:solidFill>
                <a:latin typeface="+mn-lt"/>
                <a:ea typeface="+mn-ea"/>
                <a:cs typeface="+mn-cs"/>
              </a:defRPr>
            </a:lvl5pPr>
            <a:lvl6pPr marL="1675638" algn="l" defTabSz="670255" rtl="0" eaLnBrk="1" latinLnBrk="0" hangingPunct="1">
              <a:defRPr sz="1319" kern="1200">
                <a:solidFill>
                  <a:schemeClr val="tx1"/>
                </a:solidFill>
                <a:latin typeface="+mn-lt"/>
                <a:ea typeface="+mn-ea"/>
                <a:cs typeface="+mn-cs"/>
              </a:defRPr>
            </a:lvl6pPr>
            <a:lvl7pPr marL="2010766" algn="l" defTabSz="670255" rtl="0" eaLnBrk="1" latinLnBrk="0" hangingPunct="1">
              <a:defRPr sz="1319" kern="1200">
                <a:solidFill>
                  <a:schemeClr val="tx1"/>
                </a:solidFill>
                <a:latin typeface="+mn-lt"/>
                <a:ea typeface="+mn-ea"/>
                <a:cs typeface="+mn-cs"/>
              </a:defRPr>
            </a:lvl7pPr>
            <a:lvl8pPr marL="2345893" algn="l" defTabSz="670255" rtl="0" eaLnBrk="1" latinLnBrk="0" hangingPunct="1">
              <a:defRPr sz="1319" kern="1200">
                <a:solidFill>
                  <a:schemeClr val="tx1"/>
                </a:solidFill>
                <a:latin typeface="+mn-lt"/>
                <a:ea typeface="+mn-ea"/>
                <a:cs typeface="+mn-cs"/>
              </a:defRPr>
            </a:lvl8pPr>
            <a:lvl9pPr marL="2681021" algn="l" defTabSz="670255" rtl="0" eaLnBrk="1" latinLnBrk="0" hangingPunct="1">
              <a:defRPr sz="1319" kern="1200">
                <a:solidFill>
                  <a:schemeClr val="tx1"/>
                </a:solidFill>
                <a:latin typeface="+mn-lt"/>
                <a:ea typeface="+mn-ea"/>
                <a:cs typeface="+mn-cs"/>
              </a:defRPr>
            </a:lvl9pPr>
          </a:lstStyle>
          <a:p>
            <a:fld id="{70A104DB-FD90-4C1D-8FD8-954015846B85}" type="slidenum">
              <a:rPr lang="de-AT" sz="1302" kern="1200" smtClean="0">
                <a:solidFill>
                  <a:srgbClr val="4A4D53"/>
                </a:solidFill>
                <a:latin typeface="+mn-lt"/>
                <a:ea typeface="+mn-ea"/>
                <a:cs typeface="+mn-cs"/>
              </a:rPr>
              <a:pPr/>
              <a:t>‹#›</a:t>
            </a:fld>
            <a:endParaRPr lang="de-AT" sz="1302" kern="1200" dirty="0">
              <a:solidFill>
                <a:srgbClr val="4A4D53"/>
              </a:solidFill>
              <a:latin typeface="+mn-lt"/>
              <a:ea typeface="+mn-ea"/>
              <a:cs typeface="+mn-cs"/>
            </a:endParaRPr>
          </a:p>
        </p:txBody>
      </p:sp>
      <p:sp>
        <p:nvSpPr>
          <p:cNvPr id="9" name="Textfeld 6">
            <a:extLst>
              <a:ext uri="{FF2B5EF4-FFF2-40B4-BE49-F238E27FC236}">
                <a16:creationId xmlns:a16="http://schemas.microsoft.com/office/drawing/2014/main" id="{577EA7E9-8BE3-42AE-B712-43F4995B0D8E}"/>
              </a:ext>
            </a:extLst>
          </p:cNvPr>
          <p:cNvSpPr txBox="1"/>
          <p:nvPr userDrawn="1"/>
        </p:nvSpPr>
        <p:spPr>
          <a:xfrm>
            <a:off x="801533" y="9338063"/>
            <a:ext cx="6196506" cy="292709"/>
          </a:xfrm>
          <a:prstGeom prst="rect">
            <a:avLst/>
          </a:prstGeom>
          <a:noFill/>
        </p:spPr>
        <p:txBody>
          <a:bodyPr wrap="square" rtlCol="0">
            <a:spAutoFit/>
          </a:bodyPr>
          <a:lstStyle/>
          <a:p>
            <a:pPr marL="0" marR="0" lvl="0" indent="0" algn="l" defTabSz="1340510" rtl="0" eaLnBrk="1" fontAlgn="auto" latinLnBrk="0" hangingPunct="1">
              <a:lnSpc>
                <a:spcPct val="100000"/>
              </a:lnSpc>
              <a:spcBef>
                <a:spcPts val="0"/>
              </a:spcBef>
              <a:spcAft>
                <a:spcPts val="0"/>
              </a:spcAft>
              <a:buClrTx/>
              <a:buSzTx/>
              <a:buFontTx/>
              <a:buNone/>
              <a:tabLst/>
              <a:defRPr/>
            </a:pPr>
            <a:r>
              <a:rPr lang="de-AT" sz="1302" b="1" dirty="0">
                <a:solidFill>
                  <a:srgbClr val="4A4D53"/>
                </a:solidFill>
              </a:rPr>
              <a:t>FH Campus Wien </a:t>
            </a:r>
            <a:r>
              <a:rPr lang="de-AT" sz="1300" dirty="0">
                <a:solidFill>
                  <a:srgbClr val="4A4D53"/>
                </a:solidFill>
              </a:rPr>
              <a:t>| Engineering | Cloud Computing</a:t>
            </a:r>
            <a:endParaRPr lang="de-AT" sz="1300" dirty="0"/>
          </a:p>
        </p:txBody>
      </p:sp>
    </p:spTree>
    <p:extLst>
      <p:ext uri="{BB962C8B-B14F-4D97-AF65-F5344CB8AC3E}">
        <p14:creationId xmlns:p14="http://schemas.microsoft.com/office/powerpoint/2010/main" val="1906155684"/>
      </p:ext>
    </p:extLst>
  </p:cSld>
  <p:clrMapOvr>
    <a:masterClrMapping/>
  </p:clrMapOvr>
  <p:extLst>
    <p:ext uri="{DCECCB84-F9BA-43D5-87BE-67443E8EF086}">
      <p15:sldGuideLst xmlns:p15="http://schemas.microsoft.com/office/powerpoint/2012/main">
        <p15:guide id="1" orient="horz" pos="605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 Engineering">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9110E41D-C82D-404F-990C-9B404B0B34A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8289587" cy="10286999"/>
          </a:xfrm>
          <a:prstGeom prst="rect">
            <a:avLst/>
          </a:prstGeom>
        </p:spPr>
      </p:pic>
      <p:pic>
        <p:nvPicPr>
          <p:cNvPr id="7" name="Grafik 6" descr="Ein Bild, das Screenshot enthält.&#10;&#10;Mit sehr hoher Zuverlässigkeit generierte Beschreibung">
            <a:extLst>
              <a:ext uri="{FF2B5EF4-FFF2-40B4-BE49-F238E27FC236}">
                <a16:creationId xmlns:a16="http://schemas.microsoft.com/office/drawing/2014/main" id="{E6BB59F8-1846-4345-B32C-6B90C7F14B2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8289587" cy="10286999"/>
          </a:xfrm>
          <a:prstGeom prst="rect">
            <a:avLst/>
          </a:prstGeom>
        </p:spPr>
      </p:pic>
      <p:sp>
        <p:nvSpPr>
          <p:cNvPr id="5" name="Titel 13">
            <a:extLst>
              <a:ext uri="{FF2B5EF4-FFF2-40B4-BE49-F238E27FC236}">
                <a16:creationId xmlns:a16="http://schemas.microsoft.com/office/drawing/2014/main" id="{989D9FF1-B03E-4F6A-9670-C81E124DE01C}"/>
              </a:ext>
            </a:extLst>
          </p:cNvPr>
          <p:cNvSpPr>
            <a:spLocks noGrp="1"/>
          </p:cNvSpPr>
          <p:nvPr>
            <p:ph type="title"/>
          </p:nvPr>
        </p:nvSpPr>
        <p:spPr>
          <a:xfrm>
            <a:off x="722764" y="2289600"/>
            <a:ext cx="16993569" cy="701731"/>
          </a:xfrm>
        </p:spPr>
        <p:txBody>
          <a:bodyPr/>
          <a:lstStyle>
            <a:lvl1pPr>
              <a:defRPr lang="de-DE" sz="4400" b="1" kern="1200" dirty="0">
                <a:solidFill>
                  <a:srgbClr val="4A4D53"/>
                </a:solidFill>
                <a:latin typeface="+mj-lt"/>
                <a:ea typeface="Verdana" panose="020B0604030504040204" pitchFamily="34" charset="0"/>
                <a:cs typeface="+mj-cs"/>
              </a:defRPr>
            </a:lvl1pPr>
          </a:lstStyle>
          <a:p>
            <a:r>
              <a:rPr lang="de-DE" dirty="0"/>
              <a:t>Mastertitelformat bearbeiten</a:t>
            </a:r>
            <a:endParaRPr lang="de-AT" dirty="0"/>
          </a:p>
        </p:txBody>
      </p:sp>
    </p:spTree>
    <p:extLst>
      <p:ext uri="{BB962C8B-B14F-4D97-AF65-F5344CB8AC3E}">
        <p14:creationId xmlns:p14="http://schemas.microsoft.com/office/powerpoint/2010/main" val="4205197761"/>
      </p:ext>
    </p:extLst>
  </p:cSld>
  <p:clrMapOvr>
    <a:masterClrMapping/>
  </p:clrMapOvr>
  <p:extLst>
    <p:ext uri="{DCECCB84-F9BA-43D5-87BE-67443E8EF086}">
      <p15:sldGuideLst xmlns:p15="http://schemas.microsoft.com/office/powerpoint/2012/main">
        <p15:guide id="1" orient="horz" pos="3242" userDrawn="1">
          <p15:clr>
            <a:srgbClr val="FBAE40"/>
          </p15:clr>
        </p15:guide>
        <p15:guide id="2" pos="5763" userDrawn="1">
          <p15:clr>
            <a:srgbClr val="FBAE40"/>
          </p15:clr>
        </p15:guide>
        <p15:guide id="3" pos="1113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Kapitel - FH">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AFEC9F-7F4E-440E-9627-E859F8A30EC2}"/>
              </a:ext>
            </a:extLst>
          </p:cNvPr>
          <p:cNvSpPr>
            <a:spLocks noGrp="1"/>
          </p:cNvSpPr>
          <p:nvPr>
            <p:ph type="title"/>
          </p:nvPr>
        </p:nvSpPr>
        <p:spPr>
          <a:xfrm>
            <a:off x="720063" y="2289600"/>
            <a:ext cx="17037217" cy="701731"/>
          </a:xfrm>
        </p:spPr>
        <p:txBody>
          <a:bodyPr/>
          <a:lstStyle>
            <a:lvl1pPr>
              <a:defRPr lang="de-DE" sz="4400" b="1" kern="1200" dirty="0">
                <a:solidFill>
                  <a:schemeClr val="bg1"/>
                </a:solidFill>
                <a:latin typeface="+mj-lt"/>
                <a:ea typeface="Verdana" panose="020B0604030504040204" pitchFamily="34" charset="0"/>
                <a:cs typeface="+mj-cs"/>
              </a:defRPr>
            </a:lvl1pPr>
          </a:lstStyle>
          <a:p>
            <a:r>
              <a:rPr lang="de-DE" dirty="0"/>
              <a:t>Mastertitelformat bearbeiten</a:t>
            </a:r>
            <a:endParaRPr lang="de-AT" dirty="0"/>
          </a:p>
        </p:txBody>
      </p:sp>
      <p:sp>
        <p:nvSpPr>
          <p:cNvPr id="3" name="Inhaltsplatzhalter 2">
            <a:extLst>
              <a:ext uri="{FF2B5EF4-FFF2-40B4-BE49-F238E27FC236}">
                <a16:creationId xmlns:a16="http://schemas.microsoft.com/office/drawing/2014/main" id="{F7F774A0-B4C0-40F4-AA78-2874AFBACB79}"/>
              </a:ext>
            </a:extLst>
          </p:cNvPr>
          <p:cNvSpPr>
            <a:spLocks noGrp="1"/>
          </p:cNvSpPr>
          <p:nvPr>
            <p:ph idx="1"/>
          </p:nvPr>
        </p:nvSpPr>
        <p:spPr>
          <a:xfrm>
            <a:off x="2520218" y="3384000"/>
            <a:ext cx="15237059" cy="6020355"/>
          </a:xfrm>
        </p:spPr>
        <p:txBody>
          <a:bodyPr>
            <a:normAutofit/>
          </a:bodyPr>
          <a:lstStyle>
            <a:lvl1pPr>
              <a:defRPr sz="3600">
                <a:solidFill>
                  <a:schemeClr val="bg1"/>
                </a:solidFill>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cxnSp>
        <p:nvCxnSpPr>
          <p:cNvPr id="13" name="Gerader Verbinder 12">
            <a:extLst>
              <a:ext uri="{FF2B5EF4-FFF2-40B4-BE49-F238E27FC236}">
                <a16:creationId xmlns:a16="http://schemas.microsoft.com/office/drawing/2014/main" id="{704E2E1A-8DC9-42DC-963F-859DB6D66120}"/>
              </a:ext>
            </a:extLst>
          </p:cNvPr>
          <p:cNvCxnSpPr/>
          <p:nvPr userDrawn="1"/>
        </p:nvCxnSpPr>
        <p:spPr>
          <a:xfrm>
            <a:off x="3151764" y="9404355"/>
            <a:ext cx="0" cy="29719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274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Kapitel - weiß">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AFEC9F-7F4E-440E-9627-E859F8A30EC2}"/>
              </a:ext>
            </a:extLst>
          </p:cNvPr>
          <p:cNvSpPr>
            <a:spLocks noGrp="1"/>
          </p:cNvSpPr>
          <p:nvPr>
            <p:ph type="title"/>
          </p:nvPr>
        </p:nvSpPr>
        <p:spPr>
          <a:xfrm>
            <a:off x="720061" y="2289600"/>
            <a:ext cx="17023568" cy="701731"/>
          </a:xfrm>
        </p:spPr>
        <p:txBody>
          <a:bodyPr/>
          <a:lstStyle>
            <a:lvl1pPr>
              <a:defRPr lang="de-DE" sz="4400" b="1" kern="1200" dirty="0">
                <a:solidFill>
                  <a:srgbClr val="4A4D53"/>
                </a:solidFill>
                <a:latin typeface="+mj-lt"/>
                <a:ea typeface="Verdana" panose="020B0604030504040204" pitchFamily="34" charset="0"/>
                <a:cs typeface="+mj-cs"/>
              </a:defRPr>
            </a:lvl1pPr>
          </a:lstStyle>
          <a:p>
            <a:r>
              <a:rPr lang="de-DE" dirty="0"/>
              <a:t>Mastertitelformat bearbeiten</a:t>
            </a:r>
            <a:endParaRPr lang="de-AT" dirty="0"/>
          </a:p>
        </p:txBody>
      </p:sp>
      <p:sp>
        <p:nvSpPr>
          <p:cNvPr id="3" name="Inhaltsplatzhalter 2">
            <a:extLst>
              <a:ext uri="{FF2B5EF4-FFF2-40B4-BE49-F238E27FC236}">
                <a16:creationId xmlns:a16="http://schemas.microsoft.com/office/drawing/2014/main" id="{F7F774A0-B4C0-40F4-AA78-2874AFBACB79}"/>
              </a:ext>
            </a:extLst>
          </p:cNvPr>
          <p:cNvSpPr>
            <a:spLocks noGrp="1"/>
          </p:cNvSpPr>
          <p:nvPr>
            <p:ph idx="1"/>
          </p:nvPr>
        </p:nvSpPr>
        <p:spPr>
          <a:xfrm>
            <a:off x="2520219" y="3384003"/>
            <a:ext cx="15223409" cy="6142137"/>
          </a:xfrm>
        </p:spPr>
        <p:txBody>
          <a:bodyPr>
            <a:normAutofit/>
          </a:bodyPr>
          <a:lstStyle>
            <a:lvl1pPr>
              <a:defRPr sz="3600"/>
            </a:lvl1pPr>
            <a:lvl2pPr>
              <a:defRPr sz="3600"/>
            </a:lvl2pPr>
            <a:lvl3pPr>
              <a:defRPr sz="3600"/>
            </a:lvl3pPr>
            <a:lvl4pPr>
              <a:defRPr sz="3600"/>
            </a:lvl4pPr>
            <a:lvl5pPr>
              <a:defRPr sz="3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Tree>
    <p:extLst>
      <p:ext uri="{BB962C8B-B14F-4D97-AF65-F5344CB8AC3E}">
        <p14:creationId xmlns:p14="http://schemas.microsoft.com/office/powerpoint/2010/main" val="784968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folie - weiß - U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41D07E-DEC3-4461-B68E-19DC5A67137B}"/>
              </a:ext>
            </a:extLst>
          </p:cNvPr>
          <p:cNvSpPr>
            <a:spLocks noGrp="1"/>
          </p:cNvSpPr>
          <p:nvPr>
            <p:ph type="title"/>
          </p:nvPr>
        </p:nvSpPr>
        <p:spPr>
          <a:xfrm>
            <a:off x="720065" y="716518"/>
            <a:ext cx="17038873" cy="701731"/>
          </a:xfrm>
        </p:spPr>
        <p:txBody>
          <a:bodyPr/>
          <a:lstStyle>
            <a:lvl1pPr>
              <a:defRPr sz="4400"/>
            </a:lvl1pPr>
          </a:lstStyle>
          <a:p>
            <a:r>
              <a:rPr lang="de-DE" dirty="0"/>
              <a:t>Mastertitelformat bearbeiten</a:t>
            </a:r>
            <a:endParaRPr lang="de-AT" dirty="0"/>
          </a:p>
        </p:txBody>
      </p:sp>
      <p:sp>
        <p:nvSpPr>
          <p:cNvPr id="7" name="Textfeld 6">
            <a:extLst>
              <a:ext uri="{FF2B5EF4-FFF2-40B4-BE49-F238E27FC236}">
                <a16:creationId xmlns:a16="http://schemas.microsoft.com/office/drawing/2014/main" id="{8F6DEF62-611B-4586-AC9F-EE654EC48749}"/>
              </a:ext>
            </a:extLst>
          </p:cNvPr>
          <p:cNvSpPr txBox="1"/>
          <p:nvPr userDrawn="1"/>
        </p:nvSpPr>
        <p:spPr>
          <a:xfrm>
            <a:off x="778529" y="9338063"/>
            <a:ext cx="6196506" cy="292709"/>
          </a:xfrm>
          <a:prstGeom prst="rect">
            <a:avLst/>
          </a:prstGeom>
          <a:noFill/>
        </p:spPr>
        <p:txBody>
          <a:bodyPr wrap="square" rtlCol="0">
            <a:spAutoFit/>
          </a:bodyPr>
          <a:lstStyle/>
          <a:p>
            <a:pPr marL="0" marR="0" lvl="0" indent="0" algn="l" defTabSz="1340510" rtl="0" eaLnBrk="1" fontAlgn="auto" latinLnBrk="0" hangingPunct="1">
              <a:lnSpc>
                <a:spcPct val="100000"/>
              </a:lnSpc>
              <a:spcBef>
                <a:spcPts val="0"/>
              </a:spcBef>
              <a:spcAft>
                <a:spcPts val="0"/>
              </a:spcAft>
              <a:buClrTx/>
              <a:buSzTx/>
              <a:buFontTx/>
              <a:buNone/>
              <a:tabLst/>
              <a:defRPr/>
            </a:pPr>
            <a:r>
              <a:rPr lang="de-AT" sz="1302" b="1" dirty="0">
                <a:solidFill>
                  <a:srgbClr val="4A4D53"/>
                </a:solidFill>
              </a:rPr>
              <a:t>FH Campus Wien </a:t>
            </a:r>
            <a:r>
              <a:rPr lang="de-AT" sz="1300" dirty="0">
                <a:solidFill>
                  <a:srgbClr val="4A4D53"/>
                </a:solidFill>
              </a:rPr>
              <a:t>| Engineering | Cloud Computing</a:t>
            </a:r>
            <a:endParaRPr lang="de-AT" sz="1300" dirty="0"/>
          </a:p>
        </p:txBody>
      </p:sp>
      <p:sp>
        <p:nvSpPr>
          <p:cNvPr id="9" name="Textplatzhalter 8">
            <a:extLst>
              <a:ext uri="{FF2B5EF4-FFF2-40B4-BE49-F238E27FC236}">
                <a16:creationId xmlns:a16="http://schemas.microsoft.com/office/drawing/2014/main" id="{3337FE64-4BFD-49A7-B78D-3F147619046C}"/>
              </a:ext>
            </a:extLst>
          </p:cNvPr>
          <p:cNvSpPr>
            <a:spLocks noGrp="1"/>
          </p:cNvSpPr>
          <p:nvPr>
            <p:ph type="body" sz="quarter" idx="10"/>
          </p:nvPr>
        </p:nvSpPr>
        <p:spPr>
          <a:xfrm>
            <a:off x="1656147" y="1800003"/>
            <a:ext cx="16102792" cy="7331333"/>
          </a:xfrm>
        </p:spPr>
        <p:txBody>
          <a:bodyPr>
            <a:normAutofit/>
          </a:bodyPr>
          <a:lstStyle>
            <a:lvl1pPr>
              <a:defRPr sz="3600"/>
            </a:lvl1pPr>
            <a:lvl2pPr>
              <a:defRPr sz="3600"/>
            </a:lvl2pPr>
            <a:lvl3pPr>
              <a:defRPr sz="3600"/>
            </a:lvl3pPr>
            <a:lvl4pPr>
              <a:defRPr sz="3600"/>
            </a:lvl4pPr>
            <a:lvl5pPr>
              <a:defRPr sz="3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8" name="Foliennummernplatzhalter 7">
            <a:extLst>
              <a:ext uri="{FF2B5EF4-FFF2-40B4-BE49-F238E27FC236}">
                <a16:creationId xmlns:a16="http://schemas.microsoft.com/office/drawing/2014/main" id="{A0F59A48-2F44-4D55-9FD9-049AD52B9C2A}"/>
              </a:ext>
            </a:extLst>
          </p:cNvPr>
          <p:cNvSpPr>
            <a:spLocks noGrp="1"/>
          </p:cNvSpPr>
          <p:nvPr>
            <p:ph type="sldNum" sz="quarter" idx="12"/>
          </p:nvPr>
        </p:nvSpPr>
        <p:spPr>
          <a:xfrm>
            <a:off x="14383845" y="12598399"/>
            <a:ext cx="4425800" cy="736600"/>
          </a:xfrm>
          <a:prstGeom prst="rect">
            <a:avLst/>
          </a:prstGeom>
        </p:spPr>
        <p:txBody>
          <a:bodyPr/>
          <a:lstStyle/>
          <a:p>
            <a:r>
              <a:rPr lang="de-AT"/>
              <a:t>page </a:t>
            </a:r>
            <a:fld id="{A638BCF4-1E99-42C2-B624-5B8F04E362FC}" type="slidenum">
              <a:rPr lang="de-AT" smtClean="0"/>
              <a:pPr/>
              <a:t>‹#›</a:t>
            </a:fld>
            <a:endParaRPr lang="de-AT"/>
          </a:p>
        </p:txBody>
      </p:sp>
      <p:sp>
        <p:nvSpPr>
          <p:cNvPr id="14" name="Foliennummernplatzhalter 6">
            <a:extLst>
              <a:ext uri="{FF2B5EF4-FFF2-40B4-BE49-F238E27FC236}">
                <a16:creationId xmlns:a16="http://schemas.microsoft.com/office/drawing/2014/main" id="{6AF96E5A-626D-4508-AD25-A9A97A565C7A}"/>
              </a:ext>
            </a:extLst>
          </p:cNvPr>
          <p:cNvSpPr txBox="1">
            <a:spLocks/>
          </p:cNvSpPr>
          <p:nvPr userDrawn="1"/>
        </p:nvSpPr>
        <p:spPr>
          <a:xfrm>
            <a:off x="13642678" y="9338064"/>
            <a:ext cx="4116257" cy="384978"/>
          </a:xfrm>
          <a:prstGeom prst="rect">
            <a:avLst/>
          </a:prstGeom>
        </p:spPr>
        <p:txBody>
          <a:bodyPr vert="horz" lIns="182880" tIns="91440" rIns="182880" bIns="91440" rtlCol="0" anchor="ctr"/>
          <a:lstStyle>
            <a:defPPr>
              <a:defRPr lang="de-DE"/>
            </a:defPPr>
            <a:lvl1pPr marL="0" algn="r" defTabSz="670255" rtl="0" eaLnBrk="1" latinLnBrk="0" hangingPunct="1">
              <a:defRPr sz="1200" kern="1200">
                <a:solidFill>
                  <a:schemeClr val="tx1">
                    <a:tint val="75000"/>
                  </a:schemeClr>
                </a:solidFill>
                <a:latin typeface="+mn-lt"/>
                <a:ea typeface="+mn-ea"/>
                <a:cs typeface="+mn-cs"/>
              </a:defRPr>
            </a:lvl1pPr>
            <a:lvl2pPr marL="335128" algn="l" defTabSz="670255" rtl="0" eaLnBrk="1" latinLnBrk="0" hangingPunct="1">
              <a:defRPr sz="1319" kern="1200">
                <a:solidFill>
                  <a:schemeClr val="tx1"/>
                </a:solidFill>
                <a:latin typeface="+mn-lt"/>
                <a:ea typeface="+mn-ea"/>
                <a:cs typeface="+mn-cs"/>
              </a:defRPr>
            </a:lvl2pPr>
            <a:lvl3pPr marL="670255" algn="l" defTabSz="670255" rtl="0" eaLnBrk="1" latinLnBrk="0" hangingPunct="1">
              <a:defRPr sz="1319" kern="1200">
                <a:solidFill>
                  <a:schemeClr val="tx1"/>
                </a:solidFill>
                <a:latin typeface="+mn-lt"/>
                <a:ea typeface="+mn-ea"/>
                <a:cs typeface="+mn-cs"/>
              </a:defRPr>
            </a:lvl3pPr>
            <a:lvl4pPr marL="1005383" algn="l" defTabSz="670255" rtl="0" eaLnBrk="1" latinLnBrk="0" hangingPunct="1">
              <a:defRPr sz="1319" kern="1200">
                <a:solidFill>
                  <a:schemeClr val="tx1"/>
                </a:solidFill>
                <a:latin typeface="+mn-lt"/>
                <a:ea typeface="+mn-ea"/>
                <a:cs typeface="+mn-cs"/>
              </a:defRPr>
            </a:lvl4pPr>
            <a:lvl5pPr marL="1340510" algn="l" defTabSz="670255" rtl="0" eaLnBrk="1" latinLnBrk="0" hangingPunct="1">
              <a:defRPr sz="1319" kern="1200">
                <a:solidFill>
                  <a:schemeClr val="tx1"/>
                </a:solidFill>
                <a:latin typeface="+mn-lt"/>
                <a:ea typeface="+mn-ea"/>
                <a:cs typeface="+mn-cs"/>
              </a:defRPr>
            </a:lvl5pPr>
            <a:lvl6pPr marL="1675638" algn="l" defTabSz="670255" rtl="0" eaLnBrk="1" latinLnBrk="0" hangingPunct="1">
              <a:defRPr sz="1319" kern="1200">
                <a:solidFill>
                  <a:schemeClr val="tx1"/>
                </a:solidFill>
                <a:latin typeface="+mn-lt"/>
                <a:ea typeface="+mn-ea"/>
                <a:cs typeface="+mn-cs"/>
              </a:defRPr>
            </a:lvl6pPr>
            <a:lvl7pPr marL="2010766" algn="l" defTabSz="670255" rtl="0" eaLnBrk="1" latinLnBrk="0" hangingPunct="1">
              <a:defRPr sz="1319" kern="1200">
                <a:solidFill>
                  <a:schemeClr val="tx1"/>
                </a:solidFill>
                <a:latin typeface="+mn-lt"/>
                <a:ea typeface="+mn-ea"/>
                <a:cs typeface="+mn-cs"/>
              </a:defRPr>
            </a:lvl7pPr>
            <a:lvl8pPr marL="2345893" algn="l" defTabSz="670255" rtl="0" eaLnBrk="1" latinLnBrk="0" hangingPunct="1">
              <a:defRPr sz="1319" kern="1200">
                <a:solidFill>
                  <a:schemeClr val="tx1"/>
                </a:solidFill>
                <a:latin typeface="+mn-lt"/>
                <a:ea typeface="+mn-ea"/>
                <a:cs typeface="+mn-cs"/>
              </a:defRPr>
            </a:lvl8pPr>
            <a:lvl9pPr marL="2681021" algn="l" defTabSz="670255" rtl="0" eaLnBrk="1" latinLnBrk="0" hangingPunct="1">
              <a:defRPr sz="1319" kern="1200">
                <a:solidFill>
                  <a:schemeClr val="tx1"/>
                </a:solidFill>
                <a:latin typeface="+mn-lt"/>
                <a:ea typeface="+mn-ea"/>
                <a:cs typeface="+mn-cs"/>
              </a:defRPr>
            </a:lvl9pPr>
          </a:lstStyle>
          <a:p>
            <a:fld id="{70A104DB-FD90-4C1D-8FD8-954015846B85}" type="slidenum">
              <a:rPr lang="de-AT" sz="1302" kern="1200" smtClean="0">
                <a:solidFill>
                  <a:srgbClr val="4A4D53"/>
                </a:solidFill>
                <a:latin typeface="+mn-lt"/>
                <a:ea typeface="+mn-ea"/>
                <a:cs typeface="+mn-cs"/>
              </a:rPr>
              <a:pPr/>
              <a:t>‹#›</a:t>
            </a:fld>
            <a:endParaRPr lang="de-AT" sz="1302" kern="1200" dirty="0">
              <a:solidFill>
                <a:srgbClr val="4A4D53"/>
              </a:solidFill>
              <a:latin typeface="+mn-lt"/>
              <a:ea typeface="+mn-ea"/>
              <a:cs typeface="+mn-cs"/>
            </a:endParaRPr>
          </a:p>
        </p:txBody>
      </p:sp>
    </p:spTree>
    <p:extLst>
      <p:ext uri="{BB962C8B-B14F-4D97-AF65-F5344CB8AC3E}">
        <p14:creationId xmlns:p14="http://schemas.microsoft.com/office/powerpoint/2010/main" val="1125144450"/>
      </p:ext>
    </p:extLst>
  </p:cSld>
  <p:clrMapOvr>
    <a:masterClrMapping/>
  </p:clrMapOvr>
  <p:extLst>
    <p:ext uri="{DCECCB84-F9BA-43D5-87BE-67443E8EF086}">
      <p15:sldGuideLst xmlns:p15="http://schemas.microsoft.com/office/powerpoint/2012/main">
        <p15:guide id="1" orient="horz" pos="5872" userDrawn="1">
          <p15:clr>
            <a:srgbClr val="FBAE40"/>
          </p15:clr>
        </p15:guide>
        <p15:guide id="2" orient="horz" pos="605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gramm - weiß - U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41D07E-DEC3-4461-B68E-19DC5A67137B}"/>
              </a:ext>
            </a:extLst>
          </p:cNvPr>
          <p:cNvSpPr>
            <a:spLocks noGrp="1"/>
          </p:cNvSpPr>
          <p:nvPr>
            <p:ph type="title"/>
          </p:nvPr>
        </p:nvSpPr>
        <p:spPr>
          <a:xfrm>
            <a:off x="720065" y="716518"/>
            <a:ext cx="17038873" cy="701731"/>
          </a:xfrm>
        </p:spPr>
        <p:txBody>
          <a:bodyPr/>
          <a:lstStyle>
            <a:lvl1pPr>
              <a:defRPr sz="4400"/>
            </a:lvl1pPr>
          </a:lstStyle>
          <a:p>
            <a:r>
              <a:rPr lang="de-DE"/>
              <a:t>Mastertitelformat bearbeiten</a:t>
            </a:r>
            <a:endParaRPr lang="de-AT"/>
          </a:p>
        </p:txBody>
      </p:sp>
      <p:sp>
        <p:nvSpPr>
          <p:cNvPr id="5" name="Diagrammplatzhalter 4">
            <a:extLst>
              <a:ext uri="{FF2B5EF4-FFF2-40B4-BE49-F238E27FC236}">
                <a16:creationId xmlns:a16="http://schemas.microsoft.com/office/drawing/2014/main" id="{072CAFA5-82DE-42E8-AA70-A46D80D8F2AA}"/>
              </a:ext>
            </a:extLst>
          </p:cNvPr>
          <p:cNvSpPr>
            <a:spLocks noGrp="1"/>
          </p:cNvSpPr>
          <p:nvPr>
            <p:ph type="chart" sz="quarter" idx="10"/>
          </p:nvPr>
        </p:nvSpPr>
        <p:spPr>
          <a:xfrm>
            <a:off x="1656145" y="1800003"/>
            <a:ext cx="16102792" cy="7331333"/>
          </a:xfrm>
        </p:spPr>
        <p:txBody>
          <a:bodyPr>
            <a:normAutofit/>
          </a:bodyPr>
          <a:lstStyle>
            <a:lvl1pPr>
              <a:defRPr sz="3600"/>
            </a:lvl1pPr>
          </a:lstStyle>
          <a:p>
            <a:endParaRPr lang="de-AT" dirty="0"/>
          </a:p>
        </p:txBody>
      </p:sp>
      <p:sp>
        <p:nvSpPr>
          <p:cNvPr id="8" name="Foliennummernplatzhalter 6">
            <a:extLst>
              <a:ext uri="{FF2B5EF4-FFF2-40B4-BE49-F238E27FC236}">
                <a16:creationId xmlns:a16="http://schemas.microsoft.com/office/drawing/2014/main" id="{EDE8C968-F04A-48AB-BD98-563E63C63EFE}"/>
              </a:ext>
            </a:extLst>
          </p:cNvPr>
          <p:cNvSpPr txBox="1">
            <a:spLocks/>
          </p:cNvSpPr>
          <p:nvPr userDrawn="1"/>
        </p:nvSpPr>
        <p:spPr>
          <a:xfrm>
            <a:off x="13642678" y="9338064"/>
            <a:ext cx="4116257" cy="384978"/>
          </a:xfrm>
          <a:prstGeom prst="rect">
            <a:avLst/>
          </a:prstGeom>
        </p:spPr>
        <p:txBody>
          <a:bodyPr vert="horz" lIns="182880" tIns="91440" rIns="182880" bIns="91440" rtlCol="0" anchor="ctr"/>
          <a:lstStyle>
            <a:defPPr>
              <a:defRPr lang="de-DE"/>
            </a:defPPr>
            <a:lvl1pPr marL="0" algn="r" defTabSz="670255" rtl="0" eaLnBrk="1" latinLnBrk="0" hangingPunct="1">
              <a:defRPr sz="1200" kern="1200">
                <a:solidFill>
                  <a:schemeClr val="tx1">
                    <a:tint val="75000"/>
                  </a:schemeClr>
                </a:solidFill>
                <a:latin typeface="+mn-lt"/>
                <a:ea typeface="+mn-ea"/>
                <a:cs typeface="+mn-cs"/>
              </a:defRPr>
            </a:lvl1pPr>
            <a:lvl2pPr marL="335128" algn="l" defTabSz="670255" rtl="0" eaLnBrk="1" latinLnBrk="0" hangingPunct="1">
              <a:defRPr sz="1319" kern="1200">
                <a:solidFill>
                  <a:schemeClr val="tx1"/>
                </a:solidFill>
                <a:latin typeface="+mn-lt"/>
                <a:ea typeface="+mn-ea"/>
                <a:cs typeface="+mn-cs"/>
              </a:defRPr>
            </a:lvl2pPr>
            <a:lvl3pPr marL="670255" algn="l" defTabSz="670255" rtl="0" eaLnBrk="1" latinLnBrk="0" hangingPunct="1">
              <a:defRPr sz="1319" kern="1200">
                <a:solidFill>
                  <a:schemeClr val="tx1"/>
                </a:solidFill>
                <a:latin typeface="+mn-lt"/>
                <a:ea typeface="+mn-ea"/>
                <a:cs typeface="+mn-cs"/>
              </a:defRPr>
            </a:lvl3pPr>
            <a:lvl4pPr marL="1005383" algn="l" defTabSz="670255" rtl="0" eaLnBrk="1" latinLnBrk="0" hangingPunct="1">
              <a:defRPr sz="1319" kern="1200">
                <a:solidFill>
                  <a:schemeClr val="tx1"/>
                </a:solidFill>
                <a:latin typeface="+mn-lt"/>
                <a:ea typeface="+mn-ea"/>
                <a:cs typeface="+mn-cs"/>
              </a:defRPr>
            </a:lvl4pPr>
            <a:lvl5pPr marL="1340510" algn="l" defTabSz="670255" rtl="0" eaLnBrk="1" latinLnBrk="0" hangingPunct="1">
              <a:defRPr sz="1319" kern="1200">
                <a:solidFill>
                  <a:schemeClr val="tx1"/>
                </a:solidFill>
                <a:latin typeface="+mn-lt"/>
                <a:ea typeface="+mn-ea"/>
                <a:cs typeface="+mn-cs"/>
              </a:defRPr>
            </a:lvl5pPr>
            <a:lvl6pPr marL="1675638" algn="l" defTabSz="670255" rtl="0" eaLnBrk="1" latinLnBrk="0" hangingPunct="1">
              <a:defRPr sz="1319" kern="1200">
                <a:solidFill>
                  <a:schemeClr val="tx1"/>
                </a:solidFill>
                <a:latin typeface="+mn-lt"/>
                <a:ea typeface="+mn-ea"/>
                <a:cs typeface="+mn-cs"/>
              </a:defRPr>
            </a:lvl6pPr>
            <a:lvl7pPr marL="2010766" algn="l" defTabSz="670255" rtl="0" eaLnBrk="1" latinLnBrk="0" hangingPunct="1">
              <a:defRPr sz="1319" kern="1200">
                <a:solidFill>
                  <a:schemeClr val="tx1"/>
                </a:solidFill>
                <a:latin typeface="+mn-lt"/>
                <a:ea typeface="+mn-ea"/>
                <a:cs typeface="+mn-cs"/>
              </a:defRPr>
            </a:lvl7pPr>
            <a:lvl8pPr marL="2345893" algn="l" defTabSz="670255" rtl="0" eaLnBrk="1" latinLnBrk="0" hangingPunct="1">
              <a:defRPr sz="1319" kern="1200">
                <a:solidFill>
                  <a:schemeClr val="tx1"/>
                </a:solidFill>
                <a:latin typeface="+mn-lt"/>
                <a:ea typeface="+mn-ea"/>
                <a:cs typeface="+mn-cs"/>
              </a:defRPr>
            </a:lvl8pPr>
            <a:lvl9pPr marL="2681021" algn="l" defTabSz="670255" rtl="0" eaLnBrk="1" latinLnBrk="0" hangingPunct="1">
              <a:defRPr sz="1319" kern="1200">
                <a:solidFill>
                  <a:schemeClr val="tx1"/>
                </a:solidFill>
                <a:latin typeface="+mn-lt"/>
                <a:ea typeface="+mn-ea"/>
                <a:cs typeface="+mn-cs"/>
              </a:defRPr>
            </a:lvl9pPr>
          </a:lstStyle>
          <a:p>
            <a:fld id="{70A104DB-FD90-4C1D-8FD8-954015846B85}" type="slidenum">
              <a:rPr lang="de-AT" sz="1302" kern="1200" smtClean="0">
                <a:solidFill>
                  <a:srgbClr val="4A4D53"/>
                </a:solidFill>
                <a:latin typeface="+mn-lt"/>
                <a:ea typeface="+mn-ea"/>
                <a:cs typeface="+mn-cs"/>
              </a:rPr>
              <a:pPr/>
              <a:t>‹#›</a:t>
            </a:fld>
            <a:endParaRPr lang="de-AT" sz="1302" kern="1200" dirty="0">
              <a:solidFill>
                <a:srgbClr val="4A4D53"/>
              </a:solidFill>
              <a:latin typeface="+mn-lt"/>
              <a:ea typeface="+mn-ea"/>
              <a:cs typeface="+mn-cs"/>
            </a:endParaRPr>
          </a:p>
        </p:txBody>
      </p:sp>
      <p:sp>
        <p:nvSpPr>
          <p:cNvPr id="9" name="Textfeld 6">
            <a:extLst>
              <a:ext uri="{FF2B5EF4-FFF2-40B4-BE49-F238E27FC236}">
                <a16:creationId xmlns:a16="http://schemas.microsoft.com/office/drawing/2014/main" id="{3F3CC8DB-CB69-4880-9506-69AA3571545C}"/>
              </a:ext>
            </a:extLst>
          </p:cNvPr>
          <p:cNvSpPr txBox="1"/>
          <p:nvPr userDrawn="1"/>
        </p:nvSpPr>
        <p:spPr>
          <a:xfrm>
            <a:off x="801533" y="9338063"/>
            <a:ext cx="6196506" cy="292709"/>
          </a:xfrm>
          <a:prstGeom prst="rect">
            <a:avLst/>
          </a:prstGeom>
          <a:noFill/>
        </p:spPr>
        <p:txBody>
          <a:bodyPr wrap="square" rtlCol="0">
            <a:spAutoFit/>
          </a:bodyPr>
          <a:lstStyle/>
          <a:p>
            <a:pPr marL="0" marR="0" lvl="0" indent="0" algn="l" defTabSz="1340510" rtl="0" eaLnBrk="1" fontAlgn="auto" latinLnBrk="0" hangingPunct="1">
              <a:lnSpc>
                <a:spcPct val="100000"/>
              </a:lnSpc>
              <a:spcBef>
                <a:spcPts val="0"/>
              </a:spcBef>
              <a:spcAft>
                <a:spcPts val="0"/>
              </a:spcAft>
              <a:buClrTx/>
              <a:buSzTx/>
              <a:buFontTx/>
              <a:buNone/>
              <a:tabLst/>
              <a:defRPr/>
            </a:pPr>
            <a:r>
              <a:rPr lang="de-AT" sz="1302" b="1" dirty="0">
                <a:solidFill>
                  <a:srgbClr val="4A4D53"/>
                </a:solidFill>
              </a:rPr>
              <a:t>FH Campus Wien </a:t>
            </a:r>
            <a:r>
              <a:rPr lang="de-AT" sz="1300" dirty="0">
                <a:solidFill>
                  <a:srgbClr val="4A4D53"/>
                </a:solidFill>
              </a:rPr>
              <a:t>| Engineering | Cloud Computing</a:t>
            </a:r>
            <a:endParaRPr lang="de-AT" sz="1300" dirty="0"/>
          </a:p>
        </p:txBody>
      </p:sp>
    </p:spTree>
    <p:extLst>
      <p:ext uri="{BB962C8B-B14F-4D97-AF65-F5344CB8AC3E}">
        <p14:creationId xmlns:p14="http://schemas.microsoft.com/office/powerpoint/2010/main" val="1063860083"/>
      </p:ext>
    </p:extLst>
  </p:cSld>
  <p:clrMapOvr>
    <a:masterClrMapping/>
  </p:clrMapOvr>
  <p:extLst>
    <p:ext uri="{DCECCB84-F9BA-43D5-87BE-67443E8EF086}">
      <p15:sldGuideLst xmlns:p15="http://schemas.microsoft.com/office/powerpoint/2012/main">
        <p15:guide id="1" orient="horz" pos="605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iagramm - weiß - U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41D07E-DEC3-4461-B68E-19DC5A67137B}"/>
              </a:ext>
            </a:extLst>
          </p:cNvPr>
          <p:cNvSpPr>
            <a:spLocks noGrp="1"/>
          </p:cNvSpPr>
          <p:nvPr>
            <p:ph type="title"/>
          </p:nvPr>
        </p:nvSpPr>
        <p:spPr>
          <a:xfrm>
            <a:off x="720065" y="716518"/>
            <a:ext cx="17038873" cy="701731"/>
          </a:xfrm>
        </p:spPr>
        <p:txBody>
          <a:bodyPr/>
          <a:lstStyle>
            <a:lvl1pPr>
              <a:defRPr sz="4400"/>
            </a:lvl1pPr>
          </a:lstStyle>
          <a:p>
            <a:r>
              <a:rPr lang="de-DE"/>
              <a:t>Mastertitelformat bearbeiten</a:t>
            </a:r>
            <a:endParaRPr lang="de-AT"/>
          </a:p>
        </p:txBody>
      </p:sp>
      <p:sp>
        <p:nvSpPr>
          <p:cNvPr id="8" name="Foliennummernplatzhalter 6">
            <a:extLst>
              <a:ext uri="{FF2B5EF4-FFF2-40B4-BE49-F238E27FC236}">
                <a16:creationId xmlns:a16="http://schemas.microsoft.com/office/drawing/2014/main" id="{EDE8C968-F04A-48AB-BD98-563E63C63EFE}"/>
              </a:ext>
            </a:extLst>
          </p:cNvPr>
          <p:cNvSpPr txBox="1">
            <a:spLocks/>
          </p:cNvSpPr>
          <p:nvPr userDrawn="1"/>
        </p:nvSpPr>
        <p:spPr>
          <a:xfrm>
            <a:off x="13642678" y="9338064"/>
            <a:ext cx="4116257" cy="384978"/>
          </a:xfrm>
          <a:prstGeom prst="rect">
            <a:avLst/>
          </a:prstGeom>
        </p:spPr>
        <p:txBody>
          <a:bodyPr vert="horz" lIns="182880" tIns="91440" rIns="182880" bIns="91440" rtlCol="0" anchor="ctr"/>
          <a:lstStyle>
            <a:defPPr>
              <a:defRPr lang="de-DE"/>
            </a:defPPr>
            <a:lvl1pPr marL="0" algn="r" defTabSz="670255" rtl="0" eaLnBrk="1" latinLnBrk="0" hangingPunct="1">
              <a:defRPr sz="1200" kern="1200">
                <a:solidFill>
                  <a:schemeClr val="tx1">
                    <a:tint val="75000"/>
                  </a:schemeClr>
                </a:solidFill>
                <a:latin typeface="+mn-lt"/>
                <a:ea typeface="+mn-ea"/>
                <a:cs typeface="+mn-cs"/>
              </a:defRPr>
            </a:lvl1pPr>
            <a:lvl2pPr marL="335128" algn="l" defTabSz="670255" rtl="0" eaLnBrk="1" latinLnBrk="0" hangingPunct="1">
              <a:defRPr sz="1319" kern="1200">
                <a:solidFill>
                  <a:schemeClr val="tx1"/>
                </a:solidFill>
                <a:latin typeface="+mn-lt"/>
                <a:ea typeface="+mn-ea"/>
                <a:cs typeface="+mn-cs"/>
              </a:defRPr>
            </a:lvl2pPr>
            <a:lvl3pPr marL="670255" algn="l" defTabSz="670255" rtl="0" eaLnBrk="1" latinLnBrk="0" hangingPunct="1">
              <a:defRPr sz="1319" kern="1200">
                <a:solidFill>
                  <a:schemeClr val="tx1"/>
                </a:solidFill>
                <a:latin typeface="+mn-lt"/>
                <a:ea typeface="+mn-ea"/>
                <a:cs typeface="+mn-cs"/>
              </a:defRPr>
            </a:lvl3pPr>
            <a:lvl4pPr marL="1005383" algn="l" defTabSz="670255" rtl="0" eaLnBrk="1" latinLnBrk="0" hangingPunct="1">
              <a:defRPr sz="1319" kern="1200">
                <a:solidFill>
                  <a:schemeClr val="tx1"/>
                </a:solidFill>
                <a:latin typeface="+mn-lt"/>
                <a:ea typeface="+mn-ea"/>
                <a:cs typeface="+mn-cs"/>
              </a:defRPr>
            </a:lvl4pPr>
            <a:lvl5pPr marL="1340510" algn="l" defTabSz="670255" rtl="0" eaLnBrk="1" latinLnBrk="0" hangingPunct="1">
              <a:defRPr sz="1319" kern="1200">
                <a:solidFill>
                  <a:schemeClr val="tx1"/>
                </a:solidFill>
                <a:latin typeface="+mn-lt"/>
                <a:ea typeface="+mn-ea"/>
                <a:cs typeface="+mn-cs"/>
              </a:defRPr>
            </a:lvl5pPr>
            <a:lvl6pPr marL="1675638" algn="l" defTabSz="670255" rtl="0" eaLnBrk="1" latinLnBrk="0" hangingPunct="1">
              <a:defRPr sz="1319" kern="1200">
                <a:solidFill>
                  <a:schemeClr val="tx1"/>
                </a:solidFill>
                <a:latin typeface="+mn-lt"/>
                <a:ea typeface="+mn-ea"/>
                <a:cs typeface="+mn-cs"/>
              </a:defRPr>
            </a:lvl6pPr>
            <a:lvl7pPr marL="2010766" algn="l" defTabSz="670255" rtl="0" eaLnBrk="1" latinLnBrk="0" hangingPunct="1">
              <a:defRPr sz="1319" kern="1200">
                <a:solidFill>
                  <a:schemeClr val="tx1"/>
                </a:solidFill>
                <a:latin typeface="+mn-lt"/>
                <a:ea typeface="+mn-ea"/>
                <a:cs typeface="+mn-cs"/>
              </a:defRPr>
            </a:lvl7pPr>
            <a:lvl8pPr marL="2345893" algn="l" defTabSz="670255" rtl="0" eaLnBrk="1" latinLnBrk="0" hangingPunct="1">
              <a:defRPr sz="1319" kern="1200">
                <a:solidFill>
                  <a:schemeClr val="tx1"/>
                </a:solidFill>
                <a:latin typeface="+mn-lt"/>
                <a:ea typeface="+mn-ea"/>
                <a:cs typeface="+mn-cs"/>
              </a:defRPr>
            </a:lvl8pPr>
            <a:lvl9pPr marL="2681021" algn="l" defTabSz="670255" rtl="0" eaLnBrk="1" latinLnBrk="0" hangingPunct="1">
              <a:defRPr sz="1319" kern="1200">
                <a:solidFill>
                  <a:schemeClr val="tx1"/>
                </a:solidFill>
                <a:latin typeface="+mn-lt"/>
                <a:ea typeface="+mn-ea"/>
                <a:cs typeface="+mn-cs"/>
              </a:defRPr>
            </a:lvl9pPr>
          </a:lstStyle>
          <a:p>
            <a:fld id="{70A104DB-FD90-4C1D-8FD8-954015846B85}" type="slidenum">
              <a:rPr lang="de-AT" sz="1302" kern="1200" smtClean="0">
                <a:solidFill>
                  <a:srgbClr val="4A4D53"/>
                </a:solidFill>
                <a:latin typeface="+mn-lt"/>
                <a:ea typeface="+mn-ea"/>
                <a:cs typeface="+mn-cs"/>
              </a:rPr>
              <a:pPr/>
              <a:t>‹#›</a:t>
            </a:fld>
            <a:endParaRPr lang="de-AT" sz="1302" kern="1200" dirty="0">
              <a:solidFill>
                <a:srgbClr val="4A4D53"/>
              </a:solidFill>
              <a:latin typeface="+mn-lt"/>
              <a:ea typeface="+mn-ea"/>
              <a:cs typeface="+mn-cs"/>
            </a:endParaRPr>
          </a:p>
        </p:txBody>
      </p:sp>
      <p:sp>
        <p:nvSpPr>
          <p:cNvPr id="9" name="Textfeld 6">
            <a:extLst>
              <a:ext uri="{FF2B5EF4-FFF2-40B4-BE49-F238E27FC236}">
                <a16:creationId xmlns:a16="http://schemas.microsoft.com/office/drawing/2014/main" id="{577EA7E9-8BE3-42AE-B712-43F4995B0D8E}"/>
              </a:ext>
            </a:extLst>
          </p:cNvPr>
          <p:cNvSpPr txBox="1"/>
          <p:nvPr userDrawn="1"/>
        </p:nvSpPr>
        <p:spPr>
          <a:xfrm>
            <a:off x="778529" y="9338063"/>
            <a:ext cx="6196506" cy="292709"/>
          </a:xfrm>
          <a:prstGeom prst="rect">
            <a:avLst/>
          </a:prstGeom>
          <a:noFill/>
        </p:spPr>
        <p:txBody>
          <a:bodyPr wrap="square" rtlCol="0">
            <a:spAutoFit/>
          </a:bodyPr>
          <a:lstStyle/>
          <a:p>
            <a:pPr marL="0" marR="0" lvl="0" indent="0" algn="l" defTabSz="1340510" rtl="0" eaLnBrk="1" fontAlgn="auto" latinLnBrk="0" hangingPunct="1">
              <a:lnSpc>
                <a:spcPct val="100000"/>
              </a:lnSpc>
              <a:spcBef>
                <a:spcPts val="0"/>
              </a:spcBef>
              <a:spcAft>
                <a:spcPts val="0"/>
              </a:spcAft>
              <a:buClrTx/>
              <a:buSzTx/>
              <a:buFontTx/>
              <a:buNone/>
              <a:tabLst/>
              <a:defRPr/>
            </a:pPr>
            <a:r>
              <a:rPr lang="de-AT" sz="1302" b="1" dirty="0">
                <a:solidFill>
                  <a:srgbClr val="4A4D53"/>
                </a:solidFill>
              </a:rPr>
              <a:t>FH Campus Wien </a:t>
            </a:r>
            <a:r>
              <a:rPr lang="de-AT" sz="1300" dirty="0">
                <a:solidFill>
                  <a:srgbClr val="4A4D53"/>
                </a:solidFill>
              </a:rPr>
              <a:t>| Engineering | Cloud Computing</a:t>
            </a:r>
            <a:endParaRPr lang="de-AT" sz="1300" dirty="0"/>
          </a:p>
        </p:txBody>
      </p:sp>
    </p:spTree>
    <p:extLst>
      <p:ext uri="{BB962C8B-B14F-4D97-AF65-F5344CB8AC3E}">
        <p14:creationId xmlns:p14="http://schemas.microsoft.com/office/powerpoint/2010/main" val="1375392951"/>
      </p:ext>
    </p:extLst>
  </p:cSld>
  <p:clrMapOvr>
    <a:masterClrMapping/>
  </p:clrMapOvr>
  <p:extLst>
    <p:ext uri="{DCECCB84-F9BA-43D5-87BE-67443E8EF086}">
      <p15:sldGuideLst xmlns:p15="http://schemas.microsoft.com/office/powerpoint/2012/main">
        <p15:guide id="1" orient="horz" pos="605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nderole klein - dunkel">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754417-825D-4610-B8B9-1A05C0F0507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3" y="0"/>
            <a:ext cx="18295234" cy="10290175"/>
          </a:xfrm>
          <a:prstGeom prst="rect">
            <a:avLst/>
          </a:prstGeom>
        </p:spPr>
      </p:pic>
      <p:sp>
        <p:nvSpPr>
          <p:cNvPr id="2" name="Titel 1">
            <a:extLst>
              <a:ext uri="{FF2B5EF4-FFF2-40B4-BE49-F238E27FC236}">
                <a16:creationId xmlns:a16="http://schemas.microsoft.com/office/drawing/2014/main" id="{B009D7EA-6F7C-4AA1-B031-07D3CB26F679}"/>
              </a:ext>
            </a:extLst>
          </p:cNvPr>
          <p:cNvSpPr>
            <a:spLocks noGrp="1"/>
          </p:cNvSpPr>
          <p:nvPr>
            <p:ph type="title"/>
          </p:nvPr>
        </p:nvSpPr>
        <p:spPr>
          <a:xfrm>
            <a:off x="722872" y="8381339"/>
            <a:ext cx="8205494" cy="590931"/>
          </a:xfrm>
        </p:spPr>
        <p:txBody>
          <a:bodyPr/>
          <a:lstStyle>
            <a:lvl1pPr>
              <a:defRPr lang="de-AT" sz="3600" b="1" kern="1200" dirty="0">
                <a:solidFill>
                  <a:schemeClr val="bg1"/>
                </a:solidFill>
                <a:latin typeface="+mj-lt"/>
                <a:ea typeface="Verdana" panose="020B0604030504040204" pitchFamily="34" charset="0"/>
                <a:cs typeface="+mj-cs"/>
              </a:defRPr>
            </a:lvl1pPr>
          </a:lstStyle>
          <a:p>
            <a:r>
              <a:rPr lang="de-DE" dirty="0"/>
              <a:t>Mastertitelformat bearbeiten</a:t>
            </a:r>
            <a:endParaRPr lang="de-AT" dirty="0"/>
          </a:p>
        </p:txBody>
      </p:sp>
    </p:spTree>
    <p:extLst>
      <p:ext uri="{BB962C8B-B14F-4D97-AF65-F5344CB8AC3E}">
        <p14:creationId xmlns:p14="http://schemas.microsoft.com/office/powerpoint/2010/main" val="2776845359"/>
      </p:ext>
    </p:extLst>
  </p:cSld>
  <p:clrMapOvr>
    <a:masterClrMapping/>
  </p:clrMapOvr>
  <p:extLst>
    <p:ext uri="{DCECCB84-F9BA-43D5-87BE-67443E8EF086}">
      <p15:sldGuideLst xmlns:p15="http://schemas.microsoft.com/office/powerpoint/2012/main">
        <p15:guide id="1" orient="horz" pos="4148" userDrawn="1">
          <p15:clr>
            <a:srgbClr val="FBAE40"/>
          </p15:clr>
        </p15:guide>
        <p15:guide id="2" orient="horz" pos="4650" userDrawn="1">
          <p15:clr>
            <a:srgbClr val="FBAE40"/>
          </p15:clr>
        </p15:guide>
        <p15:guide id="3" orient="horz" pos="5872" userDrawn="1">
          <p15:clr>
            <a:srgbClr val="FBAE40"/>
          </p15:clr>
        </p15:guide>
        <p15:guide id="4" orient="horz" pos="392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elfolie FH Campus">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110E41D-C82D-404F-990C-9B404B0B34A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8295938" cy="10290175"/>
          </a:xfrm>
          <a:prstGeom prst="rect">
            <a:avLst/>
          </a:prstGeom>
        </p:spPr>
      </p:pic>
      <p:pic>
        <p:nvPicPr>
          <p:cNvPr id="8" name="Grafik 7">
            <a:extLst>
              <a:ext uri="{FF2B5EF4-FFF2-40B4-BE49-F238E27FC236}">
                <a16:creationId xmlns:a16="http://schemas.microsoft.com/office/drawing/2014/main" id="{BE6916BF-6AF8-41A6-99C4-0A14BCFAB47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 y="0"/>
            <a:ext cx="18295938" cy="10290175"/>
          </a:xfrm>
          <a:prstGeom prst="rect">
            <a:avLst/>
          </a:prstGeom>
        </p:spPr>
      </p:pic>
      <p:sp>
        <p:nvSpPr>
          <p:cNvPr id="6" name="Titel 13">
            <a:extLst>
              <a:ext uri="{FF2B5EF4-FFF2-40B4-BE49-F238E27FC236}">
                <a16:creationId xmlns:a16="http://schemas.microsoft.com/office/drawing/2014/main" id="{989D9FF1-B03E-4F6A-9670-C81E124DE01C}"/>
              </a:ext>
            </a:extLst>
          </p:cNvPr>
          <p:cNvSpPr>
            <a:spLocks noGrp="1"/>
          </p:cNvSpPr>
          <p:nvPr>
            <p:ph type="title"/>
          </p:nvPr>
        </p:nvSpPr>
        <p:spPr>
          <a:xfrm>
            <a:off x="722764" y="2289600"/>
            <a:ext cx="16993569" cy="701731"/>
          </a:xfrm>
        </p:spPr>
        <p:txBody>
          <a:bodyPr/>
          <a:lstStyle>
            <a:lvl1pPr>
              <a:defRPr lang="de-DE" sz="4400" b="1" kern="1200" dirty="0">
                <a:solidFill>
                  <a:srgbClr val="4A4D53"/>
                </a:solidFill>
                <a:latin typeface="+mj-lt"/>
                <a:ea typeface="Verdana" panose="020B0604030504040204" pitchFamily="34" charset="0"/>
                <a:cs typeface="+mj-cs"/>
              </a:defRPr>
            </a:lvl1pPr>
          </a:lstStyle>
          <a:p>
            <a:r>
              <a:rPr lang="de-DE" dirty="0"/>
              <a:t>Mastertitelformat bearbeiten</a:t>
            </a:r>
            <a:endParaRPr lang="de-AT" dirty="0"/>
          </a:p>
        </p:txBody>
      </p:sp>
    </p:spTree>
    <p:extLst>
      <p:ext uri="{BB962C8B-B14F-4D97-AF65-F5344CB8AC3E}">
        <p14:creationId xmlns:p14="http://schemas.microsoft.com/office/powerpoint/2010/main" val="1575589417"/>
      </p:ext>
    </p:extLst>
  </p:cSld>
  <p:clrMapOvr>
    <a:masterClrMapping/>
  </p:clrMapOvr>
  <p:extLst>
    <p:ext uri="{DCECCB84-F9BA-43D5-87BE-67443E8EF086}">
      <p15:sldGuideLst xmlns:p15="http://schemas.microsoft.com/office/powerpoint/2012/main">
        <p15:guide id="1" orient="horz" pos="1744">
          <p15:clr>
            <a:srgbClr val="FBAE40"/>
          </p15:clr>
        </p15:guide>
        <p15:guide id="2" pos="5763">
          <p15:clr>
            <a:srgbClr val="FBAE40"/>
          </p15:clr>
        </p15:guide>
        <p15:guide id="3" pos="11139">
          <p15:clr>
            <a:srgbClr val="FBAE40"/>
          </p15:clr>
        </p15:guide>
        <p15:guide id="4" orient="horz" pos="3240">
          <p15:clr>
            <a:srgbClr val="FBAE40"/>
          </p15:clr>
        </p15:guide>
        <p15:guide id="7" orient="horz" pos="1200">
          <p15:clr>
            <a:srgbClr val="FBAE40"/>
          </p15:clr>
        </p15:guide>
        <p15:guide id="8" orient="horz" pos="2108">
          <p15:clr>
            <a:srgbClr val="FBAE40"/>
          </p15:clr>
        </p15:guide>
        <p15:guide id="9" orient="horz" pos="165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extLst>
              <a:ext uri="{96DAC541-7B7A-43D3-8B79-37D633B846F1}">
                <asvg:svgBlip xmlns:asvg="http://schemas.microsoft.com/office/drawing/2016/SVG/main" r:embed="rId15"/>
              </a:ext>
            </a:extLst>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7DC3FED-648D-4FB7-8622-2FC0B364BEAA}"/>
              </a:ext>
            </a:extLst>
          </p:cNvPr>
          <p:cNvSpPr>
            <a:spLocks noGrp="1"/>
          </p:cNvSpPr>
          <p:nvPr>
            <p:ph type="title"/>
          </p:nvPr>
        </p:nvSpPr>
        <p:spPr>
          <a:xfrm>
            <a:off x="725195" y="2598702"/>
            <a:ext cx="15780246" cy="533031"/>
          </a:xfrm>
          <a:prstGeom prst="rect">
            <a:avLst/>
          </a:prstGeom>
          <a:noFill/>
        </p:spPr>
        <p:txBody>
          <a:bodyPr wrap="square" rtlCol="0">
            <a:spAutoFit/>
          </a:bodyPr>
          <a:lstStyle/>
          <a:p>
            <a:pPr marL="0" lvl="0"/>
            <a:r>
              <a:rPr lang="de-DE" dirty="0"/>
              <a:t>Mastertitelformat bearbeiten</a:t>
            </a:r>
            <a:endParaRPr lang="de-AT" dirty="0"/>
          </a:p>
        </p:txBody>
      </p:sp>
      <p:sp>
        <p:nvSpPr>
          <p:cNvPr id="3" name="Textplatzhalter 2">
            <a:extLst>
              <a:ext uri="{FF2B5EF4-FFF2-40B4-BE49-F238E27FC236}">
                <a16:creationId xmlns:a16="http://schemas.microsoft.com/office/drawing/2014/main" id="{C030715D-7763-420A-97D8-555A3E99EC1C}"/>
              </a:ext>
            </a:extLst>
          </p:cNvPr>
          <p:cNvSpPr>
            <a:spLocks noGrp="1"/>
          </p:cNvSpPr>
          <p:nvPr>
            <p:ph type="body" idx="1"/>
          </p:nvPr>
        </p:nvSpPr>
        <p:spPr>
          <a:xfrm>
            <a:off x="3409607" y="3433829"/>
            <a:ext cx="13240731" cy="5686517"/>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4" name="Fußzeilenplatzhalter 3">
            <a:extLst>
              <a:ext uri="{FF2B5EF4-FFF2-40B4-BE49-F238E27FC236}">
                <a16:creationId xmlns:a16="http://schemas.microsoft.com/office/drawing/2014/main" id="{475D3D2B-85ED-4CC2-9A19-332A5163FF07}"/>
              </a:ext>
            </a:extLst>
          </p:cNvPr>
          <p:cNvSpPr>
            <a:spLocks noGrp="1"/>
          </p:cNvSpPr>
          <p:nvPr>
            <p:ph type="ftr" sz="quarter" idx="3"/>
          </p:nvPr>
        </p:nvSpPr>
        <p:spPr>
          <a:xfrm>
            <a:off x="6060532" y="9537469"/>
            <a:ext cx="6174880" cy="547856"/>
          </a:xfrm>
          <a:prstGeom prst="rect">
            <a:avLst/>
          </a:prstGeom>
        </p:spPr>
        <p:txBody>
          <a:bodyPr vert="horz" lIns="91440" tIns="45720" rIns="91440" bIns="45720" rtlCol="0" anchor="ctr"/>
          <a:lstStyle>
            <a:lvl1pPr algn="ctr">
              <a:defRPr sz="1736">
                <a:solidFill>
                  <a:schemeClr val="tx1">
                    <a:tint val="75000"/>
                  </a:schemeClr>
                </a:solidFill>
              </a:defRPr>
            </a:lvl1pPr>
          </a:lstStyle>
          <a:p>
            <a:r>
              <a:rPr lang="de-AT"/>
              <a:t>Organisationseinheit | Titel</a:t>
            </a:r>
          </a:p>
        </p:txBody>
      </p:sp>
      <p:sp>
        <p:nvSpPr>
          <p:cNvPr id="7" name="Foliennummernplatzhalter 6">
            <a:extLst>
              <a:ext uri="{FF2B5EF4-FFF2-40B4-BE49-F238E27FC236}">
                <a16:creationId xmlns:a16="http://schemas.microsoft.com/office/drawing/2014/main" id="{32CE736E-EFE1-47CD-BFBF-E18FB857B018}"/>
              </a:ext>
            </a:extLst>
          </p:cNvPr>
          <p:cNvSpPr>
            <a:spLocks noGrp="1"/>
          </p:cNvSpPr>
          <p:nvPr>
            <p:ph type="sldNum" sz="quarter" idx="4"/>
          </p:nvPr>
        </p:nvSpPr>
        <p:spPr>
          <a:xfrm>
            <a:off x="12921754" y="9537699"/>
            <a:ext cx="4116257" cy="546100"/>
          </a:xfrm>
          <a:prstGeom prst="rect">
            <a:avLst/>
          </a:prstGeom>
        </p:spPr>
        <p:txBody>
          <a:bodyPr vert="horz" lIns="91440" tIns="45720" rIns="91440" bIns="45720" rtlCol="0" anchor="ctr"/>
          <a:lstStyle>
            <a:lvl1pPr algn="r">
              <a:defRPr sz="2400">
                <a:solidFill>
                  <a:schemeClr val="tx1">
                    <a:tint val="75000"/>
                  </a:schemeClr>
                </a:solidFill>
              </a:defRPr>
            </a:lvl1pPr>
          </a:lstStyle>
          <a:p>
            <a:fld id="{70A104DB-FD90-4C1D-8FD8-954015846B85}" type="slidenum">
              <a:rPr lang="de-AT" smtClean="0"/>
              <a:t>‹#›</a:t>
            </a:fld>
            <a:endParaRPr lang="de-AT" dirty="0"/>
          </a:p>
        </p:txBody>
      </p:sp>
    </p:spTree>
    <p:extLst>
      <p:ext uri="{BB962C8B-B14F-4D97-AF65-F5344CB8AC3E}">
        <p14:creationId xmlns:p14="http://schemas.microsoft.com/office/powerpoint/2010/main" val="211347728"/>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65" r:id="rId3"/>
    <p:sldLayoutId id="2147483650" r:id="rId4"/>
    <p:sldLayoutId id="2147483652" r:id="rId5"/>
    <p:sldLayoutId id="2147483711" r:id="rId6"/>
    <p:sldLayoutId id="2147483713" r:id="rId7"/>
    <p:sldLayoutId id="2147483712" r:id="rId8"/>
    <p:sldLayoutId id="2147483726" r:id="rId9"/>
    <p:sldLayoutId id="2147483727" r:id="rId10"/>
    <p:sldLayoutId id="2147483728" r:id="rId11"/>
    <p:sldLayoutId id="2147483729" r:id="rId12"/>
  </p:sldLayoutIdLst>
  <p:hf hdr="0" dt="0"/>
  <p:txStyles>
    <p:titleStyle>
      <a:lvl1pPr algn="l" defTabSz="1322888" rtl="0" eaLnBrk="1" latinLnBrk="0" hangingPunct="1">
        <a:lnSpc>
          <a:spcPct val="90000"/>
        </a:lnSpc>
        <a:spcBef>
          <a:spcPct val="0"/>
        </a:spcBef>
        <a:buNone/>
        <a:defRPr lang="de-AT" sz="3182" b="1" kern="1200" smtClean="0">
          <a:solidFill>
            <a:srgbClr val="4A4D53"/>
          </a:solidFill>
          <a:latin typeface="+mj-lt"/>
          <a:ea typeface="Verdana" panose="020B0604030504040204" pitchFamily="34" charset="0"/>
          <a:cs typeface="+mj-cs"/>
        </a:defRPr>
      </a:lvl1pPr>
    </p:titleStyle>
    <p:bodyStyle>
      <a:lvl1pPr marL="330722" indent="-330722" algn="l" defTabSz="1322888" rtl="0" eaLnBrk="1" latinLnBrk="0" hangingPunct="1">
        <a:lnSpc>
          <a:spcPct val="90000"/>
        </a:lnSpc>
        <a:spcBef>
          <a:spcPts val="1446"/>
        </a:spcBef>
        <a:buFont typeface="Verdana" panose="020B0604030504040204" pitchFamily="34" charset="0"/>
        <a:buChar char="&gt;"/>
        <a:defRPr sz="2604" kern="1200">
          <a:solidFill>
            <a:schemeClr val="tx1">
              <a:lumMod val="65000"/>
              <a:lumOff val="35000"/>
            </a:schemeClr>
          </a:solidFill>
          <a:latin typeface="+mn-lt"/>
          <a:ea typeface="+mn-ea"/>
          <a:cs typeface="+mn-cs"/>
        </a:defRPr>
      </a:lvl1pPr>
      <a:lvl2pPr marL="992166" indent="-330722" algn="l" defTabSz="1322888" rtl="0" eaLnBrk="1" latinLnBrk="0" hangingPunct="1">
        <a:lnSpc>
          <a:spcPct val="90000"/>
        </a:lnSpc>
        <a:spcBef>
          <a:spcPts val="724"/>
        </a:spcBef>
        <a:buFont typeface="Verdana" panose="020B0604030504040204" pitchFamily="34" charset="0"/>
        <a:buChar char="&gt;"/>
        <a:defRPr sz="2604" kern="1200">
          <a:solidFill>
            <a:schemeClr val="tx1">
              <a:lumMod val="65000"/>
              <a:lumOff val="35000"/>
            </a:schemeClr>
          </a:solidFill>
          <a:latin typeface="+mn-lt"/>
          <a:ea typeface="+mn-ea"/>
          <a:cs typeface="+mn-cs"/>
        </a:defRPr>
      </a:lvl2pPr>
      <a:lvl3pPr marL="1653608" indent="-330722" algn="l" defTabSz="1322888" rtl="0" eaLnBrk="1" latinLnBrk="0" hangingPunct="1">
        <a:lnSpc>
          <a:spcPct val="90000"/>
        </a:lnSpc>
        <a:spcBef>
          <a:spcPts val="724"/>
        </a:spcBef>
        <a:buFont typeface="Verdana" panose="020B0604030504040204" pitchFamily="34" charset="0"/>
        <a:buChar char="&gt;"/>
        <a:defRPr sz="2604" kern="1200">
          <a:solidFill>
            <a:schemeClr val="tx1">
              <a:lumMod val="65000"/>
              <a:lumOff val="35000"/>
            </a:schemeClr>
          </a:solidFill>
          <a:latin typeface="+mn-lt"/>
          <a:ea typeface="+mn-ea"/>
          <a:cs typeface="+mn-cs"/>
        </a:defRPr>
      </a:lvl3pPr>
      <a:lvl4pPr marL="2315054" indent="-330722" algn="l" defTabSz="1322888" rtl="0" eaLnBrk="1" latinLnBrk="0" hangingPunct="1">
        <a:lnSpc>
          <a:spcPct val="90000"/>
        </a:lnSpc>
        <a:spcBef>
          <a:spcPts val="724"/>
        </a:spcBef>
        <a:buFont typeface="Verdana" panose="020B0604030504040204" pitchFamily="34" charset="0"/>
        <a:buChar char="&gt;"/>
        <a:defRPr sz="2604" kern="1200">
          <a:solidFill>
            <a:schemeClr val="tx1">
              <a:lumMod val="65000"/>
              <a:lumOff val="35000"/>
            </a:schemeClr>
          </a:solidFill>
          <a:latin typeface="+mn-lt"/>
          <a:ea typeface="+mn-ea"/>
          <a:cs typeface="+mn-cs"/>
        </a:defRPr>
      </a:lvl4pPr>
      <a:lvl5pPr marL="2976498" indent="-330722" algn="l" defTabSz="1322888" rtl="0" eaLnBrk="1" latinLnBrk="0" hangingPunct="1">
        <a:lnSpc>
          <a:spcPct val="90000"/>
        </a:lnSpc>
        <a:spcBef>
          <a:spcPts val="724"/>
        </a:spcBef>
        <a:buFont typeface="Verdana" panose="020B0604030504040204" pitchFamily="34" charset="0"/>
        <a:buChar char="&gt;"/>
        <a:defRPr sz="2604" kern="1200">
          <a:solidFill>
            <a:schemeClr val="tx1">
              <a:lumMod val="65000"/>
              <a:lumOff val="35000"/>
            </a:schemeClr>
          </a:solidFill>
          <a:latin typeface="+mn-lt"/>
          <a:ea typeface="+mn-ea"/>
          <a:cs typeface="+mn-cs"/>
        </a:defRPr>
      </a:lvl5pPr>
      <a:lvl6pPr marL="3637940" indent="-330722" algn="l" defTabSz="1322888" rtl="0" eaLnBrk="1" latinLnBrk="0" hangingPunct="1">
        <a:lnSpc>
          <a:spcPct val="90000"/>
        </a:lnSpc>
        <a:spcBef>
          <a:spcPts val="724"/>
        </a:spcBef>
        <a:buFont typeface="Arial" panose="020B0604020202020204" pitchFamily="34" charset="0"/>
        <a:buChar char="•"/>
        <a:defRPr sz="2604" kern="1200">
          <a:solidFill>
            <a:schemeClr val="tx1"/>
          </a:solidFill>
          <a:latin typeface="+mn-lt"/>
          <a:ea typeface="+mn-ea"/>
          <a:cs typeface="+mn-cs"/>
        </a:defRPr>
      </a:lvl6pPr>
      <a:lvl7pPr marL="4299386" indent="-330722" algn="l" defTabSz="1322888" rtl="0" eaLnBrk="1" latinLnBrk="0" hangingPunct="1">
        <a:lnSpc>
          <a:spcPct val="90000"/>
        </a:lnSpc>
        <a:spcBef>
          <a:spcPts val="724"/>
        </a:spcBef>
        <a:buFont typeface="Arial" panose="020B0604020202020204" pitchFamily="34" charset="0"/>
        <a:buChar char="•"/>
        <a:defRPr sz="2604" kern="1200">
          <a:solidFill>
            <a:schemeClr val="tx1"/>
          </a:solidFill>
          <a:latin typeface="+mn-lt"/>
          <a:ea typeface="+mn-ea"/>
          <a:cs typeface="+mn-cs"/>
        </a:defRPr>
      </a:lvl7pPr>
      <a:lvl8pPr marL="4960830" indent="-330722" algn="l" defTabSz="1322888" rtl="0" eaLnBrk="1" latinLnBrk="0" hangingPunct="1">
        <a:lnSpc>
          <a:spcPct val="90000"/>
        </a:lnSpc>
        <a:spcBef>
          <a:spcPts val="724"/>
        </a:spcBef>
        <a:buFont typeface="Arial" panose="020B0604020202020204" pitchFamily="34" charset="0"/>
        <a:buChar char="•"/>
        <a:defRPr sz="2604" kern="1200">
          <a:solidFill>
            <a:schemeClr val="tx1"/>
          </a:solidFill>
          <a:latin typeface="+mn-lt"/>
          <a:ea typeface="+mn-ea"/>
          <a:cs typeface="+mn-cs"/>
        </a:defRPr>
      </a:lvl8pPr>
      <a:lvl9pPr marL="5622274" indent="-330722" algn="l" defTabSz="1322888" rtl="0" eaLnBrk="1" latinLnBrk="0" hangingPunct="1">
        <a:lnSpc>
          <a:spcPct val="90000"/>
        </a:lnSpc>
        <a:spcBef>
          <a:spcPts val="724"/>
        </a:spcBef>
        <a:buFont typeface="Arial" panose="020B0604020202020204" pitchFamily="34" charset="0"/>
        <a:buChar char="•"/>
        <a:defRPr sz="2604" kern="1200">
          <a:solidFill>
            <a:schemeClr val="tx1"/>
          </a:solidFill>
          <a:latin typeface="+mn-lt"/>
          <a:ea typeface="+mn-ea"/>
          <a:cs typeface="+mn-cs"/>
        </a:defRPr>
      </a:lvl9pPr>
    </p:bodyStyle>
    <p:otherStyle>
      <a:defPPr>
        <a:defRPr lang="de-DE"/>
      </a:defPPr>
      <a:lvl1pPr marL="0" algn="l" defTabSz="1322888" rtl="0" eaLnBrk="1" latinLnBrk="0" hangingPunct="1">
        <a:defRPr sz="2604" kern="1200">
          <a:solidFill>
            <a:schemeClr val="tx1"/>
          </a:solidFill>
          <a:latin typeface="+mn-lt"/>
          <a:ea typeface="+mn-ea"/>
          <a:cs typeface="+mn-cs"/>
        </a:defRPr>
      </a:lvl1pPr>
      <a:lvl2pPr marL="661446" algn="l" defTabSz="1322888" rtl="0" eaLnBrk="1" latinLnBrk="0" hangingPunct="1">
        <a:defRPr sz="2604" kern="1200">
          <a:solidFill>
            <a:schemeClr val="tx1"/>
          </a:solidFill>
          <a:latin typeface="+mn-lt"/>
          <a:ea typeface="+mn-ea"/>
          <a:cs typeface="+mn-cs"/>
        </a:defRPr>
      </a:lvl2pPr>
      <a:lvl3pPr marL="1322888" algn="l" defTabSz="1322888" rtl="0" eaLnBrk="1" latinLnBrk="0" hangingPunct="1">
        <a:defRPr sz="2604" kern="1200">
          <a:solidFill>
            <a:schemeClr val="tx1"/>
          </a:solidFill>
          <a:latin typeface="+mn-lt"/>
          <a:ea typeface="+mn-ea"/>
          <a:cs typeface="+mn-cs"/>
        </a:defRPr>
      </a:lvl3pPr>
      <a:lvl4pPr marL="1984332" algn="l" defTabSz="1322888" rtl="0" eaLnBrk="1" latinLnBrk="0" hangingPunct="1">
        <a:defRPr sz="2604" kern="1200">
          <a:solidFill>
            <a:schemeClr val="tx1"/>
          </a:solidFill>
          <a:latin typeface="+mn-lt"/>
          <a:ea typeface="+mn-ea"/>
          <a:cs typeface="+mn-cs"/>
        </a:defRPr>
      </a:lvl4pPr>
      <a:lvl5pPr marL="2645776" algn="l" defTabSz="1322888" rtl="0" eaLnBrk="1" latinLnBrk="0" hangingPunct="1">
        <a:defRPr sz="2604" kern="1200">
          <a:solidFill>
            <a:schemeClr val="tx1"/>
          </a:solidFill>
          <a:latin typeface="+mn-lt"/>
          <a:ea typeface="+mn-ea"/>
          <a:cs typeface="+mn-cs"/>
        </a:defRPr>
      </a:lvl5pPr>
      <a:lvl6pPr marL="3307220" algn="l" defTabSz="1322888" rtl="0" eaLnBrk="1" latinLnBrk="0" hangingPunct="1">
        <a:defRPr sz="2604" kern="1200">
          <a:solidFill>
            <a:schemeClr val="tx1"/>
          </a:solidFill>
          <a:latin typeface="+mn-lt"/>
          <a:ea typeface="+mn-ea"/>
          <a:cs typeface="+mn-cs"/>
        </a:defRPr>
      </a:lvl6pPr>
      <a:lvl7pPr marL="3968662" algn="l" defTabSz="1322888" rtl="0" eaLnBrk="1" latinLnBrk="0" hangingPunct="1">
        <a:defRPr sz="2604" kern="1200">
          <a:solidFill>
            <a:schemeClr val="tx1"/>
          </a:solidFill>
          <a:latin typeface="+mn-lt"/>
          <a:ea typeface="+mn-ea"/>
          <a:cs typeface="+mn-cs"/>
        </a:defRPr>
      </a:lvl7pPr>
      <a:lvl8pPr marL="4630108" algn="l" defTabSz="1322888" rtl="0" eaLnBrk="1" latinLnBrk="0" hangingPunct="1">
        <a:defRPr sz="2604" kern="1200">
          <a:solidFill>
            <a:schemeClr val="tx1"/>
          </a:solidFill>
          <a:latin typeface="+mn-lt"/>
          <a:ea typeface="+mn-ea"/>
          <a:cs typeface="+mn-cs"/>
        </a:defRPr>
      </a:lvl8pPr>
      <a:lvl9pPr marL="5291552" algn="l" defTabSz="1322888" rtl="0" eaLnBrk="1" latinLnBrk="0" hangingPunct="1">
        <a:defRPr sz="26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60" userDrawn="1">
          <p15:clr>
            <a:srgbClr val="F26B43"/>
          </p15:clr>
        </p15:guide>
        <p15:guide id="2" pos="11207" userDrawn="1">
          <p15:clr>
            <a:srgbClr val="F26B43"/>
          </p15:clr>
        </p15:guide>
        <p15:guide id="3" pos="386" userDrawn="1">
          <p15:clr>
            <a:srgbClr val="F26B43"/>
          </p15:clr>
        </p15:guide>
        <p15:guide id="4" pos="5763" userDrawn="1">
          <p15:clr>
            <a:srgbClr val="F26B43"/>
          </p15:clr>
        </p15:guide>
        <p15:guide id="5" orient="horz" pos="1336" userDrawn="1">
          <p15:clr>
            <a:srgbClr val="F26B43"/>
          </p15:clr>
        </p15:guide>
        <p15:guide id="6" orient="horz" pos="1504" userDrawn="1">
          <p15:clr>
            <a:srgbClr val="F26B43"/>
          </p15:clr>
        </p15:guide>
        <p15:guide id="7" pos="2018" userDrawn="1">
          <p15:clr>
            <a:srgbClr val="F26B43"/>
          </p15:clr>
        </p15:guide>
        <p15:guide id="8" orient="horz" pos="5726" userDrawn="1">
          <p15:clr>
            <a:srgbClr val="F26B43"/>
          </p15:clr>
        </p15:guide>
        <p15:guide id="9" pos="2222" userDrawn="1">
          <p15:clr>
            <a:srgbClr val="F26B43"/>
          </p15:clr>
        </p15:guide>
        <p15:guide id="10" pos="610" userDrawn="1">
          <p15:clr>
            <a:srgbClr val="F26B43"/>
          </p15:clr>
        </p15:guide>
        <p15:guide id="11" orient="horz" pos="520" userDrawn="1">
          <p15:clr>
            <a:srgbClr val="F26B43"/>
          </p15:clr>
        </p15:guide>
        <p15:guide id="12" pos="1168" userDrawn="1">
          <p15:clr>
            <a:srgbClr val="F26B43"/>
          </p15:clr>
        </p15:guide>
        <p15:guide id="14" pos="2282" userDrawn="1">
          <p15:clr>
            <a:srgbClr val="F26B43"/>
          </p15:clr>
        </p15:guide>
        <p15:guide id="15" orient="horz" pos="2244" userDrawn="1">
          <p15:clr>
            <a:srgbClr val="F26B43"/>
          </p15:clr>
        </p15:guide>
        <p15:guide id="16" orient="horz" pos="1926" userDrawn="1">
          <p15:clr>
            <a:srgbClr val="F26B43"/>
          </p15:clr>
        </p15:guide>
        <p15:guide id="17" orient="horz" pos="1200" userDrawn="1">
          <p15:clr>
            <a:srgbClr val="F26B43"/>
          </p15:clr>
        </p15:guide>
        <p15:guide id="18" orient="horz" pos="2152" userDrawn="1">
          <p15:clr>
            <a:srgbClr val="F26B43"/>
          </p15:clr>
        </p15:guide>
        <p15:guide id="19" orient="horz" pos="1680" userDrawn="1">
          <p15:clr>
            <a:srgbClr val="F26B43"/>
          </p15:clr>
        </p15:guide>
        <p15:guide id="20" orient="horz" pos="174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F86979-3245-43E2-835F-16D29B10BEDE}"/>
              </a:ext>
            </a:extLst>
          </p:cNvPr>
          <p:cNvSpPr>
            <a:spLocks noGrp="1"/>
          </p:cNvSpPr>
          <p:nvPr>
            <p:ph type="title"/>
          </p:nvPr>
        </p:nvSpPr>
        <p:spPr>
          <a:xfrm>
            <a:off x="722779" y="2291517"/>
            <a:ext cx="16883628" cy="701731"/>
          </a:xfrm>
        </p:spPr>
        <p:txBody>
          <a:bodyPr/>
          <a:lstStyle/>
          <a:p>
            <a:r>
              <a:rPr lang="de-DE" dirty="0"/>
              <a:t>Infrastructure as a Service</a:t>
            </a:r>
            <a:endParaRPr lang="de-AT" dirty="0"/>
          </a:p>
        </p:txBody>
      </p:sp>
    </p:spTree>
    <p:extLst>
      <p:ext uri="{BB962C8B-B14F-4D97-AF65-F5344CB8AC3E}">
        <p14:creationId xmlns:p14="http://schemas.microsoft.com/office/powerpoint/2010/main" val="3086474446"/>
      </p:ext>
    </p:extLst>
  </p:cSld>
  <p:clrMapOvr>
    <a:masterClrMapping/>
  </p:clrMapOvr>
  <mc:AlternateContent xmlns:mc="http://schemas.openxmlformats.org/markup-compatibility/2006" xmlns:p14="http://schemas.microsoft.com/office/powerpoint/2010/main">
    <mc:Choice Requires="p14">
      <p:transition spd="slow" p14:dur="2000" advTm="2639"/>
    </mc:Choice>
    <mc:Fallback xmlns="">
      <p:transition spd="slow" advTm="263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66CD66FE-3E65-4E8F-882A-A9F5DA06ED4A}"/>
              </a:ext>
            </a:extLst>
          </p:cNvPr>
          <p:cNvSpPr/>
          <p:nvPr/>
        </p:nvSpPr>
        <p:spPr>
          <a:xfrm>
            <a:off x="5726073" y="1741823"/>
            <a:ext cx="6843793" cy="6806529"/>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6BE4C5B-0132-4D8B-AE65-D63A9B9DECD0}"/>
              </a:ext>
            </a:extLst>
          </p:cNvPr>
          <p:cNvSpPr/>
          <p:nvPr/>
        </p:nvSpPr>
        <p:spPr>
          <a:xfrm>
            <a:off x="6441601" y="2453455"/>
            <a:ext cx="5412737" cy="5383265"/>
          </a:xfrm>
          <a:prstGeom prst="ellipse">
            <a:avLst/>
          </a:prstGeom>
          <a:solidFill>
            <a:srgbClr val="A2BB0A"/>
          </a:solidFill>
          <a:ln>
            <a:solidFill>
              <a:srgbClr val="A2BB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E665585-049C-4245-9A85-BB78DD97B91F}"/>
              </a:ext>
            </a:extLst>
          </p:cNvPr>
          <p:cNvSpPr/>
          <p:nvPr/>
        </p:nvSpPr>
        <p:spPr>
          <a:xfrm>
            <a:off x="7130962" y="3133814"/>
            <a:ext cx="4034010" cy="4012045"/>
          </a:xfrm>
          <a:prstGeom prst="ellipse">
            <a:avLst/>
          </a:prstGeom>
          <a:solidFill>
            <a:srgbClr val="F18800"/>
          </a:solidFill>
          <a:ln>
            <a:solidFill>
              <a:srgbClr val="F18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6AB3930-00F9-4AE4-B921-29C9C3E9E3B0}"/>
              </a:ext>
            </a:extLst>
          </p:cNvPr>
          <p:cNvSpPr>
            <a:spLocks noGrp="1"/>
          </p:cNvSpPr>
          <p:nvPr>
            <p:ph type="title"/>
          </p:nvPr>
        </p:nvSpPr>
        <p:spPr/>
        <p:txBody>
          <a:bodyPr/>
          <a:lstStyle/>
          <a:p>
            <a:r>
              <a:rPr lang="en-US" dirty="0"/>
              <a:t>CPU rings (virtualization)</a:t>
            </a:r>
          </a:p>
        </p:txBody>
      </p:sp>
      <p:sp>
        <p:nvSpPr>
          <p:cNvPr id="2" name="Oval 1">
            <a:extLst>
              <a:ext uri="{FF2B5EF4-FFF2-40B4-BE49-F238E27FC236}">
                <a16:creationId xmlns:a16="http://schemas.microsoft.com/office/drawing/2014/main" id="{F2F0AB47-3CA0-4643-A8AD-9E6770BE3467}"/>
              </a:ext>
            </a:extLst>
          </p:cNvPr>
          <p:cNvSpPr/>
          <p:nvPr/>
        </p:nvSpPr>
        <p:spPr>
          <a:xfrm>
            <a:off x="7816437" y="3820805"/>
            <a:ext cx="2663065" cy="2648564"/>
          </a:xfrm>
          <a:prstGeom prst="ellipse">
            <a:avLst/>
          </a:prstGeom>
          <a:ln>
            <a:solidFill>
              <a:srgbClr val="0055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B8EFC6C-6FB3-4953-A2CA-F3887320E651}"/>
              </a:ext>
            </a:extLst>
          </p:cNvPr>
          <p:cNvSpPr txBox="1"/>
          <p:nvPr/>
        </p:nvSpPr>
        <p:spPr>
          <a:xfrm>
            <a:off x="8410648" y="5803972"/>
            <a:ext cx="1474631" cy="498278"/>
          </a:xfrm>
          <a:prstGeom prst="rect">
            <a:avLst/>
          </a:prstGeom>
          <a:noFill/>
        </p:spPr>
        <p:txBody>
          <a:bodyPr wrap="square" rtlCol="0">
            <a:spAutoFit/>
          </a:bodyPr>
          <a:lstStyle/>
          <a:p>
            <a:pPr algn="ctr"/>
            <a:r>
              <a:rPr lang="de-AT" dirty="0">
                <a:solidFill>
                  <a:schemeClr val="bg1"/>
                </a:solidFill>
              </a:rPr>
              <a:t>Ring 0</a:t>
            </a:r>
            <a:endParaRPr lang="en-US" dirty="0">
              <a:solidFill>
                <a:schemeClr val="bg1"/>
              </a:solidFill>
            </a:endParaRPr>
          </a:p>
        </p:txBody>
      </p:sp>
      <p:sp>
        <p:nvSpPr>
          <p:cNvPr id="13" name="TextBox 12">
            <a:extLst>
              <a:ext uri="{FF2B5EF4-FFF2-40B4-BE49-F238E27FC236}">
                <a16:creationId xmlns:a16="http://schemas.microsoft.com/office/drawing/2014/main" id="{CB5B6BD1-5CD0-429C-8A8B-5C5184955724}"/>
              </a:ext>
            </a:extLst>
          </p:cNvPr>
          <p:cNvSpPr txBox="1"/>
          <p:nvPr/>
        </p:nvSpPr>
        <p:spPr>
          <a:xfrm>
            <a:off x="8410653" y="6508662"/>
            <a:ext cx="1474631" cy="498278"/>
          </a:xfrm>
          <a:prstGeom prst="rect">
            <a:avLst/>
          </a:prstGeom>
          <a:noFill/>
        </p:spPr>
        <p:txBody>
          <a:bodyPr wrap="square" rtlCol="0">
            <a:spAutoFit/>
          </a:bodyPr>
          <a:lstStyle/>
          <a:p>
            <a:pPr algn="ctr"/>
            <a:r>
              <a:rPr lang="de-AT" dirty="0">
                <a:solidFill>
                  <a:schemeClr val="bg1"/>
                </a:solidFill>
              </a:rPr>
              <a:t>Ring 1</a:t>
            </a:r>
            <a:endParaRPr lang="en-US" dirty="0">
              <a:solidFill>
                <a:schemeClr val="bg1"/>
              </a:solidFill>
            </a:endParaRPr>
          </a:p>
        </p:txBody>
      </p:sp>
      <p:sp>
        <p:nvSpPr>
          <p:cNvPr id="15" name="TextBox 14">
            <a:extLst>
              <a:ext uri="{FF2B5EF4-FFF2-40B4-BE49-F238E27FC236}">
                <a16:creationId xmlns:a16="http://schemas.microsoft.com/office/drawing/2014/main" id="{D25B3764-9CB5-49D0-AC0E-4AF52631A15C}"/>
              </a:ext>
            </a:extLst>
          </p:cNvPr>
          <p:cNvSpPr txBox="1"/>
          <p:nvPr/>
        </p:nvSpPr>
        <p:spPr>
          <a:xfrm>
            <a:off x="8410653" y="7220294"/>
            <a:ext cx="1474631" cy="498278"/>
          </a:xfrm>
          <a:prstGeom prst="rect">
            <a:avLst/>
          </a:prstGeom>
          <a:noFill/>
        </p:spPr>
        <p:txBody>
          <a:bodyPr wrap="square" rtlCol="0">
            <a:spAutoFit/>
          </a:bodyPr>
          <a:lstStyle/>
          <a:p>
            <a:pPr algn="ctr"/>
            <a:r>
              <a:rPr lang="de-AT" dirty="0">
                <a:solidFill>
                  <a:schemeClr val="bg1"/>
                </a:solidFill>
              </a:rPr>
              <a:t>Ring 2</a:t>
            </a:r>
            <a:endParaRPr lang="en-US" dirty="0">
              <a:solidFill>
                <a:schemeClr val="bg1"/>
              </a:solidFill>
            </a:endParaRPr>
          </a:p>
        </p:txBody>
      </p:sp>
      <p:sp>
        <p:nvSpPr>
          <p:cNvPr id="17" name="TextBox 16">
            <a:extLst>
              <a:ext uri="{FF2B5EF4-FFF2-40B4-BE49-F238E27FC236}">
                <a16:creationId xmlns:a16="http://schemas.microsoft.com/office/drawing/2014/main" id="{85F10B5A-B4C3-46C7-B8DA-6B50CDFE8EB3}"/>
              </a:ext>
            </a:extLst>
          </p:cNvPr>
          <p:cNvSpPr txBox="1"/>
          <p:nvPr/>
        </p:nvSpPr>
        <p:spPr>
          <a:xfrm>
            <a:off x="8410653" y="7911155"/>
            <a:ext cx="1474631" cy="498278"/>
          </a:xfrm>
          <a:prstGeom prst="rect">
            <a:avLst/>
          </a:prstGeom>
          <a:noFill/>
        </p:spPr>
        <p:txBody>
          <a:bodyPr wrap="square" rtlCol="0">
            <a:spAutoFit/>
          </a:bodyPr>
          <a:lstStyle/>
          <a:p>
            <a:pPr algn="ctr"/>
            <a:r>
              <a:rPr lang="de-AT" dirty="0">
                <a:solidFill>
                  <a:schemeClr val="bg1"/>
                </a:solidFill>
              </a:rPr>
              <a:t>Ring 3</a:t>
            </a:r>
            <a:endParaRPr lang="en-US" dirty="0">
              <a:solidFill>
                <a:schemeClr val="bg1"/>
              </a:solidFill>
            </a:endParaRPr>
          </a:p>
        </p:txBody>
      </p:sp>
      <p:sp>
        <p:nvSpPr>
          <p:cNvPr id="19" name="TextBox 18">
            <a:extLst>
              <a:ext uri="{FF2B5EF4-FFF2-40B4-BE49-F238E27FC236}">
                <a16:creationId xmlns:a16="http://schemas.microsoft.com/office/drawing/2014/main" id="{70F7DF5A-9719-48E9-BCCD-5EF851157821}"/>
              </a:ext>
            </a:extLst>
          </p:cNvPr>
          <p:cNvSpPr txBox="1"/>
          <p:nvPr/>
        </p:nvSpPr>
        <p:spPr>
          <a:xfrm>
            <a:off x="8410653" y="3184727"/>
            <a:ext cx="1474631" cy="584775"/>
          </a:xfrm>
          <a:prstGeom prst="rect">
            <a:avLst/>
          </a:prstGeom>
          <a:noFill/>
        </p:spPr>
        <p:txBody>
          <a:bodyPr wrap="square" rtlCol="0">
            <a:spAutoFit/>
          </a:bodyPr>
          <a:lstStyle/>
          <a:p>
            <a:pPr algn="ctr"/>
            <a:r>
              <a:rPr lang="de-AT" sz="1600" dirty="0">
                <a:solidFill>
                  <a:schemeClr val="bg1"/>
                </a:solidFill>
              </a:rPr>
              <a:t>Device Drivers</a:t>
            </a:r>
            <a:endParaRPr lang="en-US" sz="1600" dirty="0">
              <a:solidFill>
                <a:schemeClr val="bg1"/>
              </a:solidFill>
            </a:endParaRPr>
          </a:p>
        </p:txBody>
      </p:sp>
      <p:sp>
        <p:nvSpPr>
          <p:cNvPr id="21" name="TextBox 20">
            <a:extLst>
              <a:ext uri="{FF2B5EF4-FFF2-40B4-BE49-F238E27FC236}">
                <a16:creationId xmlns:a16="http://schemas.microsoft.com/office/drawing/2014/main" id="{A33A3D15-0E4C-4141-852A-3090946DCFBF}"/>
              </a:ext>
            </a:extLst>
          </p:cNvPr>
          <p:cNvSpPr txBox="1"/>
          <p:nvPr/>
        </p:nvSpPr>
        <p:spPr>
          <a:xfrm>
            <a:off x="8416922" y="3920437"/>
            <a:ext cx="1474631" cy="338554"/>
          </a:xfrm>
          <a:prstGeom prst="rect">
            <a:avLst/>
          </a:prstGeom>
          <a:noFill/>
        </p:spPr>
        <p:txBody>
          <a:bodyPr wrap="square" rtlCol="0">
            <a:spAutoFit/>
          </a:bodyPr>
          <a:lstStyle/>
          <a:p>
            <a:pPr algn="ctr"/>
            <a:r>
              <a:rPr lang="de-AT" sz="1600" dirty="0">
                <a:solidFill>
                  <a:schemeClr val="bg1"/>
                </a:solidFill>
              </a:rPr>
              <a:t>Kernel</a:t>
            </a:r>
            <a:endParaRPr lang="en-US" sz="1600" dirty="0">
              <a:solidFill>
                <a:schemeClr val="bg1"/>
              </a:solidFill>
            </a:endParaRPr>
          </a:p>
        </p:txBody>
      </p:sp>
      <p:sp>
        <p:nvSpPr>
          <p:cNvPr id="23" name="TextBox 22">
            <a:extLst>
              <a:ext uri="{FF2B5EF4-FFF2-40B4-BE49-F238E27FC236}">
                <a16:creationId xmlns:a16="http://schemas.microsoft.com/office/drawing/2014/main" id="{6F9CFD5A-5026-4670-8FDE-5305A4E9591A}"/>
              </a:ext>
            </a:extLst>
          </p:cNvPr>
          <p:cNvSpPr txBox="1"/>
          <p:nvPr/>
        </p:nvSpPr>
        <p:spPr>
          <a:xfrm>
            <a:off x="8410649" y="2507473"/>
            <a:ext cx="1474631" cy="584775"/>
          </a:xfrm>
          <a:prstGeom prst="rect">
            <a:avLst/>
          </a:prstGeom>
          <a:noFill/>
        </p:spPr>
        <p:txBody>
          <a:bodyPr wrap="square" rtlCol="0">
            <a:spAutoFit/>
          </a:bodyPr>
          <a:lstStyle/>
          <a:p>
            <a:pPr algn="ctr"/>
            <a:r>
              <a:rPr lang="de-AT" sz="1600" dirty="0">
                <a:solidFill>
                  <a:schemeClr val="bg1"/>
                </a:solidFill>
              </a:rPr>
              <a:t>Device Drivers</a:t>
            </a:r>
            <a:endParaRPr lang="en-US" sz="1600" dirty="0">
              <a:solidFill>
                <a:schemeClr val="bg1"/>
              </a:solidFill>
            </a:endParaRPr>
          </a:p>
        </p:txBody>
      </p:sp>
      <p:sp>
        <p:nvSpPr>
          <p:cNvPr id="25" name="TextBox 24">
            <a:extLst>
              <a:ext uri="{FF2B5EF4-FFF2-40B4-BE49-F238E27FC236}">
                <a16:creationId xmlns:a16="http://schemas.microsoft.com/office/drawing/2014/main" id="{821955D6-6C67-48B5-9D4F-9C78DD918DC1}"/>
              </a:ext>
            </a:extLst>
          </p:cNvPr>
          <p:cNvSpPr txBox="1"/>
          <p:nvPr/>
        </p:nvSpPr>
        <p:spPr>
          <a:xfrm>
            <a:off x="8410649" y="1943999"/>
            <a:ext cx="1474631" cy="338554"/>
          </a:xfrm>
          <a:prstGeom prst="rect">
            <a:avLst/>
          </a:prstGeom>
          <a:noFill/>
        </p:spPr>
        <p:txBody>
          <a:bodyPr wrap="square" rtlCol="0">
            <a:spAutoFit/>
          </a:bodyPr>
          <a:lstStyle/>
          <a:p>
            <a:pPr algn="ctr"/>
            <a:r>
              <a:rPr lang="de-AT" sz="1600" dirty="0">
                <a:solidFill>
                  <a:schemeClr val="bg1"/>
                </a:solidFill>
              </a:rPr>
              <a:t>Applications</a:t>
            </a:r>
            <a:endParaRPr lang="en-US" sz="1600" dirty="0">
              <a:solidFill>
                <a:schemeClr val="bg1"/>
              </a:solidFill>
            </a:endParaRPr>
          </a:p>
        </p:txBody>
      </p:sp>
      <p:sp>
        <p:nvSpPr>
          <p:cNvPr id="4" name="Oval 3">
            <a:extLst>
              <a:ext uri="{FF2B5EF4-FFF2-40B4-BE49-F238E27FC236}">
                <a16:creationId xmlns:a16="http://schemas.microsoft.com/office/drawing/2014/main" id="{216C75F4-3080-48B3-9256-0AE8EEC86FF9}"/>
              </a:ext>
            </a:extLst>
          </p:cNvPr>
          <p:cNvSpPr/>
          <p:nvPr/>
        </p:nvSpPr>
        <p:spPr>
          <a:xfrm>
            <a:off x="8410648" y="4391841"/>
            <a:ext cx="1499162" cy="1490999"/>
          </a:xfrm>
          <a:prstGeom prst="ellipse">
            <a:avLst/>
          </a:prstGeom>
          <a:solidFill>
            <a:srgbClr val="BFBFBF"/>
          </a:solidFill>
          <a:ln>
            <a:solidFill>
              <a:srgbClr val="0055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C8C3DE9-F143-4FF7-8A7B-D0E5C2CA9624}"/>
              </a:ext>
            </a:extLst>
          </p:cNvPr>
          <p:cNvSpPr txBox="1"/>
          <p:nvPr/>
        </p:nvSpPr>
        <p:spPr>
          <a:xfrm>
            <a:off x="8435179" y="4848768"/>
            <a:ext cx="1474631" cy="498278"/>
          </a:xfrm>
          <a:prstGeom prst="rect">
            <a:avLst/>
          </a:prstGeom>
          <a:noFill/>
        </p:spPr>
        <p:txBody>
          <a:bodyPr wrap="square" rtlCol="0">
            <a:spAutoFit/>
          </a:bodyPr>
          <a:lstStyle/>
          <a:p>
            <a:pPr algn="ctr"/>
            <a:r>
              <a:rPr lang="de-AT" dirty="0">
                <a:solidFill>
                  <a:schemeClr val="bg1"/>
                </a:solidFill>
              </a:rPr>
              <a:t>Ring -1</a:t>
            </a:r>
            <a:endParaRPr lang="en-US" dirty="0">
              <a:solidFill>
                <a:schemeClr val="bg1"/>
              </a:solidFill>
            </a:endParaRPr>
          </a:p>
        </p:txBody>
      </p:sp>
    </p:spTree>
    <p:extLst>
      <p:ext uri="{BB962C8B-B14F-4D97-AF65-F5344CB8AC3E}">
        <p14:creationId xmlns:p14="http://schemas.microsoft.com/office/powerpoint/2010/main" val="742829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AB3930-00F9-4AE4-B921-29C9C3E9E3B0}"/>
              </a:ext>
            </a:extLst>
          </p:cNvPr>
          <p:cNvSpPr>
            <a:spLocks noGrp="1"/>
          </p:cNvSpPr>
          <p:nvPr>
            <p:ph type="title"/>
          </p:nvPr>
        </p:nvSpPr>
        <p:spPr/>
        <p:txBody>
          <a:bodyPr/>
          <a:lstStyle/>
          <a:p>
            <a:r>
              <a:rPr lang="en-US" dirty="0"/>
              <a:t>Intel ME</a:t>
            </a:r>
          </a:p>
        </p:txBody>
      </p:sp>
      <p:pic>
        <p:nvPicPr>
          <p:cNvPr id="4098" name="Picture 2">
            <a:extLst>
              <a:ext uri="{FF2B5EF4-FFF2-40B4-BE49-F238E27FC236}">
                <a16:creationId xmlns:a16="http://schemas.microsoft.com/office/drawing/2014/main" id="{4DDB539D-9469-49E9-AD1B-84D8996C424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55679" y="2016298"/>
            <a:ext cx="7984580" cy="625757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ACEC446-8447-4FC1-B4EA-6B2288C03342}"/>
              </a:ext>
            </a:extLst>
          </p:cNvPr>
          <p:cNvSpPr txBox="1"/>
          <p:nvPr/>
        </p:nvSpPr>
        <p:spPr>
          <a:xfrm>
            <a:off x="5216029" y="9323154"/>
            <a:ext cx="4346062" cy="307777"/>
          </a:xfrm>
          <a:prstGeom prst="rect">
            <a:avLst/>
          </a:prstGeom>
          <a:noFill/>
        </p:spPr>
        <p:txBody>
          <a:bodyPr wrap="none" rtlCol="0">
            <a:spAutoFit/>
          </a:bodyPr>
          <a:lstStyle/>
          <a:p>
            <a:r>
              <a:rPr lang="en-US" sz="1400" dirty="0">
                <a:solidFill>
                  <a:srgbClr val="4A4D53"/>
                </a:solidFill>
              </a:rPr>
              <a:t>| Source: Wikipedia under Proprietary License</a:t>
            </a:r>
          </a:p>
        </p:txBody>
      </p:sp>
    </p:spTree>
    <p:extLst>
      <p:ext uri="{BB962C8B-B14F-4D97-AF65-F5344CB8AC3E}">
        <p14:creationId xmlns:p14="http://schemas.microsoft.com/office/powerpoint/2010/main" val="1048634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AB3930-00F9-4AE4-B921-29C9C3E9E3B0}"/>
              </a:ext>
            </a:extLst>
          </p:cNvPr>
          <p:cNvSpPr>
            <a:spLocks noGrp="1"/>
          </p:cNvSpPr>
          <p:nvPr>
            <p:ph type="title"/>
          </p:nvPr>
        </p:nvSpPr>
        <p:spPr/>
        <p:txBody>
          <a:bodyPr/>
          <a:lstStyle/>
          <a:p>
            <a:r>
              <a:rPr lang="en-US" dirty="0"/>
              <a:t>Cloud</a:t>
            </a:r>
          </a:p>
        </p:txBody>
      </p:sp>
      <p:sp>
        <p:nvSpPr>
          <p:cNvPr id="7" name="TextBox 6">
            <a:extLst>
              <a:ext uri="{FF2B5EF4-FFF2-40B4-BE49-F238E27FC236}">
                <a16:creationId xmlns:a16="http://schemas.microsoft.com/office/drawing/2014/main" id="{8ACEC446-8447-4FC1-B4EA-6B2288C03342}"/>
              </a:ext>
            </a:extLst>
          </p:cNvPr>
          <p:cNvSpPr txBox="1"/>
          <p:nvPr/>
        </p:nvSpPr>
        <p:spPr>
          <a:xfrm>
            <a:off x="5216029" y="9323154"/>
            <a:ext cx="3089115" cy="307777"/>
          </a:xfrm>
          <a:prstGeom prst="rect">
            <a:avLst/>
          </a:prstGeom>
          <a:noFill/>
        </p:spPr>
        <p:txBody>
          <a:bodyPr wrap="none" rtlCol="0">
            <a:spAutoFit/>
          </a:bodyPr>
          <a:lstStyle/>
          <a:p>
            <a:r>
              <a:rPr lang="en-US" sz="1400" dirty="0">
                <a:solidFill>
                  <a:srgbClr val="4A4D53"/>
                </a:solidFill>
              </a:rPr>
              <a:t>| Source: Amazon Web Services</a:t>
            </a:r>
          </a:p>
        </p:txBody>
      </p:sp>
      <p:pic>
        <p:nvPicPr>
          <p:cNvPr id="9218" name="Picture 2" descr="Logo">
            <a:extLst>
              <a:ext uri="{FF2B5EF4-FFF2-40B4-BE49-F238E27FC236}">
                <a16:creationId xmlns:a16="http://schemas.microsoft.com/office/drawing/2014/main" id="{9BA120C4-9FE0-466E-BD43-9806D9BC16B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20285" y="2914396"/>
            <a:ext cx="7455369" cy="4461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107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8BDF6F-C00D-4823-B34D-65ECDC98CB2A}"/>
              </a:ext>
            </a:extLst>
          </p:cNvPr>
          <p:cNvSpPr>
            <a:spLocks noGrp="1"/>
          </p:cNvSpPr>
          <p:nvPr>
            <p:ph type="title"/>
          </p:nvPr>
        </p:nvSpPr>
        <p:spPr/>
        <p:txBody>
          <a:bodyPr/>
          <a:lstStyle/>
          <a:p>
            <a:r>
              <a:rPr lang="en-US" dirty="0"/>
              <a:t>Typical Instance Types</a:t>
            </a:r>
          </a:p>
        </p:txBody>
      </p:sp>
      <p:sp>
        <p:nvSpPr>
          <p:cNvPr id="6" name="TextBox 5">
            <a:extLst>
              <a:ext uri="{FF2B5EF4-FFF2-40B4-BE49-F238E27FC236}">
                <a16:creationId xmlns:a16="http://schemas.microsoft.com/office/drawing/2014/main" id="{02A3D71C-37C6-4801-9786-8C091A9A4185}"/>
              </a:ext>
            </a:extLst>
          </p:cNvPr>
          <p:cNvSpPr txBox="1"/>
          <p:nvPr/>
        </p:nvSpPr>
        <p:spPr>
          <a:xfrm>
            <a:off x="794436" y="9304234"/>
            <a:ext cx="4953857" cy="307777"/>
          </a:xfrm>
          <a:prstGeom prst="rect">
            <a:avLst/>
          </a:prstGeom>
          <a:noFill/>
        </p:spPr>
        <p:txBody>
          <a:bodyPr wrap="none" rtlCol="0">
            <a:spAutoFit/>
          </a:bodyPr>
          <a:lstStyle/>
          <a:p>
            <a:r>
              <a:rPr lang="en-US" sz="1400" dirty="0">
                <a:solidFill>
                  <a:schemeClr val="tx1">
                    <a:lumMod val="85000"/>
                    <a:lumOff val="15000"/>
                  </a:schemeClr>
                </a:solidFill>
              </a:rPr>
              <a:t>Source: </a:t>
            </a:r>
            <a:r>
              <a:rPr lang="en-US" sz="1400" dirty="0" err="1">
                <a:solidFill>
                  <a:schemeClr val="tx1">
                    <a:lumMod val="85000"/>
                    <a:lumOff val="15000"/>
                  </a:schemeClr>
                </a:solidFill>
              </a:rPr>
              <a:t>Unsplash</a:t>
            </a:r>
            <a:r>
              <a:rPr lang="en-US" sz="1400" dirty="0">
                <a:solidFill>
                  <a:schemeClr val="tx1">
                    <a:lumMod val="85000"/>
                    <a:lumOff val="15000"/>
                  </a:schemeClr>
                </a:solidFill>
              </a:rPr>
              <a:t>/Kelvin Yup under </a:t>
            </a:r>
            <a:r>
              <a:rPr lang="en-US" sz="1400" dirty="0" err="1">
                <a:solidFill>
                  <a:schemeClr val="tx1">
                    <a:lumMod val="85000"/>
                    <a:lumOff val="15000"/>
                  </a:schemeClr>
                </a:solidFill>
              </a:rPr>
              <a:t>Unsplash</a:t>
            </a:r>
            <a:r>
              <a:rPr lang="en-US" sz="1400" dirty="0">
                <a:solidFill>
                  <a:schemeClr val="tx1">
                    <a:lumMod val="85000"/>
                    <a:lumOff val="15000"/>
                  </a:schemeClr>
                </a:solidFill>
              </a:rPr>
              <a:t> License</a:t>
            </a:r>
          </a:p>
        </p:txBody>
      </p:sp>
    </p:spTree>
    <p:extLst>
      <p:ext uri="{BB962C8B-B14F-4D97-AF65-F5344CB8AC3E}">
        <p14:creationId xmlns:p14="http://schemas.microsoft.com/office/powerpoint/2010/main" val="3064451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AB3930-00F9-4AE4-B921-29C9C3E9E3B0}"/>
              </a:ext>
            </a:extLst>
          </p:cNvPr>
          <p:cNvSpPr>
            <a:spLocks noGrp="1"/>
          </p:cNvSpPr>
          <p:nvPr>
            <p:ph type="title"/>
          </p:nvPr>
        </p:nvSpPr>
        <p:spPr/>
        <p:txBody>
          <a:bodyPr/>
          <a:lstStyle/>
          <a:p>
            <a:r>
              <a:rPr lang="en-US" dirty="0"/>
              <a:t>Instance sizes</a:t>
            </a:r>
          </a:p>
        </p:txBody>
      </p:sp>
      <p:sp>
        <p:nvSpPr>
          <p:cNvPr id="2" name="Text Placeholder 1">
            <a:extLst>
              <a:ext uri="{FF2B5EF4-FFF2-40B4-BE49-F238E27FC236}">
                <a16:creationId xmlns:a16="http://schemas.microsoft.com/office/drawing/2014/main" id="{964FAA9B-26B3-4849-B9A5-F1EC22E101A7}"/>
              </a:ext>
            </a:extLst>
          </p:cNvPr>
          <p:cNvSpPr>
            <a:spLocks noGrp="1"/>
          </p:cNvSpPr>
          <p:nvPr>
            <p:ph type="body" sz="quarter" idx="10"/>
          </p:nvPr>
        </p:nvSpPr>
        <p:spPr/>
        <p:txBody>
          <a:bodyPr anchor="ctr"/>
          <a:lstStyle/>
          <a:p>
            <a:pPr>
              <a:lnSpc>
                <a:spcPct val="150000"/>
              </a:lnSpc>
            </a:pPr>
            <a:r>
              <a:rPr lang="en-US" dirty="0">
                <a:solidFill>
                  <a:srgbClr val="005596"/>
                </a:solidFill>
              </a:rPr>
              <a:t> </a:t>
            </a:r>
            <a:r>
              <a:rPr lang="en-US" b="1" dirty="0"/>
              <a:t>Shared CPU</a:t>
            </a:r>
            <a:r>
              <a:rPr lang="en-US" dirty="0"/>
              <a:t>: small, balanced, burstable</a:t>
            </a:r>
          </a:p>
          <a:p>
            <a:pPr>
              <a:lnSpc>
                <a:spcPct val="150000"/>
              </a:lnSpc>
            </a:pPr>
            <a:r>
              <a:rPr lang="en-US" dirty="0">
                <a:solidFill>
                  <a:srgbClr val="005596"/>
                </a:solidFill>
              </a:rPr>
              <a:t> </a:t>
            </a:r>
            <a:r>
              <a:rPr lang="en-US" b="1" dirty="0"/>
              <a:t>Dedicated core</a:t>
            </a:r>
            <a:r>
              <a:rPr lang="en-US" dirty="0"/>
              <a:t>: medium-large, balancer, not burstable</a:t>
            </a:r>
          </a:p>
          <a:p>
            <a:pPr>
              <a:lnSpc>
                <a:spcPct val="150000"/>
              </a:lnSpc>
            </a:pPr>
            <a:r>
              <a:rPr lang="en-US" dirty="0">
                <a:solidFill>
                  <a:srgbClr val="005596"/>
                </a:solidFill>
              </a:rPr>
              <a:t> </a:t>
            </a:r>
            <a:r>
              <a:rPr lang="en-US" b="1" dirty="0"/>
              <a:t>High CPU</a:t>
            </a:r>
            <a:r>
              <a:rPr lang="en-US" dirty="0"/>
              <a:t>: lots of CPU, little RAM</a:t>
            </a:r>
          </a:p>
          <a:p>
            <a:pPr>
              <a:lnSpc>
                <a:spcPct val="150000"/>
              </a:lnSpc>
            </a:pPr>
            <a:r>
              <a:rPr lang="en-US" dirty="0">
                <a:solidFill>
                  <a:srgbClr val="005596"/>
                </a:solidFill>
              </a:rPr>
              <a:t> </a:t>
            </a:r>
            <a:r>
              <a:rPr lang="en-US" b="1" dirty="0"/>
              <a:t>High RAM</a:t>
            </a:r>
            <a:r>
              <a:rPr lang="en-US" dirty="0"/>
              <a:t>: lots of RAM, little CPU</a:t>
            </a:r>
          </a:p>
          <a:p>
            <a:pPr>
              <a:lnSpc>
                <a:spcPct val="150000"/>
              </a:lnSpc>
            </a:pPr>
            <a:r>
              <a:rPr lang="en-US" dirty="0">
                <a:solidFill>
                  <a:srgbClr val="005596"/>
                </a:solidFill>
              </a:rPr>
              <a:t> </a:t>
            </a:r>
            <a:r>
              <a:rPr lang="en-US" b="1" dirty="0"/>
              <a:t>Storage</a:t>
            </a:r>
            <a:r>
              <a:rPr lang="en-US" dirty="0"/>
              <a:t>: little CPU, little RAM, local storage</a:t>
            </a:r>
          </a:p>
          <a:p>
            <a:pPr>
              <a:lnSpc>
                <a:spcPct val="150000"/>
              </a:lnSpc>
            </a:pPr>
            <a:r>
              <a:rPr lang="en-US" dirty="0">
                <a:solidFill>
                  <a:srgbClr val="005596"/>
                </a:solidFill>
              </a:rPr>
              <a:t> </a:t>
            </a:r>
            <a:r>
              <a:rPr lang="en-US" b="1" dirty="0"/>
              <a:t>Hardware-specific</a:t>
            </a:r>
            <a:r>
              <a:rPr lang="en-US" dirty="0"/>
              <a:t>: access to GPU or FPGAs</a:t>
            </a:r>
          </a:p>
        </p:txBody>
      </p:sp>
      <p:sp>
        <p:nvSpPr>
          <p:cNvPr id="7" name="TextBox 6">
            <a:extLst>
              <a:ext uri="{FF2B5EF4-FFF2-40B4-BE49-F238E27FC236}">
                <a16:creationId xmlns:a16="http://schemas.microsoft.com/office/drawing/2014/main" id="{8ACEC446-8447-4FC1-B4EA-6B2288C03342}"/>
              </a:ext>
            </a:extLst>
          </p:cNvPr>
          <p:cNvSpPr txBox="1"/>
          <p:nvPr/>
        </p:nvSpPr>
        <p:spPr>
          <a:xfrm>
            <a:off x="5216029" y="9323154"/>
            <a:ext cx="3089115" cy="307777"/>
          </a:xfrm>
          <a:prstGeom prst="rect">
            <a:avLst/>
          </a:prstGeom>
          <a:noFill/>
        </p:spPr>
        <p:txBody>
          <a:bodyPr wrap="none" rtlCol="0">
            <a:spAutoFit/>
          </a:bodyPr>
          <a:lstStyle/>
          <a:p>
            <a:r>
              <a:rPr lang="en-US" sz="1400" dirty="0">
                <a:solidFill>
                  <a:srgbClr val="4A4D53"/>
                </a:solidFill>
              </a:rPr>
              <a:t>| Source: Amazon Web Services</a:t>
            </a:r>
          </a:p>
        </p:txBody>
      </p:sp>
    </p:spTree>
    <p:extLst>
      <p:ext uri="{BB962C8B-B14F-4D97-AF65-F5344CB8AC3E}">
        <p14:creationId xmlns:p14="http://schemas.microsoft.com/office/powerpoint/2010/main" val="4059604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8BDF6F-C00D-4823-B34D-65ECDC98CB2A}"/>
              </a:ext>
            </a:extLst>
          </p:cNvPr>
          <p:cNvSpPr>
            <a:spLocks noGrp="1"/>
          </p:cNvSpPr>
          <p:nvPr>
            <p:ph type="title"/>
          </p:nvPr>
        </p:nvSpPr>
        <p:spPr/>
        <p:txBody>
          <a:bodyPr/>
          <a:lstStyle/>
          <a:p>
            <a:r>
              <a:rPr lang="en-US" dirty="0"/>
              <a:t>Automation</a:t>
            </a:r>
          </a:p>
        </p:txBody>
      </p:sp>
      <p:sp>
        <p:nvSpPr>
          <p:cNvPr id="6" name="TextBox 5">
            <a:extLst>
              <a:ext uri="{FF2B5EF4-FFF2-40B4-BE49-F238E27FC236}">
                <a16:creationId xmlns:a16="http://schemas.microsoft.com/office/drawing/2014/main" id="{02A3D71C-37C6-4801-9786-8C091A9A4185}"/>
              </a:ext>
            </a:extLst>
          </p:cNvPr>
          <p:cNvSpPr txBox="1"/>
          <p:nvPr/>
        </p:nvSpPr>
        <p:spPr>
          <a:xfrm>
            <a:off x="794436" y="9304234"/>
            <a:ext cx="5278561" cy="307777"/>
          </a:xfrm>
          <a:prstGeom prst="rect">
            <a:avLst/>
          </a:prstGeom>
          <a:noFill/>
        </p:spPr>
        <p:txBody>
          <a:bodyPr wrap="none" rtlCol="0">
            <a:spAutoFit/>
          </a:bodyPr>
          <a:lstStyle/>
          <a:p>
            <a:r>
              <a:rPr lang="en-US" sz="1400" dirty="0">
                <a:solidFill>
                  <a:schemeClr val="bg1"/>
                </a:solidFill>
              </a:rPr>
              <a:t>Source: </a:t>
            </a:r>
            <a:r>
              <a:rPr lang="en-US" sz="1400" dirty="0" err="1">
                <a:solidFill>
                  <a:schemeClr val="bg1"/>
                </a:solidFill>
              </a:rPr>
              <a:t>Unsplash</a:t>
            </a:r>
            <a:r>
              <a:rPr lang="en-US" sz="1400" dirty="0">
                <a:solidFill>
                  <a:schemeClr val="bg1"/>
                </a:solidFill>
              </a:rPr>
              <a:t>/Photos Hobby under </a:t>
            </a:r>
            <a:r>
              <a:rPr lang="en-US" sz="1400" dirty="0" err="1">
                <a:solidFill>
                  <a:schemeClr val="bg1"/>
                </a:solidFill>
              </a:rPr>
              <a:t>Unsplash</a:t>
            </a:r>
            <a:r>
              <a:rPr lang="en-US" sz="1400" dirty="0">
                <a:solidFill>
                  <a:schemeClr val="bg1"/>
                </a:solidFill>
              </a:rPr>
              <a:t> License</a:t>
            </a:r>
          </a:p>
        </p:txBody>
      </p:sp>
    </p:spTree>
    <p:extLst>
      <p:ext uri="{BB962C8B-B14F-4D97-AF65-F5344CB8AC3E}">
        <p14:creationId xmlns:p14="http://schemas.microsoft.com/office/powerpoint/2010/main" val="2099045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4C41C9-092D-406B-8E91-DACD8D8780CD}"/>
              </a:ext>
            </a:extLst>
          </p:cNvPr>
          <p:cNvSpPr>
            <a:spLocks noGrp="1"/>
          </p:cNvSpPr>
          <p:nvPr>
            <p:ph type="title"/>
          </p:nvPr>
        </p:nvSpPr>
        <p:spPr/>
        <p:txBody>
          <a:bodyPr/>
          <a:lstStyle/>
          <a:p>
            <a:r>
              <a:rPr lang="en-US" dirty="0"/>
              <a:t>APIs</a:t>
            </a:r>
          </a:p>
        </p:txBody>
      </p:sp>
      <p:grpSp>
        <p:nvGrpSpPr>
          <p:cNvPr id="11" name="Group 10">
            <a:extLst>
              <a:ext uri="{FF2B5EF4-FFF2-40B4-BE49-F238E27FC236}">
                <a16:creationId xmlns:a16="http://schemas.microsoft.com/office/drawing/2014/main" id="{F4851A9F-56F2-4508-BA42-BB9B1571ED65}"/>
              </a:ext>
            </a:extLst>
          </p:cNvPr>
          <p:cNvGrpSpPr/>
          <p:nvPr/>
        </p:nvGrpSpPr>
        <p:grpSpPr>
          <a:xfrm>
            <a:off x="6984675" y="2753171"/>
            <a:ext cx="4326588" cy="4783833"/>
            <a:chOff x="6984675" y="3072432"/>
            <a:chExt cx="4326588" cy="4783833"/>
          </a:xfrm>
        </p:grpSpPr>
        <p:sp>
          <p:nvSpPr>
            <p:cNvPr id="6" name="TextBox 5">
              <a:extLst>
                <a:ext uri="{FF2B5EF4-FFF2-40B4-BE49-F238E27FC236}">
                  <a16:creationId xmlns:a16="http://schemas.microsoft.com/office/drawing/2014/main" id="{E6100F4F-CDAA-43E6-AA23-560BA64304FB}"/>
                </a:ext>
              </a:extLst>
            </p:cNvPr>
            <p:cNvSpPr txBox="1"/>
            <p:nvPr/>
          </p:nvSpPr>
          <p:spPr>
            <a:xfrm>
              <a:off x="6984675" y="6318411"/>
              <a:ext cx="4326588" cy="1537854"/>
            </a:xfrm>
            <a:prstGeom prst="rect">
              <a:avLst/>
            </a:prstGeom>
            <a:solidFill>
              <a:srgbClr val="005596"/>
            </a:solidFill>
          </p:spPr>
          <p:txBody>
            <a:bodyPr wrap="square" rtlCol="0" anchor="ctr">
              <a:noAutofit/>
            </a:bodyPr>
            <a:lstStyle/>
            <a:p>
              <a:pPr algn="ctr"/>
              <a:r>
                <a:rPr lang="en-US" dirty="0">
                  <a:solidFill>
                    <a:schemeClr val="bg1"/>
                  </a:solidFill>
                </a:rPr>
                <a:t>Automation tool</a:t>
              </a:r>
            </a:p>
          </p:txBody>
        </p:sp>
        <p:sp>
          <p:nvSpPr>
            <p:cNvPr id="8" name="TextBox 7">
              <a:extLst>
                <a:ext uri="{FF2B5EF4-FFF2-40B4-BE49-F238E27FC236}">
                  <a16:creationId xmlns:a16="http://schemas.microsoft.com/office/drawing/2014/main" id="{35C8DA4F-61D1-4F75-85CC-2257C32CC242}"/>
                </a:ext>
              </a:extLst>
            </p:cNvPr>
            <p:cNvSpPr txBox="1"/>
            <p:nvPr/>
          </p:nvSpPr>
          <p:spPr>
            <a:xfrm>
              <a:off x="6984675" y="3072432"/>
              <a:ext cx="4326588" cy="1537854"/>
            </a:xfrm>
            <a:prstGeom prst="rect">
              <a:avLst/>
            </a:prstGeom>
            <a:solidFill>
              <a:srgbClr val="005596"/>
            </a:solidFill>
          </p:spPr>
          <p:txBody>
            <a:bodyPr wrap="square" rtlCol="0" anchor="ctr">
              <a:noAutofit/>
            </a:bodyPr>
            <a:lstStyle/>
            <a:p>
              <a:pPr algn="ctr"/>
              <a:r>
                <a:rPr lang="en-US" dirty="0">
                  <a:solidFill>
                    <a:schemeClr val="bg1"/>
                  </a:solidFill>
                </a:rPr>
                <a:t>Cloud</a:t>
              </a:r>
            </a:p>
          </p:txBody>
        </p:sp>
        <p:cxnSp>
          <p:nvCxnSpPr>
            <p:cNvPr id="10" name="Straight Arrow Connector 9">
              <a:extLst>
                <a:ext uri="{FF2B5EF4-FFF2-40B4-BE49-F238E27FC236}">
                  <a16:creationId xmlns:a16="http://schemas.microsoft.com/office/drawing/2014/main" id="{A11A2161-895C-4032-93AD-FAEA770A70DF}"/>
                </a:ext>
              </a:extLst>
            </p:cNvPr>
            <p:cNvCxnSpPr>
              <a:stCxn id="6" idx="0"/>
              <a:endCxn id="8" idx="2"/>
            </p:cNvCxnSpPr>
            <p:nvPr/>
          </p:nvCxnSpPr>
          <p:spPr>
            <a:xfrm flipV="1">
              <a:off x="9147969" y="4610286"/>
              <a:ext cx="0" cy="1708125"/>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98720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4C41C9-092D-406B-8E91-DACD8D8780CD}"/>
              </a:ext>
            </a:extLst>
          </p:cNvPr>
          <p:cNvSpPr>
            <a:spLocks noGrp="1"/>
          </p:cNvSpPr>
          <p:nvPr>
            <p:ph type="title"/>
          </p:nvPr>
        </p:nvSpPr>
        <p:spPr/>
        <p:txBody>
          <a:bodyPr/>
          <a:lstStyle/>
          <a:p>
            <a:r>
              <a:rPr lang="en-US" dirty="0"/>
              <a:t>User Data / Cloud Init</a:t>
            </a:r>
          </a:p>
        </p:txBody>
      </p:sp>
      <p:sp>
        <p:nvSpPr>
          <p:cNvPr id="6" name="TextBox 5">
            <a:extLst>
              <a:ext uri="{FF2B5EF4-FFF2-40B4-BE49-F238E27FC236}">
                <a16:creationId xmlns:a16="http://schemas.microsoft.com/office/drawing/2014/main" id="{E6100F4F-CDAA-43E6-AA23-560BA64304FB}"/>
              </a:ext>
            </a:extLst>
          </p:cNvPr>
          <p:cNvSpPr txBox="1"/>
          <p:nvPr/>
        </p:nvSpPr>
        <p:spPr>
          <a:xfrm>
            <a:off x="10586857" y="5999150"/>
            <a:ext cx="4326588" cy="1537854"/>
          </a:xfrm>
          <a:prstGeom prst="rect">
            <a:avLst/>
          </a:prstGeom>
          <a:solidFill>
            <a:srgbClr val="005596"/>
          </a:solidFill>
        </p:spPr>
        <p:txBody>
          <a:bodyPr wrap="square" rtlCol="0" anchor="b">
            <a:noAutofit/>
          </a:bodyPr>
          <a:lstStyle/>
          <a:p>
            <a:pPr algn="ctr"/>
            <a:r>
              <a:rPr lang="en-US" dirty="0">
                <a:solidFill>
                  <a:schemeClr val="bg1"/>
                </a:solidFill>
              </a:rPr>
              <a:t>Virtual Machine</a:t>
            </a:r>
          </a:p>
        </p:txBody>
      </p:sp>
      <p:sp>
        <p:nvSpPr>
          <p:cNvPr id="8" name="TextBox 7">
            <a:extLst>
              <a:ext uri="{FF2B5EF4-FFF2-40B4-BE49-F238E27FC236}">
                <a16:creationId xmlns:a16="http://schemas.microsoft.com/office/drawing/2014/main" id="{35C8DA4F-61D1-4F75-85CC-2257C32CC242}"/>
              </a:ext>
            </a:extLst>
          </p:cNvPr>
          <p:cNvSpPr txBox="1"/>
          <p:nvPr/>
        </p:nvSpPr>
        <p:spPr>
          <a:xfrm>
            <a:off x="10586857" y="2753171"/>
            <a:ext cx="4326588" cy="1537854"/>
          </a:xfrm>
          <a:prstGeom prst="rect">
            <a:avLst/>
          </a:prstGeom>
          <a:solidFill>
            <a:srgbClr val="005596"/>
          </a:solidFill>
        </p:spPr>
        <p:txBody>
          <a:bodyPr wrap="square" rtlCol="0" anchor="ctr">
            <a:noAutofit/>
          </a:bodyPr>
          <a:lstStyle/>
          <a:p>
            <a:pPr algn="ctr"/>
            <a:r>
              <a:rPr lang="en-US" dirty="0">
                <a:solidFill>
                  <a:schemeClr val="bg1"/>
                </a:solidFill>
              </a:rPr>
              <a:t>Metadata API</a:t>
            </a:r>
          </a:p>
        </p:txBody>
      </p:sp>
      <p:cxnSp>
        <p:nvCxnSpPr>
          <p:cNvPr id="10" name="Straight Arrow Connector 9">
            <a:extLst>
              <a:ext uri="{FF2B5EF4-FFF2-40B4-BE49-F238E27FC236}">
                <a16:creationId xmlns:a16="http://schemas.microsoft.com/office/drawing/2014/main" id="{A11A2161-895C-4032-93AD-FAEA770A70DF}"/>
              </a:ext>
            </a:extLst>
          </p:cNvPr>
          <p:cNvCxnSpPr>
            <a:stCxn id="6" idx="0"/>
            <a:endCxn id="8" idx="2"/>
          </p:cNvCxnSpPr>
          <p:nvPr/>
        </p:nvCxnSpPr>
        <p:spPr>
          <a:xfrm flipV="1">
            <a:off x="12750151" y="4291025"/>
            <a:ext cx="0" cy="1708125"/>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4CAB3B7-0B2D-42FB-B03E-A2E58C603052}"/>
              </a:ext>
            </a:extLst>
          </p:cNvPr>
          <p:cNvSpPr txBox="1"/>
          <p:nvPr/>
        </p:nvSpPr>
        <p:spPr>
          <a:xfrm>
            <a:off x="3382494" y="5999150"/>
            <a:ext cx="4326588" cy="1537854"/>
          </a:xfrm>
          <a:prstGeom prst="rect">
            <a:avLst/>
          </a:prstGeom>
          <a:solidFill>
            <a:srgbClr val="005596"/>
          </a:solidFill>
        </p:spPr>
        <p:txBody>
          <a:bodyPr wrap="square" rtlCol="0" anchor="ctr">
            <a:noAutofit/>
          </a:bodyPr>
          <a:lstStyle/>
          <a:p>
            <a:pPr algn="ctr"/>
            <a:r>
              <a:rPr lang="en-US" dirty="0">
                <a:solidFill>
                  <a:schemeClr val="bg1"/>
                </a:solidFill>
              </a:rPr>
              <a:t>Automation tool</a:t>
            </a:r>
          </a:p>
        </p:txBody>
      </p:sp>
      <p:sp>
        <p:nvSpPr>
          <p:cNvPr id="12" name="TextBox 11">
            <a:extLst>
              <a:ext uri="{FF2B5EF4-FFF2-40B4-BE49-F238E27FC236}">
                <a16:creationId xmlns:a16="http://schemas.microsoft.com/office/drawing/2014/main" id="{9B957B96-D0A2-44FB-A075-82456F943CCD}"/>
              </a:ext>
            </a:extLst>
          </p:cNvPr>
          <p:cNvSpPr txBox="1"/>
          <p:nvPr/>
        </p:nvSpPr>
        <p:spPr>
          <a:xfrm>
            <a:off x="3382494" y="2753171"/>
            <a:ext cx="4326588" cy="1537854"/>
          </a:xfrm>
          <a:prstGeom prst="rect">
            <a:avLst/>
          </a:prstGeom>
          <a:solidFill>
            <a:srgbClr val="005596"/>
          </a:solidFill>
        </p:spPr>
        <p:txBody>
          <a:bodyPr wrap="square" rtlCol="0" anchor="ctr">
            <a:noAutofit/>
          </a:bodyPr>
          <a:lstStyle/>
          <a:p>
            <a:pPr algn="ctr"/>
            <a:r>
              <a:rPr lang="en-US" dirty="0">
                <a:solidFill>
                  <a:schemeClr val="bg1"/>
                </a:solidFill>
              </a:rPr>
              <a:t>Cloud</a:t>
            </a:r>
          </a:p>
        </p:txBody>
      </p:sp>
      <p:cxnSp>
        <p:nvCxnSpPr>
          <p:cNvPr id="13" name="Straight Arrow Connector 12">
            <a:extLst>
              <a:ext uri="{FF2B5EF4-FFF2-40B4-BE49-F238E27FC236}">
                <a16:creationId xmlns:a16="http://schemas.microsoft.com/office/drawing/2014/main" id="{1F376B27-BBC1-49F0-87C3-C26C3A974990}"/>
              </a:ext>
            </a:extLst>
          </p:cNvPr>
          <p:cNvCxnSpPr>
            <a:stCxn id="9" idx="0"/>
            <a:endCxn id="12" idx="2"/>
          </p:cNvCxnSpPr>
          <p:nvPr/>
        </p:nvCxnSpPr>
        <p:spPr>
          <a:xfrm flipV="1">
            <a:off x="5545788" y="4291025"/>
            <a:ext cx="0" cy="1708125"/>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B0AD304-3AA7-4268-8128-5B5FF079C09C}"/>
              </a:ext>
            </a:extLst>
          </p:cNvPr>
          <p:cNvCxnSpPr>
            <a:cxnSpLocks/>
            <a:stCxn id="12" idx="3"/>
            <a:endCxn id="8" idx="1"/>
          </p:cNvCxnSpPr>
          <p:nvPr/>
        </p:nvCxnSpPr>
        <p:spPr>
          <a:xfrm>
            <a:off x="7709082" y="3522098"/>
            <a:ext cx="2877775" cy="0"/>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738E326-D7D7-4255-8F8F-B410699781FF}"/>
              </a:ext>
            </a:extLst>
          </p:cNvPr>
          <p:cNvSpPr txBox="1"/>
          <p:nvPr/>
        </p:nvSpPr>
        <p:spPr>
          <a:xfrm>
            <a:off x="11989143" y="6109986"/>
            <a:ext cx="1522016" cy="831142"/>
          </a:xfrm>
          <a:prstGeom prst="rect">
            <a:avLst/>
          </a:prstGeom>
          <a:solidFill>
            <a:schemeClr val="bg1"/>
          </a:solidFill>
        </p:spPr>
        <p:txBody>
          <a:bodyPr wrap="square" rtlCol="0" anchor="ctr">
            <a:noAutofit/>
          </a:bodyPr>
          <a:lstStyle/>
          <a:p>
            <a:pPr algn="ctr"/>
            <a:r>
              <a:rPr lang="en-US" dirty="0">
                <a:solidFill>
                  <a:srgbClr val="005596"/>
                </a:solidFill>
              </a:rPr>
              <a:t>Cloud Init</a:t>
            </a:r>
          </a:p>
        </p:txBody>
      </p:sp>
      <p:cxnSp>
        <p:nvCxnSpPr>
          <p:cNvPr id="17" name="Straight Arrow Connector 16">
            <a:extLst>
              <a:ext uri="{FF2B5EF4-FFF2-40B4-BE49-F238E27FC236}">
                <a16:creationId xmlns:a16="http://schemas.microsoft.com/office/drawing/2014/main" id="{8FF074AF-A476-41AE-8B66-FA5B37F80DC3}"/>
              </a:ext>
            </a:extLst>
          </p:cNvPr>
          <p:cNvCxnSpPr>
            <a:cxnSpLocks/>
            <a:stCxn id="12" idx="3"/>
            <a:endCxn id="6" idx="1"/>
          </p:cNvCxnSpPr>
          <p:nvPr/>
        </p:nvCxnSpPr>
        <p:spPr>
          <a:xfrm>
            <a:off x="7709082" y="3522098"/>
            <a:ext cx="2877775" cy="3245979"/>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5DED82E-5A29-4258-ABC2-A4458D54FA02}"/>
              </a:ext>
            </a:extLst>
          </p:cNvPr>
          <p:cNvSpPr txBox="1"/>
          <p:nvPr/>
        </p:nvSpPr>
        <p:spPr>
          <a:xfrm>
            <a:off x="7925812" y="2995142"/>
            <a:ext cx="2444315" cy="498278"/>
          </a:xfrm>
          <a:prstGeom prst="rect">
            <a:avLst/>
          </a:prstGeom>
          <a:noFill/>
        </p:spPr>
        <p:txBody>
          <a:bodyPr wrap="square" rtlCol="0">
            <a:spAutoFit/>
          </a:bodyPr>
          <a:lstStyle/>
          <a:p>
            <a:pPr algn="ctr"/>
            <a:r>
              <a:rPr lang="en-US" dirty="0"/>
              <a:t>Provides</a:t>
            </a:r>
          </a:p>
        </p:txBody>
      </p:sp>
      <p:sp>
        <p:nvSpPr>
          <p:cNvPr id="22" name="TextBox 21">
            <a:extLst>
              <a:ext uri="{FF2B5EF4-FFF2-40B4-BE49-F238E27FC236}">
                <a16:creationId xmlns:a16="http://schemas.microsoft.com/office/drawing/2014/main" id="{0A7D9C0A-A615-4A88-BC99-55FA5CE53659}"/>
              </a:ext>
            </a:extLst>
          </p:cNvPr>
          <p:cNvSpPr txBox="1"/>
          <p:nvPr/>
        </p:nvSpPr>
        <p:spPr>
          <a:xfrm rot="2896541">
            <a:off x="8256985" y="4747446"/>
            <a:ext cx="2444315" cy="498278"/>
          </a:xfrm>
          <a:prstGeom prst="rect">
            <a:avLst/>
          </a:prstGeom>
          <a:noFill/>
        </p:spPr>
        <p:txBody>
          <a:bodyPr wrap="square" rtlCol="0">
            <a:spAutoFit/>
          </a:bodyPr>
          <a:lstStyle/>
          <a:p>
            <a:pPr algn="ctr"/>
            <a:r>
              <a:rPr lang="en-US" dirty="0"/>
              <a:t>Create</a:t>
            </a:r>
          </a:p>
        </p:txBody>
      </p:sp>
      <p:sp>
        <p:nvSpPr>
          <p:cNvPr id="24" name="TextBox 23">
            <a:extLst>
              <a:ext uri="{FF2B5EF4-FFF2-40B4-BE49-F238E27FC236}">
                <a16:creationId xmlns:a16="http://schemas.microsoft.com/office/drawing/2014/main" id="{7661A2B3-490B-447D-8C12-0E2E27A58ABA}"/>
              </a:ext>
            </a:extLst>
          </p:cNvPr>
          <p:cNvSpPr txBox="1"/>
          <p:nvPr/>
        </p:nvSpPr>
        <p:spPr>
          <a:xfrm>
            <a:off x="12750150" y="4937999"/>
            <a:ext cx="2444315" cy="498278"/>
          </a:xfrm>
          <a:prstGeom prst="rect">
            <a:avLst/>
          </a:prstGeom>
          <a:noFill/>
        </p:spPr>
        <p:txBody>
          <a:bodyPr wrap="square" rtlCol="0">
            <a:spAutoFit/>
          </a:bodyPr>
          <a:lstStyle/>
          <a:p>
            <a:r>
              <a:rPr lang="en-US" dirty="0"/>
              <a:t>Fetch</a:t>
            </a:r>
          </a:p>
        </p:txBody>
      </p:sp>
      <p:sp>
        <p:nvSpPr>
          <p:cNvPr id="26" name="TextBox 25">
            <a:extLst>
              <a:ext uri="{FF2B5EF4-FFF2-40B4-BE49-F238E27FC236}">
                <a16:creationId xmlns:a16="http://schemas.microsoft.com/office/drawing/2014/main" id="{30BAC534-540F-49A1-A0AB-CD87E671157B}"/>
              </a:ext>
            </a:extLst>
          </p:cNvPr>
          <p:cNvSpPr txBox="1"/>
          <p:nvPr/>
        </p:nvSpPr>
        <p:spPr>
          <a:xfrm>
            <a:off x="5595268" y="4952406"/>
            <a:ext cx="2444315" cy="498278"/>
          </a:xfrm>
          <a:prstGeom prst="rect">
            <a:avLst/>
          </a:prstGeom>
          <a:noFill/>
        </p:spPr>
        <p:txBody>
          <a:bodyPr wrap="square" rtlCol="0">
            <a:spAutoFit/>
          </a:bodyPr>
          <a:lstStyle/>
          <a:p>
            <a:r>
              <a:rPr lang="en-US" dirty="0"/>
              <a:t>Create</a:t>
            </a:r>
          </a:p>
        </p:txBody>
      </p:sp>
    </p:spTree>
    <p:extLst>
      <p:ext uri="{BB962C8B-B14F-4D97-AF65-F5344CB8AC3E}">
        <p14:creationId xmlns:p14="http://schemas.microsoft.com/office/powerpoint/2010/main" val="1577104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descr="Puppet logo">
            <a:extLst>
              <a:ext uri="{FF2B5EF4-FFF2-40B4-BE49-F238E27FC236}">
                <a16:creationId xmlns:a16="http://schemas.microsoft.com/office/drawing/2014/main" id="{E2C39409-2111-457A-8027-BB9500555B9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69617" y="3892037"/>
            <a:ext cx="8069596" cy="403479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024C41C9-092D-406B-8E91-DACD8D8780CD}"/>
              </a:ext>
            </a:extLst>
          </p:cNvPr>
          <p:cNvSpPr>
            <a:spLocks noGrp="1"/>
          </p:cNvSpPr>
          <p:nvPr>
            <p:ph type="title"/>
          </p:nvPr>
        </p:nvSpPr>
        <p:spPr/>
        <p:txBody>
          <a:bodyPr/>
          <a:lstStyle/>
          <a:p>
            <a:r>
              <a:rPr lang="en-US" dirty="0"/>
              <a:t>Automation Tools</a:t>
            </a:r>
          </a:p>
        </p:txBody>
      </p:sp>
      <p:pic>
        <p:nvPicPr>
          <p:cNvPr id="11" name="Graphic 10">
            <a:extLst>
              <a:ext uri="{FF2B5EF4-FFF2-40B4-BE49-F238E27FC236}">
                <a16:creationId xmlns:a16="http://schemas.microsoft.com/office/drawing/2014/main" id="{D72F548E-B0D0-4E37-8DF4-A4233CC467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8289" y="2762654"/>
            <a:ext cx="6577850" cy="1578684"/>
          </a:xfrm>
          <a:prstGeom prst="rect">
            <a:avLst/>
          </a:prstGeom>
        </p:spPr>
      </p:pic>
      <p:pic>
        <p:nvPicPr>
          <p:cNvPr id="10246" name="Picture 6">
            <a:extLst>
              <a:ext uri="{FF2B5EF4-FFF2-40B4-BE49-F238E27FC236}">
                <a16:creationId xmlns:a16="http://schemas.microsoft.com/office/drawing/2014/main" id="{DBA559E7-F7E0-4307-B51A-1F4D0D50F83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67677" y="4719352"/>
            <a:ext cx="3279074" cy="4034798"/>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cf-logo">
            <a:extLst>
              <a:ext uri="{FF2B5EF4-FFF2-40B4-BE49-F238E27FC236}">
                <a16:creationId xmlns:a16="http://schemas.microsoft.com/office/drawing/2014/main" id="{0DDAC0C6-A009-4954-8330-014D52A6C29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424536" y="1067383"/>
            <a:ext cx="5715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a:extLst>
              <a:ext uri="{FF2B5EF4-FFF2-40B4-BE49-F238E27FC236}">
                <a16:creationId xmlns:a16="http://schemas.microsoft.com/office/drawing/2014/main" id="{47F8E679-1311-433F-AAF4-A863A063E923}"/>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7726322" y="5145087"/>
            <a:ext cx="355960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662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8BDF6F-C00D-4823-B34D-65ECDC98CB2A}"/>
              </a:ext>
            </a:extLst>
          </p:cNvPr>
          <p:cNvSpPr>
            <a:spLocks noGrp="1"/>
          </p:cNvSpPr>
          <p:nvPr>
            <p:ph type="title"/>
          </p:nvPr>
        </p:nvSpPr>
        <p:spPr/>
        <p:txBody>
          <a:bodyPr/>
          <a:lstStyle/>
          <a:p>
            <a:r>
              <a:rPr lang="en-US" dirty="0"/>
              <a:t>Virtual Machine Pools</a:t>
            </a:r>
          </a:p>
        </p:txBody>
      </p:sp>
      <p:sp>
        <p:nvSpPr>
          <p:cNvPr id="6" name="TextBox 5">
            <a:extLst>
              <a:ext uri="{FF2B5EF4-FFF2-40B4-BE49-F238E27FC236}">
                <a16:creationId xmlns:a16="http://schemas.microsoft.com/office/drawing/2014/main" id="{02A3D71C-37C6-4801-9786-8C091A9A4185}"/>
              </a:ext>
            </a:extLst>
          </p:cNvPr>
          <p:cNvSpPr txBox="1"/>
          <p:nvPr/>
        </p:nvSpPr>
        <p:spPr>
          <a:xfrm>
            <a:off x="794436" y="9304234"/>
            <a:ext cx="5190075" cy="307777"/>
          </a:xfrm>
          <a:prstGeom prst="rect">
            <a:avLst/>
          </a:prstGeom>
          <a:noFill/>
        </p:spPr>
        <p:txBody>
          <a:bodyPr wrap="none" rtlCol="0">
            <a:spAutoFit/>
          </a:bodyPr>
          <a:lstStyle/>
          <a:p>
            <a:r>
              <a:rPr lang="en-US" sz="1400" dirty="0">
                <a:solidFill>
                  <a:srgbClr val="404040"/>
                </a:solidFill>
              </a:rPr>
              <a:t>Source: </a:t>
            </a:r>
            <a:r>
              <a:rPr lang="en-US" sz="1400" dirty="0" err="1">
                <a:solidFill>
                  <a:srgbClr val="404040"/>
                </a:solidFill>
              </a:rPr>
              <a:t>Unsplash</a:t>
            </a:r>
            <a:r>
              <a:rPr lang="en-US" sz="1400" dirty="0">
                <a:solidFill>
                  <a:srgbClr val="404040"/>
                </a:solidFill>
              </a:rPr>
              <a:t>/</a:t>
            </a:r>
            <a:r>
              <a:rPr lang="en-US" sz="1400" dirty="0" err="1">
                <a:solidFill>
                  <a:srgbClr val="404040"/>
                </a:solidFill>
              </a:rPr>
              <a:t>big.tiny.belly</a:t>
            </a:r>
            <a:r>
              <a:rPr lang="en-US" sz="1400" dirty="0">
                <a:solidFill>
                  <a:srgbClr val="404040"/>
                </a:solidFill>
              </a:rPr>
              <a:t> under </a:t>
            </a:r>
            <a:r>
              <a:rPr lang="en-US" sz="1400" dirty="0" err="1">
                <a:solidFill>
                  <a:srgbClr val="404040"/>
                </a:solidFill>
              </a:rPr>
              <a:t>Unsplash</a:t>
            </a:r>
            <a:r>
              <a:rPr lang="en-US" sz="1400" dirty="0">
                <a:solidFill>
                  <a:srgbClr val="404040"/>
                </a:solidFill>
              </a:rPr>
              <a:t> License</a:t>
            </a:r>
          </a:p>
        </p:txBody>
      </p:sp>
    </p:spTree>
    <p:extLst>
      <p:ext uri="{BB962C8B-B14F-4D97-AF65-F5344CB8AC3E}">
        <p14:creationId xmlns:p14="http://schemas.microsoft.com/office/powerpoint/2010/main" val="1165388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6B71E3-F7CE-4892-8714-CE869FB7CBAE}"/>
              </a:ext>
            </a:extLst>
          </p:cNvPr>
          <p:cNvSpPr>
            <a:spLocks noGrp="1"/>
          </p:cNvSpPr>
          <p:nvPr>
            <p:ph type="title"/>
          </p:nvPr>
        </p:nvSpPr>
        <p:spPr/>
        <p:txBody>
          <a:bodyPr/>
          <a:lstStyle/>
          <a:p>
            <a:r>
              <a:rPr lang="de-DE" dirty="0"/>
              <a:t>Overview </a:t>
            </a:r>
            <a:endParaRPr lang="de-AT" dirty="0"/>
          </a:p>
        </p:txBody>
      </p:sp>
      <p:sp>
        <p:nvSpPr>
          <p:cNvPr id="3" name="Inhaltsplatzhalter 2">
            <a:extLst>
              <a:ext uri="{FF2B5EF4-FFF2-40B4-BE49-F238E27FC236}">
                <a16:creationId xmlns:a16="http://schemas.microsoft.com/office/drawing/2014/main" id="{67466CC1-4EE1-44AA-8CF9-5EC58DA7F30D}"/>
              </a:ext>
            </a:extLst>
          </p:cNvPr>
          <p:cNvSpPr>
            <a:spLocks noGrp="1"/>
          </p:cNvSpPr>
          <p:nvPr>
            <p:ph idx="1"/>
          </p:nvPr>
        </p:nvSpPr>
        <p:spPr/>
        <p:txBody>
          <a:bodyPr>
            <a:normAutofit lnSpcReduction="10000"/>
          </a:bodyPr>
          <a:lstStyle/>
          <a:p>
            <a:r>
              <a:rPr lang="de-AT" sz="2800" dirty="0"/>
              <a:t>Virtual Machines</a:t>
            </a:r>
          </a:p>
          <a:p>
            <a:r>
              <a:rPr lang="de-AT" sz="2800" dirty="0"/>
              <a:t>Instance Types</a:t>
            </a:r>
          </a:p>
          <a:p>
            <a:r>
              <a:rPr lang="de-AT" sz="2800" dirty="0"/>
              <a:t>Automation</a:t>
            </a:r>
          </a:p>
          <a:p>
            <a:r>
              <a:rPr lang="de-AT" sz="2800" dirty="0"/>
              <a:t>Virtual Machine Pools</a:t>
            </a:r>
          </a:p>
          <a:p>
            <a:r>
              <a:rPr lang="de-AT" sz="2800" dirty="0"/>
              <a:t>Storage</a:t>
            </a:r>
          </a:p>
          <a:p>
            <a:r>
              <a:rPr lang="de-AT" sz="2800" dirty="0"/>
              <a:t>Network</a:t>
            </a:r>
          </a:p>
          <a:p>
            <a:r>
              <a:rPr lang="de-AT" sz="2800" dirty="0"/>
              <a:t>Firewalling</a:t>
            </a:r>
          </a:p>
          <a:p>
            <a:r>
              <a:rPr lang="de-AT" sz="2800" dirty="0"/>
              <a:t>Network Load Balancers</a:t>
            </a:r>
          </a:p>
          <a:p>
            <a:r>
              <a:rPr lang="en-US" sz="2800" dirty="0"/>
              <a:t>VPNs, private interconnects, and routing services</a:t>
            </a:r>
          </a:p>
          <a:p>
            <a:r>
              <a:rPr lang="de-AT" sz="2800" dirty="0"/>
              <a:t>DNS</a:t>
            </a:r>
          </a:p>
          <a:p>
            <a:r>
              <a:rPr lang="de-AT" sz="2800" dirty="0"/>
              <a:t>Monitoring</a:t>
            </a:r>
          </a:p>
        </p:txBody>
      </p:sp>
    </p:spTree>
    <p:extLst>
      <p:ext uri="{BB962C8B-B14F-4D97-AF65-F5344CB8AC3E}">
        <p14:creationId xmlns:p14="http://schemas.microsoft.com/office/powerpoint/2010/main" val="2300387251"/>
      </p:ext>
    </p:extLst>
  </p:cSld>
  <p:clrMapOvr>
    <a:masterClrMapping/>
  </p:clrMapOvr>
  <mc:AlternateContent xmlns:mc="http://schemas.openxmlformats.org/markup-compatibility/2006" xmlns:p14="http://schemas.microsoft.com/office/powerpoint/2010/main">
    <mc:Choice Requires="p14">
      <p:transition spd="slow" p14:dur="2000" advTm="4686"/>
    </mc:Choice>
    <mc:Fallback xmlns="">
      <p:transition spd="slow" advTm="468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4C41C9-092D-406B-8E91-DACD8D8780CD}"/>
              </a:ext>
            </a:extLst>
          </p:cNvPr>
          <p:cNvSpPr>
            <a:spLocks noGrp="1"/>
          </p:cNvSpPr>
          <p:nvPr>
            <p:ph type="title"/>
          </p:nvPr>
        </p:nvSpPr>
        <p:spPr/>
        <p:txBody>
          <a:bodyPr/>
          <a:lstStyle/>
          <a:p>
            <a:r>
              <a:rPr lang="en-US" dirty="0"/>
              <a:t>Virtual Machine Pools</a:t>
            </a:r>
          </a:p>
        </p:txBody>
      </p:sp>
      <p:sp>
        <p:nvSpPr>
          <p:cNvPr id="27" name="Rectangle 26">
            <a:extLst>
              <a:ext uri="{FF2B5EF4-FFF2-40B4-BE49-F238E27FC236}">
                <a16:creationId xmlns:a16="http://schemas.microsoft.com/office/drawing/2014/main" id="{992B2D0A-157B-4747-8040-62406113600F}"/>
              </a:ext>
            </a:extLst>
          </p:cNvPr>
          <p:cNvSpPr/>
          <p:nvPr/>
        </p:nvSpPr>
        <p:spPr>
          <a:xfrm>
            <a:off x="2865549" y="5222383"/>
            <a:ext cx="12640614" cy="2105696"/>
          </a:xfrm>
          <a:prstGeom prst="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4555E308-D4E4-4B3F-B6CE-8A49B1333CB6}"/>
              </a:ext>
            </a:extLst>
          </p:cNvPr>
          <p:cNvCxnSpPr>
            <a:stCxn id="29" idx="2"/>
            <a:endCxn id="2" idx="0"/>
          </p:cNvCxnSpPr>
          <p:nvPr/>
        </p:nvCxnSpPr>
        <p:spPr>
          <a:xfrm flipH="1">
            <a:off x="4086645" y="4160090"/>
            <a:ext cx="5061325" cy="1310524"/>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3248454-C6A8-4144-A5B0-7F681A6A3390}"/>
              </a:ext>
            </a:extLst>
          </p:cNvPr>
          <p:cNvCxnSpPr>
            <a:cxnSpLocks/>
            <a:stCxn id="29" idx="2"/>
            <a:endCxn id="11" idx="0"/>
          </p:cNvCxnSpPr>
          <p:nvPr/>
        </p:nvCxnSpPr>
        <p:spPr>
          <a:xfrm flipH="1">
            <a:off x="6617307" y="4160090"/>
            <a:ext cx="2530663" cy="1310524"/>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9232BB2-3167-421A-9E24-C77188A55AA1}"/>
              </a:ext>
            </a:extLst>
          </p:cNvPr>
          <p:cNvCxnSpPr>
            <a:cxnSpLocks/>
            <a:stCxn id="29" idx="2"/>
            <a:endCxn id="4" idx="0"/>
          </p:cNvCxnSpPr>
          <p:nvPr/>
        </p:nvCxnSpPr>
        <p:spPr>
          <a:xfrm flipH="1">
            <a:off x="9147969" y="4160090"/>
            <a:ext cx="1" cy="1310524"/>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C21E5EB-AF1F-4941-9ED6-1CA0A302D8B5}"/>
              </a:ext>
            </a:extLst>
          </p:cNvPr>
          <p:cNvCxnSpPr>
            <a:cxnSpLocks/>
            <a:stCxn id="29" idx="2"/>
            <a:endCxn id="15" idx="0"/>
          </p:cNvCxnSpPr>
          <p:nvPr/>
        </p:nvCxnSpPr>
        <p:spPr>
          <a:xfrm>
            <a:off x="9147970" y="4160090"/>
            <a:ext cx="2530661" cy="1310524"/>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603097EB-AAED-4CAD-8ABD-2833144F2FA6}"/>
              </a:ext>
            </a:extLst>
          </p:cNvPr>
          <p:cNvCxnSpPr>
            <a:cxnSpLocks/>
            <a:stCxn id="29" idx="2"/>
            <a:endCxn id="7" idx="0"/>
          </p:cNvCxnSpPr>
          <p:nvPr/>
        </p:nvCxnSpPr>
        <p:spPr>
          <a:xfrm>
            <a:off x="9147970" y="4160090"/>
            <a:ext cx="5061324" cy="1310524"/>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436D631-6640-4D78-A870-B32C4E16B756}"/>
              </a:ext>
            </a:extLst>
          </p:cNvPr>
          <p:cNvSpPr txBox="1"/>
          <p:nvPr/>
        </p:nvSpPr>
        <p:spPr>
          <a:xfrm>
            <a:off x="3111965" y="5470614"/>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sp>
        <p:nvSpPr>
          <p:cNvPr id="4" name="TextBox 3">
            <a:extLst>
              <a:ext uri="{FF2B5EF4-FFF2-40B4-BE49-F238E27FC236}">
                <a16:creationId xmlns:a16="http://schemas.microsoft.com/office/drawing/2014/main" id="{0DE8EF03-AEB2-4D66-BCE1-9B1B155A1504}"/>
              </a:ext>
            </a:extLst>
          </p:cNvPr>
          <p:cNvSpPr txBox="1"/>
          <p:nvPr/>
        </p:nvSpPr>
        <p:spPr>
          <a:xfrm>
            <a:off x="8173289" y="5470614"/>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sp>
        <p:nvSpPr>
          <p:cNvPr id="7" name="TextBox 6">
            <a:extLst>
              <a:ext uri="{FF2B5EF4-FFF2-40B4-BE49-F238E27FC236}">
                <a16:creationId xmlns:a16="http://schemas.microsoft.com/office/drawing/2014/main" id="{0E5DE106-DA7E-48B0-82A4-B3ED15B252FA}"/>
              </a:ext>
            </a:extLst>
          </p:cNvPr>
          <p:cNvSpPr txBox="1"/>
          <p:nvPr/>
        </p:nvSpPr>
        <p:spPr>
          <a:xfrm>
            <a:off x="13234614" y="5470614"/>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sp>
        <p:nvSpPr>
          <p:cNvPr id="11" name="TextBox 10">
            <a:extLst>
              <a:ext uri="{FF2B5EF4-FFF2-40B4-BE49-F238E27FC236}">
                <a16:creationId xmlns:a16="http://schemas.microsoft.com/office/drawing/2014/main" id="{24E402D2-CFA4-490D-84A6-3AF79E54798A}"/>
              </a:ext>
            </a:extLst>
          </p:cNvPr>
          <p:cNvSpPr txBox="1"/>
          <p:nvPr/>
        </p:nvSpPr>
        <p:spPr>
          <a:xfrm>
            <a:off x="5642627" y="5470614"/>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sp>
        <p:nvSpPr>
          <p:cNvPr id="15" name="TextBox 14">
            <a:extLst>
              <a:ext uri="{FF2B5EF4-FFF2-40B4-BE49-F238E27FC236}">
                <a16:creationId xmlns:a16="http://schemas.microsoft.com/office/drawing/2014/main" id="{CDA5AAB1-03EC-4A82-A812-074CADBB8C60}"/>
              </a:ext>
            </a:extLst>
          </p:cNvPr>
          <p:cNvSpPr txBox="1"/>
          <p:nvPr/>
        </p:nvSpPr>
        <p:spPr>
          <a:xfrm>
            <a:off x="10703951" y="5470614"/>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sp>
        <p:nvSpPr>
          <p:cNvPr id="29" name="TextBox 28">
            <a:extLst>
              <a:ext uri="{FF2B5EF4-FFF2-40B4-BE49-F238E27FC236}">
                <a16:creationId xmlns:a16="http://schemas.microsoft.com/office/drawing/2014/main" id="{1AF1B2B4-EDB8-45D7-B05E-54FA7E5C46DC}"/>
              </a:ext>
            </a:extLst>
          </p:cNvPr>
          <p:cNvSpPr txBox="1"/>
          <p:nvPr/>
        </p:nvSpPr>
        <p:spPr>
          <a:xfrm>
            <a:off x="3111965" y="2622236"/>
            <a:ext cx="12072009" cy="1537854"/>
          </a:xfrm>
          <a:prstGeom prst="rect">
            <a:avLst/>
          </a:prstGeom>
          <a:solidFill>
            <a:srgbClr val="005596"/>
          </a:solidFill>
        </p:spPr>
        <p:txBody>
          <a:bodyPr wrap="square" rtlCol="0" anchor="ctr">
            <a:noAutofit/>
          </a:bodyPr>
          <a:lstStyle/>
          <a:p>
            <a:pPr algn="ctr"/>
            <a:r>
              <a:rPr lang="en-US" dirty="0">
                <a:solidFill>
                  <a:schemeClr val="bg1"/>
                </a:solidFill>
              </a:rPr>
              <a:t>Load Balancer</a:t>
            </a:r>
          </a:p>
        </p:txBody>
      </p:sp>
    </p:spTree>
    <p:extLst>
      <p:ext uri="{BB962C8B-B14F-4D97-AF65-F5344CB8AC3E}">
        <p14:creationId xmlns:p14="http://schemas.microsoft.com/office/powerpoint/2010/main" val="3570923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8BDF6F-C00D-4823-B34D-65ECDC98CB2A}"/>
              </a:ext>
            </a:extLst>
          </p:cNvPr>
          <p:cNvSpPr>
            <a:spLocks noGrp="1"/>
          </p:cNvSpPr>
          <p:nvPr>
            <p:ph type="title"/>
          </p:nvPr>
        </p:nvSpPr>
        <p:spPr/>
        <p:txBody>
          <a:bodyPr/>
          <a:lstStyle/>
          <a:p>
            <a:r>
              <a:rPr lang="en-US" dirty="0"/>
              <a:t>Storage</a:t>
            </a:r>
          </a:p>
        </p:txBody>
      </p:sp>
      <p:sp>
        <p:nvSpPr>
          <p:cNvPr id="6" name="TextBox 5">
            <a:extLst>
              <a:ext uri="{FF2B5EF4-FFF2-40B4-BE49-F238E27FC236}">
                <a16:creationId xmlns:a16="http://schemas.microsoft.com/office/drawing/2014/main" id="{02A3D71C-37C6-4801-9786-8C091A9A4185}"/>
              </a:ext>
            </a:extLst>
          </p:cNvPr>
          <p:cNvSpPr txBox="1"/>
          <p:nvPr/>
        </p:nvSpPr>
        <p:spPr>
          <a:xfrm>
            <a:off x="794436" y="9304234"/>
            <a:ext cx="6070893" cy="307777"/>
          </a:xfrm>
          <a:prstGeom prst="rect">
            <a:avLst/>
          </a:prstGeom>
          <a:noFill/>
        </p:spPr>
        <p:txBody>
          <a:bodyPr wrap="none" rtlCol="0">
            <a:spAutoFit/>
          </a:bodyPr>
          <a:lstStyle/>
          <a:p>
            <a:r>
              <a:rPr lang="en-US" sz="1400" dirty="0">
                <a:solidFill>
                  <a:schemeClr val="bg1"/>
                </a:solidFill>
              </a:rPr>
              <a:t>Source: </a:t>
            </a:r>
            <a:r>
              <a:rPr lang="en-US" sz="1400" dirty="0" err="1">
                <a:solidFill>
                  <a:schemeClr val="bg1"/>
                </a:solidFill>
              </a:rPr>
              <a:t>Unsplash</a:t>
            </a:r>
            <a:r>
              <a:rPr lang="en-US" sz="1400" dirty="0">
                <a:solidFill>
                  <a:schemeClr val="bg1"/>
                </a:solidFill>
              </a:rPr>
              <a:t>/</a:t>
            </a:r>
            <a:r>
              <a:rPr lang="en-US" sz="1400" dirty="0" err="1">
                <a:solidFill>
                  <a:schemeClr val="bg1"/>
                </a:solidFill>
              </a:rPr>
              <a:t>Ruchindra</a:t>
            </a:r>
            <a:r>
              <a:rPr lang="en-US" sz="1400" dirty="0">
                <a:solidFill>
                  <a:schemeClr val="bg1"/>
                </a:solidFill>
              </a:rPr>
              <a:t> </a:t>
            </a:r>
            <a:r>
              <a:rPr lang="en-US" sz="1400" dirty="0" err="1">
                <a:solidFill>
                  <a:schemeClr val="bg1"/>
                </a:solidFill>
              </a:rPr>
              <a:t>Gunasekara</a:t>
            </a:r>
            <a:r>
              <a:rPr lang="en-US" sz="1400" dirty="0">
                <a:solidFill>
                  <a:schemeClr val="bg1"/>
                </a:solidFill>
              </a:rPr>
              <a:t> under </a:t>
            </a:r>
            <a:r>
              <a:rPr lang="en-US" sz="1400" dirty="0" err="1">
                <a:solidFill>
                  <a:schemeClr val="bg1"/>
                </a:solidFill>
              </a:rPr>
              <a:t>Unsplash</a:t>
            </a:r>
            <a:r>
              <a:rPr lang="en-US" sz="1400" dirty="0">
                <a:solidFill>
                  <a:schemeClr val="bg1"/>
                </a:solidFill>
              </a:rPr>
              <a:t> License</a:t>
            </a:r>
          </a:p>
        </p:txBody>
      </p:sp>
    </p:spTree>
    <p:extLst>
      <p:ext uri="{BB962C8B-B14F-4D97-AF65-F5344CB8AC3E}">
        <p14:creationId xmlns:p14="http://schemas.microsoft.com/office/powerpoint/2010/main" val="3013999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4C41C9-092D-406B-8E91-DACD8D8780CD}"/>
              </a:ext>
            </a:extLst>
          </p:cNvPr>
          <p:cNvSpPr>
            <a:spLocks noGrp="1"/>
          </p:cNvSpPr>
          <p:nvPr>
            <p:ph type="title"/>
          </p:nvPr>
        </p:nvSpPr>
        <p:spPr/>
        <p:txBody>
          <a:bodyPr/>
          <a:lstStyle/>
          <a:p>
            <a:r>
              <a:rPr lang="en-US" dirty="0"/>
              <a:t>Disks</a:t>
            </a:r>
          </a:p>
        </p:txBody>
      </p:sp>
      <p:sp>
        <p:nvSpPr>
          <p:cNvPr id="27" name="Rectangle 26">
            <a:extLst>
              <a:ext uri="{FF2B5EF4-FFF2-40B4-BE49-F238E27FC236}">
                <a16:creationId xmlns:a16="http://schemas.microsoft.com/office/drawing/2014/main" id="{992B2D0A-157B-4747-8040-62406113600F}"/>
              </a:ext>
            </a:extLst>
          </p:cNvPr>
          <p:cNvSpPr/>
          <p:nvPr/>
        </p:nvSpPr>
        <p:spPr>
          <a:xfrm>
            <a:off x="2919194" y="2630487"/>
            <a:ext cx="12640614" cy="5029200"/>
          </a:xfrm>
          <a:prstGeom prst="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4555E308-D4E4-4B3F-B6CE-8A49B1333CB6}"/>
              </a:ext>
            </a:extLst>
          </p:cNvPr>
          <p:cNvCxnSpPr>
            <a:cxnSpLocks/>
            <a:stCxn id="29" idx="2"/>
            <a:endCxn id="2" idx="0"/>
          </p:cNvCxnSpPr>
          <p:nvPr/>
        </p:nvCxnSpPr>
        <p:spPr>
          <a:xfrm flipH="1">
            <a:off x="4140290" y="4491698"/>
            <a:ext cx="1" cy="1310524"/>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9232BB2-3167-421A-9E24-C77188A55AA1}"/>
              </a:ext>
            </a:extLst>
          </p:cNvPr>
          <p:cNvCxnSpPr>
            <a:cxnSpLocks/>
            <a:stCxn id="12" idx="2"/>
            <a:endCxn id="4" idx="0"/>
          </p:cNvCxnSpPr>
          <p:nvPr/>
        </p:nvCxnSpPr>
        <p:spPr>
          <a:xfrm>
            <a:off x="9201613" y="4491698"/>
            <a:ext cx="1" cy="1310524"/>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C21E5EB-AF1F-4941-9ED6-1CA0A302D8B5}"/>
              </a:ext>
            </a:extLst>
          </p:cNvPr>
          <p:cNvCxnSpPr>
            <a:cxnSpLocks/>
            <a:stCxn id="13" idx="2"/>
            <a:endCxn id="15" idx="0"/>
          </p:cNvCxnSpPr>
          <p:nvPr/>
        </p:nvCxnSpPr>
        <p:spPr>
          <a:xfrm>
            <a:off x="11732276" y="4491698"/>
            <a:ext cx="0" cy="1310524"/>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603097EB-AAED-4CAD-8ABD-2833144F2FA6}"/>
              </a:ext>
            </a:extLst>
          </p:cNvPr>
          <p:cNvCxnSpPr>
            <a:cxnSpLocks/>
            <a:stCxn id="14" idx="2"/>
            <a:endCxn id="7" idx="0"/>
          </p:cNvCxnSpPr>
          <p:nvPr/>
        </p:nvCxnSpPr>
        <p:spPr>
          <a:xfrm>
            <a:off x="14258883" y="4491698"/>
            <a:ext cx="4056" cy="1310524"/>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436D631-6640-4D78-A870-B32C4E16B756}"/>
              </a:ext>
            </a:extLst>
          </p:cNvPr>
          <p:cNvSpPr txBox="1"/>
          <p:nvPr/>
        </p:nvSpPr>
        <p:spPr>
          <a:xfrm>
            <a:off x="3165610" y="5802222"/>
            <a:ext cx="1949360" cy="1537854"/>
          </a:xfrm>
          <a:prstGeom prst="rect">
            <a:avLst/>
          </a:prstGeom>
          <a:solidFill>
            <a:srgbClr val="005596"/>
          </a:solidFill>
        </p:spPr>
        <p:txBody>
          <a:bodyPr wrap="square" rtlCol="0" anchor="ctr">
            <a:noAutofit/>
          </a:bodyPr>
          <a:lstStyle/>
          <a:p>
            <a:pPr algn="ctr"/>
            <a:r>
              <a:rPr lang="en-US" dirty="0">
                <a:solidFill>
                  <a:schemeClr val="bg1"/>
                </a:solidFill>
              </a:rPr>
              <a:t>Disk</a:t>
            </a:r>
          </a:p>
        </p:txBody>
      </p:sp>
      <p:sp>
        <p:nvSpPr>
          <p:cNvPr id="4" name="TextBox 3">
            <a:extLst>
              <a:ext uri="{FF2B5EF4-FFF2-40B4-BE49-F238E27FC236}">
                <a16:creationId xmlns:a16="http://schemas.microsoft.com/office/drawing/2014/main" id="{0DE8EF03-AEB2-4D66-BCE1-9B1B155A1504}"/>
              </a:ext>
            </a:extLst>
          </p:cNvPr>
          <p:cNvSpPr txBox="1"/>
          <p:nvPr/>
        </p:nvSpPr>
        <p:spPr>
          <a:xfrm>
            <a:off x="8226934" y="5802222"/>
            <a:ext cx="1949360" cy="1537854"/>
          </a:xfrm>
          <a:prstGeom prst="rect">
            <a:avLst/>
          </a:prstGeom>
          <a:solidFill>
            <a:srgbClr val="005596"/>
          </a:solidFill>
        </p:spPr>
        <p:txBody>
          <a:bodyPr wrap="square" rtlCol="0" anchor="ctr">
            <a:noAutofit/>
          </a:bodyPr>
          <a:lstStyle/>
          <a:p>
            <a:pPr algn="ctr"/>
            <a:r>
              <a:rPr lang="en-US" dirty="0">
                <a:solidFill>
                  <a:schemeClr val="bg1"/>
                </a:solidFill>
              </a:rPr>
              <a:t>Disk</a:t>
            </a:r>
          </a:p>
        </p:txBody>
      </p:sp>
      <p:sp>
        <p:nvSpPr>
          <p:cNvPr id="7" name="TextBox 6">
            <a:extLst>
              <a:ext uri="{FF2B5EF4-FFF2-40B4-BE49-F238E27FC236}">
                <a16:creationId xmlns:a16="http://schemas.microsoft.com/office/drawing/2014/main" id="{0E5DE106-DA7E-48B0-82A4-B3ED15B252FA}"/>
              </a:ext>
            </a:extLst>
          </p:cNvPr>
          <p:cNvSpPr txBox="1"/>
          <p:nvPr/>
        </p:nvSpPr>
        <p:spPr>
          <a:xfrm>
            <a:off x="13288259" y="5802222"/>
            <a:ext cx="1949360" cy="1537854"/>
          </a:xfrm>
          <a:prstGeom prst="rect">
            <a:avLst/>
          </a:prstGeom>
          <a:solidFill>
            <a:srgbClr val="005596"/>
          </a:solidFill>
        </p:spPr>
        <p:txBody>
          <a:bodyPr wrap="square" rtlCol="0" anchor="ctr">
            <a:noAutofit/>
          </a:bodyPr>
          <a:lstStyle/>
          <a:p>
            <a:pPr algn="ctr"/>
            <a:r>
              <a:rPr lang="en-US" dirty="0">
                <a:solidFill>
                  <a:schemeClr val="bg1"/>
                </a:solidFill>
              </a:rPr>
              <a:t>Disk</a:t>
            </a:r>
          </a:p>
        </p:txBody>
      </p:sp>
      <p:sp>
        <p:nvSpPr>
          <p:cNvPr id="11" name="TextBox 10">
            <a:extLst>
              <a:ext uri="{FF2B5EF4-FFF2-40B4-BE49-F238E27FC236}">
                <a16:creationId xmlns:a16="http://schemas.microsoft.com/office/drawing/2014/main" id="{24E402D2-CFA4-490D-84A6-3AF79E54798A}"/>
              </a:ext>
            </a:extLst>
          </p:cNvPr>
          <p:cNvSpPr txBox="1"/>
          <p:nvPr/>
        </p:nvSpPr>
        <p:spPr>
          <a:xfrm>
            <a:off x="5696272" y="5802222"/>
            <a:ext cx="1949360" cy="1537854"/>
          </a:xfrm>
          <a:prstGeom prst="rect">
            <a:avLst/>
          </a:prstGeom>
          <a:solidFill>
            <a:srgbClr val="005596"/>
          </a:solidFill>
        </p:spPr>
        <p:txBody>
          <a:bodyPr wrap="square" rtlCol="0" anchor="ctr">
            <a:noAutofit/>
          </a:bodyPr>
          <a:lstStyle/>
          <a:p>
            <a:pPr algn="ctr"/>
            <a:r>
              <a:rPr lang="en-US" dirty="0">
                <a:solidFill>
                  <a:schemeClr val="bg1"/>
                </a:solidFill>
              </a:rPr>
              <a:t>Disk</a:t>
            </a:r>
          </a:p>
        </p:txBody>
      </p:sp>
      <p:sp>
        <p:nvSpPr>
          <p:cNvPr id="15" name="TextBox 14">
            <a:extLst>
              <a:ext uri="{FF2B5EF4-FFF2-40B4-BE49-F238E27FC236}">
                <a16:creationId xmlns:a16="http://schemas.microsoft.com/office/drawing/2014/main" id="{CDA5AAB1-03EC-4A82-A812-074CADBB8C60}"/>
              </a:ext>
            </a:extLst>
          </p:cNvPr>
          <p:cNvSpPr txBox="1"/>
          <p:nvPr/>
        </p:nvSpPr>
        <p:spPr>
          <a:xfrm>
            <a:off x="10757596" y="5802222"/>
            <a:ext cx="1949360" cy="1537854"/>
          </a:xfrm>
          <a:prstGeom prst="rect">
            <a:avLst/>
          </a:prstGeom>
          <a:solidFill>
            <a:srgbClr val="005596"/>
          </a:solidFill>
        </p:spPr>
        <p:txBody>
          <a:bodyPr wrap="square" rtlCol="0" anchor="ctr">
            <a:noAutofit/>
          </a:bodyPr>
          <a:lstStyle/>
          <a:p>
            <a:pPr algn="ctr"/>
            <a:r>
              <a:rPr lang="en-US" dirty="0">
                <a:solidFill>
                  <a:schemeClr val="bg1"/>
                </a:solidFill>
              </a:rPr>
              <a:t>Disk</a:t>
            </a:r>
          </a:p>
        </p:txBody>
      </p:sp>
      <p:sp>
        <p:nvSpPr>
          <p:cNvPr id="29" name="TextBox 28">
            <a:extLst>
              <a:ext uri="{FF2B5EF4-FFF2-40B4-BE49-F238E27FC236}">
                <a16:creationId xmlns:a16="http://schemas.microsoft.com/office/drawing/2014/main" id="{1AF1B2B4-EDB8-45D7-B05E-54FA7E5C46DC}"/>
              </a:ext>
            </a:extLst>
          </p:cNvPr>
          <p:cNvSpPr txBox="1"/>
          <p:nvPr/>
        </p:nvSpPr>
        <p:spPr>
          <a:xfrm>
            <a:off x="3165611" y="2953844"/>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sp>
        <p:nvSpPr>
          <p:cNvPr id="10" name="TextBox 9">
            <a:extLst>
              <a:ext uri="{FF2B5EF4-FFF2-40B4-BE49-F238E27FC236}">
                <a16:creationId xmlns:a16="http://schemas.microsoft.com/office/drawing/2014/main" id="{9718B618-7675-4B04-88E0-9506144BE8E3}"/>
              </a:ext>
            </a:extLst>
          </p:cNvPr>
          <p:cNvSpPr txBox="1"/>
          <p:nvPr/>
        </p:nvSpPr>
        <p:spPr>
          <a:xfrm>
            <a:off x="5696272" y="2953844"/>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sp>
        <p:nvSpPr>
          <p:cNvPr id="12" name="TextBox 11">
            <a:extLst>
              <a:ext uri="{FF2B5EF4-FFF2-40B4-BE49-F238E27FC236}">
                <a16:creationId xmlns:a16="http://schemas.microsoft.com/office/drawing/2014/main" id="{4A02C7E2-E9D4-4F63-8D0F-9BFE802D2D69}"/>
              </a:ext>
            </a:extLst>
          </p:cNvPr>
          <p:cNvSpPr txBox="1"/>
          <p:nvPr/>
        </p:nvSpPr>
        <p:spPr>
          <a:xfrm>
            <a:off x="8226933" y="2953844"/>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sp>
        <p:nvSpPr>
          <p:cNvPr id="13" name="TextBox 12">
            <a:extLst>
              <a:ext uri="{FF2B5EF4-FFF2-40B4-BE49-F238E27FC236}">
                <a16:creationId xmlns:a16="http://schemas.microsoft.com/office/drawing/2014/main" id="{9715CA1C-D9C0-4C1E-A2D2-43BAA79A76CD}"/>
              </a:ext>
            </a:extLst>
          </p:cNvPr>
          <p:cNvSpPr txBox="1"/>
          <p:nvPr/>
        </p:nvSpPr>
        <p:spPr>
          <a:xfrm>
            <a:off x="10757596" y="2953844"/>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sp>
        <p:nvSpPr>
          <p:cNvPr id="14" name="TextBox 13">
            <a:extLst>
              <a:ext uri="{FF2B5EF4-FFF2-40B4-BE49-F238E27FC236}">
                <a16:creationId xmlns:a16="http://schemas.microsoft.com/office/drawing/2014/main" id="{D41EB3CF-F9C6-4C0E-AA89-BBDDAA28932B}"/>
              </a:ext>
            </a:extLst>
          </p:cNvPr>
          <p:cNvSpPr txBox="1"/>
          <p:nvPr/>
        </p:nvSpPr>
        <p:spPr>
          <a:xfrm>
            <a:off x="13284203" y="2953844"/>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cxnSp>
        <p:nvCxnSpPr>
          <p:cNvPr id="30" name="Straight Arrow Connector 29">
            <a:extLst>
              <a:ext uri="{FF2B5EF4-FFF2-40B4-BE49-F238E27FC236}">
                <a16:creationId xmlns:a16="http://schemas.microsoft.com/office/drawing/2014/main" id="{D73B12B6-991D-430C-A4FF-C10EF1DD66CC}"/>
              </a:ext>
            </a:extLst>
          </p:cNvPr>
          <p:cNvCxnSpPr>
            <a:cxnSpLocks/>
            <a:stCxn id="10" idx="2"/>
            <a:endCxn id="11" idx="0"/>
          </p:cNvCxnSpPr>
          <p:nvPr/>
        </p:nvCxnSpPr>
        <p:spPr>
          <a:xfrm>
            <a:off x="6670952" y="4491698"/>
            <a:ext cx="0" cy="1310524"/>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826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4C41C9-092D-406B-8E91-DACD8D8780CD}"/>
              </a:ext>
            </a:extLst>
          </p:cNvPr>
          <p:cNvSpPr>
            <a:spLocks noGrp="1"/>
          </p:cNvSpPr>
          <p:nvPr>
            <p:ph type="title"/>
          </p:nvPr>
        </p:nvSpPr>
        <p:spPr/>
        <p:txBody>
          <a:bodyPr/>
          <a:lstStyle/>
          <a:p>
            <a:r>
              <a:rPr lang="en-US" dirty="0"/>
              <a:t>Disks</a:t>
            </a:r>
          </a:p>
        </p:txBody>
      </p:sp>
      <p:sp>
        <p:nvSpPr>
          <p:cNvPr id="5" name="TextBox 4">
            <a:extLst>
              <a:ext uri="{FF2B5EF4-FFF2-40B4-BE49-F238E27FC236}">
                <a16:creationId xmlns:a16="http://schemas.microsoft.com/office/drawing/2014/main" id="{3B0265C6-0359-4C03-ABB1-A68DA066D236}"/>
              </a:ext>
            </a:extLst>
          </p:cNvPr>
          <p:cNvSpPr txBox="1"/>
          <p:nvPr/>
        </p:nvSpPr>
        <p:spPr>
          <a:xfrm>
            <a:off x="3599098" y="2483765"/>
            <a:ext cx="11097741" cy="1537854"/>
          </a:xfrm>
          <a:prstGeom prst="rect">
            <a:avLst/>
          </a:prstGeom>
          <a:solidFill>
            <a:srgbClr val="005596"/>
          </a:solidFill>
        </p:spPr>
        <p:txBody>
          <a:bodyPr wrap="square" rtlCol="0" anchor="ctr">
            <a:noAutofit/>
          </a:bodyPr>
          <a:lstStyle/>
          <a:p>
            <a:pPr algn="ctr"/>
            <a:r>
              <a:rPr lang="en-US" dirty="0">
                <a:solidFill>
                  <a:schemeClr val="bg1"/>
                </a:solidFill>
              </a:rPr>
              <a:t>Filesystem</a:t>
            </a:r>
          </a:p>
        </p:txBody>
      </p:sp>
      <p:sp>
        <p:nvSpPr>
          <p:cNvPr id="6" name="Oval 5">
            <a:extLst>
              <a:ext uri="{FF2B5EF4-FFF2-40B4-BE49-F238E27FC236}">
                <a16:creationId xmlns:a16="http://schemas.microsoft.com/office/drawing/2014/main" id="{832B26FA-5EF6-4976-AB85-97B9F7F7A7A4}"/>
              </a:ext>
            </a:extLst>
          </p:cNvPr>
          <p:cNvSpPr/>
          <p:nvPr/>
        </p:nvSpPr>
        <p:spPr>
          <a:xfrm>
            <a:off x="7083380" y="5087135"/>
            <a:ext cx="3670479" cy="36704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54CD80AD-3D3C-45C8-96EC-48CAB73D902E}"/>
              </a:ext>
            </a:extLst>
          </p:cNvPr>
          <p:cNvCxnSpPr>
            <a:cxnSpLocks/>
            <a:stCxn id="5" idx="2"/>
          </p:cNvCxnSpPr>
          <p:nvPr/>
        </p:nvCxnSpPr>
        <p:spPr>
          <a:xfrm flipH="1">
            <a:off x="7302321" y="4021619"/>
            <a:ext cx="1845648" cy="2598122"/>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64B26F8-4081-42E3-9E68-406A8758CFD5}"/>
              </a:ext>
            </a:extLst>
          </p:cNvPr>
          <p:cNvCxnSpPr>
            <a:cxnSpLocks/>
            <a:stCxn id="5" idx="2"/>
          </p:cNvCxnSpPr>
          <p:nvPr/>
        </p:nvCxnSpPr>
        <p:spPr>
          <a:xfrm flipH="1">
            <a:off x="8512935" y="4021619"/>
            <a:ext cx="635034" cy="4311012"/>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C5EBA3F-D1A4-4E53-B1BE-BBC323EDDB01}"/>
              </a:ext>
            </a:extLst>
          </p:cNvPr>
          <p:cNvCxnSpPr>
            <a:cxnSpLocks/>
            <a:stCxn id="5" idx="2"/>
          </p:cNvCxnSpPr>
          <p:nvPr/>
        </p:nvCxnSpPr>
        <p:spPr>
          <a:xfrm>
            <a:off x="9147969" y="4021619"/>
            <a:ext cx="1026341" cy="2765547"/>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B6882AA-4D8A-4583-BC19-E609B508CF68}"/>
              </a:ext>
            </a:extLst>
          </p:cNvPr>
          <p:cNvSpPr txBox="1"/>
          <p:nvPr/>
        </p:nvSpPr>
        <p:spPr>
          <a:xfrm>
            <a:off x="9569008" y="4296073"/>
            <a:ext cx="1579150" cy="498278"/>
          </a:xfrm>
          <a:prstGeom prst="rect">
            <a:avLst/>
          </a:prstGeom>
          <a:noFill/>
        </p:spPr>
        <p:txBody>
          <a:bodyPr wrap="none" rtlCol="0">
            <a:spAutoFit/>
          </a:bodyPr>
          <a:lstStyle/>
          <a:p>
            <a:r>
              <a:rPr lang="en-US" dirty="0"/>
              <a:t>hello.txt</a:t>
            </a:r>
          </a:p>
        </p:txBody>
      </p:sp>
    </p:spTree>
    <p:extLst>
      <p:ext uri="{BB962C8B-B14F-4D97-AF65-F5344CB8AC3E}">
        <p14:creationId xmlns:p14="http://schemas.microsoft.com/office/powerpoint/2010/main" val="3856568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4C41C9-092D-406B-8E91-DACD8D8780CD}"/>
              </a:ext>
            </a:extLst>
          </p:cNvPr>
          <p:cNvSpPr>
            <a:spLocks noGrp="1"/>
          </p:cNvSpPr>
          <p:nvPr>
            <p:ph type="title"/>
          </p:nvPr>
        </p:nvSpPr>
        <p:spPr/>
        <p:txBody>
          <a:bodyPr/>
          <a:lstStyle/>
          <a:p>
            <a:r>
              <a:rPr lang="en-US" dirty="0"/>
              <a:t>Local Disks</a:t>
            </a:r>
          </a:p>
        </p:txBody>
      </p:sp>
      <p:sp>
        <p:nvSpPr>
          <p:cNvPr id="27" name="Rectangle 26">
            <a:extLst>
              <a:ext uri="{FF2B5EF4-FFF2-40B4-BE49-F238E27FC236}">
                <a16:creationId xmlns:a16="http://schemas.microsoft.com/office/drawing/2014/main" id="{992B2D0A-157B-4747-8040-62406113600F}"/>
              </a:ext>
            </a:extLst>
          </p:cNvPr>
          <p:cNvSpPr/>
          <p:nvPr/>
        </p:nvSpPr>
        <p:spPr>
          <a:xfrm>
            <a:off x="2919194" y="2630487"/>
            <a:ext cx="12640614" cy="5029200"/>
          </a:xfrm>
          <a:prstGeom prst="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4555E308-D4E4-4B3F-B6CE-8A49B1333CB6}"/>
              </a:ext>
            </a:extLst>
          </p:cNvPr>
          <p:cNvCxnSpPr>
            <a:cxnSpLocks/>
            <a:stCxn id="29" idx="2"/>
            <a:endCxn id="2" idx="0"/>
          </p:cNvCxnSpPr>
          <p:nvPr/>
        </p:nvCxnSpPr>
        <p:spPr>
          <a:xfrm flipH="1">
            <a:off x="4140290" y="4491698"/>
            <a:ext cx="1" cy="1310524"/>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9232BB2-3167-421A-9E24-C77188A55AA1}"/>
              </a:ext>
            </a:extLst>
          </p:cNvPr>
          <p:cNvCxnSpPr>
            <a:cxnSpLocks/>
            <a:stCxn id="10" idx="2"/>
            <a:endCxn id="4" idx="0"/>
          </p:cNvCxnSpPr>
          <p:nvPr/>
        </p:nvCxnSpPr>
        <p:spPr>
          <a:xfrm>
            <a:off x="13039555" y="4491698"/>
            <a:ext cx="1249214" cy="1310524"/>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436D631-6640-4D78-A870-B32C4E16B756}"/>
              </a:ext>
            </a:extLst>
          </p:cNvPr>
          <p:cNvSpPr txBox="1"/>
          <p:nvPr/>
        </p:nvSpPr>
        <p:spPr>
          <a:xfrm>
            <a:off x="3165610" y="5802222"/>
            <a:ext cx="1949360" cy="1537854"/>
          </a:xfrm>
          <a:prstGeom prst="rect">
            <a:avLst/>
          </a:prstGeom>
          <a:solidFill>
            <a:srgbClr val="005596"/>
          </a:solidFill>
        </p:spPr>
        <p:txBody>
          <a:bodyPr wrap="square" rtlCol="0" anchor="ctr">
            <a:noAutofit/>
          </a:bodyPr>
          <a:lstStyle/>
          <a:p>
            <a:pPr algn="ctr"/>
            <a:r>
              <a:rPr lang="en-US" dirty="0">
                <a:solidFill>
                  <a:schemeClr val="bg1"/>
                </a:solidFill>
              </a:rPr>
              <a:t>Disk</a:t>
            </a:r>
          </a:p>
        </p:txBody>
      </p:sp>
      <p:sp>
        <p:nvSpPr>
          <p:cNvPr id="4" name="TextBox 3">
            <a:extLst>
              <a:ext uri="{FF2B5EF4-FFF2-40B4-BE49-F238E27FC236}">
                <a16:creationId xmlns:a16="http://schemas.microsoft.com/office/drawing/2014/main" id="{0DE8EF03-AEB2-4D66-BCE1-9B1B155A1504}"/>
              </a:ext>
            </a:extLst>
          </p:cNvPr>
          <p:cNvSpPr txBox="1"/>
          <p:nvPr/>
        </p:nvSpPr>
        <p:spPr>
          <a:xfrm>
            <a:off x="13314089" y="5802222"/>
            <a:ext cx="1949360" cy="1537854"/>
          </a:xfrm>
          <a:prstGeom prst="rect">
            <a:avLst/>
          </a:prstGeom>
          <a:solidFill>
            <a:srgbClr val="005596"/>
          </a:solidFill>
        </p:spPr>
        <p:txBody>
          <a:bodyPr wrap="square" rtlCol="0" anchor="ctr">
            <a:noAutofit/>
          </a:bodyPr>
          <a:lstStyle/>
          <a:p>
            <a:pPr algn="ctr"/>
            <a:r>
              <a:rPr lang="en-US" dirty="0">
                <a:solidFill>
                  <a:schemeClr val="bg1"/>
                </a:solidFill>
              </a:rPr>
              <a:t>Disk</a:t>
            </a:r>
          </a:p>
        </p:txBody>
      </p:sp>
      <p:sp>
        <p:nvSpPr>
          <p:cNvPr id="11" name="TextBox 10">
            <a:extLst>
              <a:ext uri="{FF2B5EF4-FFF2-40B4-BE49-F238E27FC236}">
                <a16:creationId xmlns:a16="http://schemas.microsoft.com/office/drawing/2014/main" id="{24E402D2-CFA4-490D-84A6-3AF79E54798A}"/>
              </a:ext>
            </a:extLst>
          </p:cNvPr>
          <p:cNvSpPr txBox="1"/>
          <p:nvPr/>
        </p:nvSpPr>
        <p:spPr>
          <a:xfrm>
            <a:off x="10783427" y="5802222"/>
            <a:ext cx="1949360" cy="1537854"/>
          </a:xfrm>
          <a:prstGeom prst="rect">
            <a:avLst/>
          </a:prstGeom>
          <a:solidFill>
            <a:srgbClr val="005596"/>
          </a:solidFill>
        </p:spPr>
        <p:txBody>
          <a:bodyPr wrap="square" rtlCol="0" anchor="ctr">
            <a:noAutofit/>
          </a:bodyPr>
          <a:lstStyle/>
          <a:p>
            <a:pPr algn="ctr"/>
            <a:r>
              <a:rPr lang="en-US" dirty="0">
                <a:solidFill>
                  <a:schemeClr val="bg1"/>
                </a:solidFill>
              </a:rPr>
              <a:t>Disk</a:t>
            </a:r>
          </a:p>
        </p:txBody>
      </p:sp>
      <p:sp>
        <p:nvSpPr>
          <p:cNvPr id="29" name="TextBox 28">
            <a:extLst>
              <a:ext uri="{FF2B5EF4-FFF2-40B4-BE49-F238E27FC236}">
                <a16:creationId xmlns:a16="http://schemas.microsoft.com/office/drawing/2014/main" id="{1AF1B2B4-EDB8-45D7-B05E-54FA7E5C46DC}"/>
              </a:ext>
            </a:extLst>
          </p:cNvPr>
          <p:cNvSpPr txBox="1"/>
          <p:nvPr/>
        </p:nvSpPr>
        <p:spPr>
          <a:xfrm>
            <a:off x="3165611" y="2953844"/>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cxnSp>
        <p:nvCxnSpPr>
          <p:cNvPr id="30" name="Straight Arrow Connector 29">
            <a:extLst>
              <a:ext uri="{FF2B5EF4-FFF2-40B4-BE49-F238E27FC236}">
                <a16:creationId xmlns:a16="http://schemas.microsoft.com/office/drawing/2014/main" id="{D73B12B6-991D-430C-A4FF-C10EF1DD66CC}"/>
              </a:ext>
            </a:extLst>
          </p:cNvPr>
          <p:cNvCxnSpPr>
            <a:cxnSpLocks/>
            <a:stCxn id="10" idx="2"/>
            <a:endCxn id="11" idx="0"/>
          </p:cNvCxnSpPr>
          <p:nvPr/>
        </p:nvCxnSpPr>
        <p:spPr>
          <a:xfrm flipH="1">
            <a:off x="11758107" y="4491698"/>
            <a:ext cx="1281448" cy="1310524"/>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718B618-7675-4B04-88E0-9506144BE8E3}"/>
              </a:ext>
            </a:extLst>
          </p:cNvPr>
          <p:cNvSpPr txBox="1"/>
          <p:nvPr/>
        </p:nvSpPr>
        <p:spPr>
          <a:xfrm>
            <a:off x="12064875" y="2953844"/>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spTree>
    <p:extLst>
      <p:ext uri="{BB962C8B-B14F-4D97-AF65-F5344CB8AC3E}">
        <p14:creationId xmlns:p14="http://schemas.microsoft.com/office/powerpoint/2010/main" val="153801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4C41C9-092D-406B-8E91-DACD8D8780CD}"/>
              </a:ext>
            </a:extLst>
          </p:cNvPr>
          <p:cNvSpPr>
            <a:spLocks noGrp="1"/>
          </p:cNvSpPr>
          <p:nvPr>
            <p:ph type="title"/>
          </p:nvPr>
        </p:nvSpPr>
        <p:spPr/>
        <p:txBody>
          <a:bodyPr/>
          <a:lstStyle/>
          <a:p>
            <a:r>
              <a:rPr lang="en-US" dirty="0"/>
              <a:t>Network Block Storage</a:t>
            </a:r>
          </a:p>
        </p:txBody>
      </p:sp>
      <p:grpSp>
        <p:nvGrpSpPr>
          <p:cNvPr id="63" name="Group 62">
            <a:extLst>
              <a:ext uri="{FF2B5EF4-FFF2-40B4-BE49-F238E27FC236}">
                <a16:creationId xmlns:a16="http://schemas.microsoft.com/office/drawing/2014/main" id="{6E7532B7-41EF-426D-9376-8B14037303F8}"/>
              </a:ext>
            </a:extLst>
          </p:cNvPr>
          <p:cNvGrpSpPr/>
          <p:nvPr/>
        </p:nvGrpSpPr>
        <p:grpSpPr>
          <a:xfrm>
            <a:off x="3243582" y="2034439"/>
            <a:ext cx="11808775" cy="6221297"/>
            <a:chOff x="5403272" y="1965468"/>
            <a:chExt cx="11808775" cy="6221297"/>
          </a:xfrm>
        </p:grpSpPr>
        <p:cxnSp>
          <p:nvCxnSpPr>
            <p:cNvPr id="31" name="Straight Arrow Connector 30">
              <a:extLst>
                <a:ext uri="{FF2B5EF4-FFF2-40B4-BE49-F238E27FC236}">
                  <a16:creationId xmlns:a16="http://schemas.microsoft.com/office/drawing/2014/main" id="{4555E308-D4E4-4B3F-B6CE-8A49B1333CB6}"/>
                </a:ext>
              </a:extLst>
            </p:cNvPr>
            <p:cNvCxnSpPr>
              <a:cxnSpLocks/>
              <a:stCxn id="29" idx="2"/>
              <a:endCxn id="2" idx="0"/>
            </p:cNvCxnSpPr>
            <p:nvPr/>
          </p:nvCxnSpPr>
          <p:spPr>
            <a:xfrm>
              <a:off x="6640297" y="3754263"/>
              <a:ext cx="0" cy="2894648"/>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436D631-6640-4D78-A870-B32C4E16B756}"/>
                </a:ext>
              </a:extLst>
            </p:cNvPr>
            <p:cNvSpPr txBox="1"/>
            <p:nvPr/>
          </p:nvSpPr>
          <p:spPr>
            <a:xfrm>
              <a:off x="5665617" y="6648911"/>
              <a:ext cx="1949360" cy="1537854"/>
            </a:xfrm>
            <a:prstGeom prst="rect">
              <a:avLst/>
            </a:prstGeom>
            <a:solidFill>
              <a:srgbClr val="005596"/>
            </a:solidFill>
          </p:spPr>
          <p:txBody>
            <a:bodyPr wrap="square" rtlCol="0" anchor="ctr">
              <a:noAutofit/>
            </a:bodyPr>
            <a:lstStyle/>
            <a:p>
              <a:pPr algn="ctr"/>
              <a:r>
                <a:rPr lang="en-US" dirty="0">
                  <a:solidFill>
                    <a:schemeClr val="bg1"/>
                  </a:solidFill>
                </a:rPr>
                <a:t>Disk</a:t>
              </a:r>
            </a:p>
          </p:txBody>
        </p:sp>
        <p:sp>
          <p:nvSpPr>
            <p:cNvPr id="29" name="TextBox 28">
              <a:extLst>
                <a:ext uri="{FF2B5EF4-FFF2-40B4-BE49-F238E27FC236}">
                  <a16:creationId xmlns:a16="http://schemas.microsoft.com/office/drawing/2014/main" id="{1AF1B2B4-EDB8-45D7-B05E-54FA7E5C46DC}"/>
                </a:ext>
              </a:extLst>
            </p:cNvPr>
            <p:cNvSpPr txBox="1"/>
            <p:nvPr/>
          </p:nvSpPr>
          <p:spPr>
            <a:xfrm>
              <a:off x="5665617" y="2216409"/>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sp>
          <p:nvSpPr>
            <p:cNvPr id="45" name="Rectangle 44">
              <a:extLst>
                <a:ext uri="{FF2B5EF4-FFF2-40B4-BE49-F238E27FC236}">
                  <a16:creationId xmlns:a16="http://schemas.microsoft.com/office/drawing/2014/main" id="{80AAB92A-43E3-4360-96BB-1BC382C71CF6}"/>
                </a:ext>
              </a:extLst>
            </p:cNvPr>
            <p:cNvSpPr/>
            <p:nvPr/>
          </p:nvSpPr>
          <p:spPr>
            <a:xfrm>
              <a:off x="5403272" y="1965468"/>
              <a:ext cx="10156535" cy="2163187"/>
            </a:xfrm>
            <a:prstGeom prst="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BD60CC27-F632-4100-A948-9F7C13763403}"/>
                </a:ext>
              </a:extLst>
            </p:cNvPr>
            <p:cNvSpPr txBox="1"/>
            <p:nvPr/>
          </p:nvSpPr>
          <p:spPr>
            <a:xfrm>
              <a:off x="15262687" y="6648911"/>
              <a:ext cx="1949360" cy="1537854"/>
            </a:xfrm>
            <a:prstGeom prst="rect">
              <a:avLst/>
            </a:prstGeom>
            <a:solidFill>
              <a:srgbClr val="005596"/>
            </a:solidFill>
          </p:spPr>
          <p:txBody>
            <a:bodyPr wrap="square" rtlCol="0" anchor="ctr">
              <a:noAutofit/>
            </a:bodyPr>
            <a:lstStyle/>
            <a:p>
              <a:pPr algn="ctr"/>
              <a:r>
                <a:rPr lang="en-US" dirty="0">
                  <a:solidFill>
                    <a:schemeClr val="bg1"/>
                  </a:solidFill>
                </a:rPr>
                <a:t>Disk</a:t>
              </a:r>
            </a:p>
          </p:txBody>
        </p:sp>
        <p:sp>
          <p:nvSpPr>
            <p:cNvPr id="53" name="TextBox 52">
              <a:extLst>
                <a:ext uri="{FF2B5EF4-FFF2-40B4-BE49-F238E27FC236}">
                  <a16:creationId xmlns:a16="http://schemas.microsoft.com/office/drawing/2014/main" id="{0E038D36-32AF-4E37-A67B-DEC48DE91B5B}"/>
                </a:ext>
              </a:extLst>
            </p:cNvPr>
            <p:cNvSpPr txBox="1"/>
            <p:nvPr/>
          </p:nvSpPr>
          <p:spPr>
            <a:xfrm>
              <a:off x="13313327" y="2216409"/>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sp>
          <p:nvSpPr>
            <p:cNvPr id="55" name="TextBox 54">
              <a:extLst>
                <a:ext uri="{FF2B5EF4-FFF2-40B4-BE49-F238E27FC236}">
                  <a16:creationId xmlns:a16="http://schemas.microsoft.com/office/drawing/2014/main" id="{BD622A75-D9BB-4A8A-9AC4-BD1A9E58D1D2}"/>
                </a:ext>
              </a:extLst>
            </p:cNvPr>
            <p:cNvSpPr txBox="1"/>
            <p:nvPr/>
          </p:nvSpPr>
          <p:spPr>
            <a:xfrm>
              <a:off x="11363967" y="6648911"/>
              <a:ext cx="1949360" cy="1537854"/>
            </a:xfrm>
            <a:prstGeom prst="rect">
              <a:avLst/>
            </a:prstGeom>
            <a:solidFill>
              <a:srgbClr val="005596"/>
            </a:solidFill>
          </p:spPr>
          <p:txBody>
            <a:bodyPr wrap="square" rtlCol="0" anchor="ctr">
              <a:noAutofit/>
            </a:bodyPr>
            <a:lstStyle/>
            <a:p>
              <a:pPr algn="ctr"/>
              <a:r>
                <a:rPr lang="en-US" dirty="0">
                  <a:solidFill>
                    <a:schemeClr val="bg1"/>
                  </a:solidFill>
                </a:rPr>
                <a:t>Disk</a:t>
              </a:r>
            </a:p>
          </p:txBody>
        </p:sp>
        <p:cxnSp>
          <p:nvCxnSpPr>
            <p:cNvPr id="56" name="Straight Arrow Connector 55">
              <a:extLst>
                <a:ext uri="{FF2B5EF4-FFF2-40B4-BE49-F238E27FC236}">
                  <a16:creationId xmlns:a16="http://schemas.microsoft.com/office/drawing/2014/main" id="{A7919DCD-D302-4F62-832C-D3977BF6FC2E}"/>
                </a:ext>
              </a:extLst>
            </p:cNvPr>
            <p:cNvCxnSpPr>
              <a:cxnSpLocks/>
              <a:stCxn id="53" idx="2"/>
              <a:endCxn id="55" idx="0"/>
            </p:cNvCxnSpPr>
            <p:nvPr/>
          </p:nvCxnSpPr>
          <p:spPr>
            <a:xfrm flipH="1">
              <a:off x="12338647" y="3754263"/>
              <a:ext cx="1949360" cy="2894648"/>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E12FDE7-F5BE-497A-ADB9-86607ABB776A}"/>
                </a:ext>
              </a:extLst>
            </p:cNvPr>
            <p:cNvCxnSpPr>
              <a:cxnSpLocks/>
              <a:stCxn id="53" idx="2"/>
              <a:endCxn id="51" idx="0"/>
            </p:cNvCxnSpPr>
            <p:nvPr/>
          </p:nvCxnSpPr>
          <p:spPr>
            <a:xfrm>
              <a:off x="14288007" y="3754263"/>
              <a:ext cx="1949360" cy="2894648"/>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388663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4C41C9-092D-406B-8E91-DACD8D8780CD}"/>
              </a:ext>
            </a:extLst>
          </p:cNvPr>
          <p:cNvSpPr>
            <a:spLocks noGrp="1"/>
          </p:cNvSpPr>
          <p:nvPr>
            <p:ph type="title"/>
          </p:nvPr>
        </p:nvSpPr>
        <p:spPr/>
        <p:txBody>
          <a:bodyPr/>
          <a:lstStyle/>
          <a:p>
            <a:r>
              <a:rPr lang="en-US" dirty="0"/>
              <a:t>Network File System</a:t>
            </a:r>
          </a:p>
        </p:txBody>
      </p:sp>
      <p:grpSp>
        <p:nvGrpSpPr>
          <p:cNvPr id="16" name="Group 15">
            <a:extLst>
              <a:ext uri="{FF2B5EF4-FFF2-40B4-BE49-F238E27FC236}">
                <a16:creationId xmlns:a16="http://schemas.microsoft.com/office/drawing/2014/main" id="{46D957B6-A477-448D-AB87-4C806CAFFCD3}"/>
              </a:ext>
            </a:extLst>
          </p:cNvPr>
          <p:cNvGrpSpPr/>
          <p:nvPr/>
        </p:nvGrpSpPr>
        <p:grpSpPr>
          <a:xfrm>
            <a:off x="5538860" y="2034439"/>
            <a:ext cx="7218219" cy="6221296"/>
            <a:chOff x="5541817" y="2034440"/>
            <a:chExt cx="7218219" cy="6221296"/>
          </a:xfrm>
        </p:grpSpPr>
        <p:sp>
          <p:nvSpPr>
            <p:cNvPr id="29" name="TextBox 28">
              <a:extLst>
                <a:ext uri="{FF2B5EF4-FFF2-40B4-BE49-F238E27FC236}">
                  <a16:creationId xmlns:a16="http://schemas.microsoft.com/office/drawing/2014/main" id="{1AF1B2B4-EDB8-45D7-B05E-54FA7E5C46DC}"/>
                </a:ext>
              </a:extLst>
            </p:cNvPr>
            <p:cNvSpPr txBox="1"/>
            <p:nvPr/>
          </p:nvSpPr>
          <p:spPr>
            <a:xfrm>
              <a:off x="5834557" y="2285380"/>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sp>
          <p:nvSpPr>
            <p:cNvPr id="45" name="Rectangle 44">
              <a:extLst>
                <a:ext uri="{FF2B5EF4-FFF2-40B4-BE49-F238E27FC236}">
                  <a16:creationId xmlns:a16="http://schemas.microsoft.com/office/drawing/2014/main" id="{80AAB92A-43E3-4360-96BB-1BC382C71CF6}"/>
                </a:ext>
              </a:extLst>
            </p:cNvPr>
            <p:cNvSpPr/>
            <p:nvPr/>
          </p:nvSpPr>
          <p:spPr>
            <a:xfrm>
              <a:off x="5541817" y="2034440"/>
              <a:ext cx="7218219" cy="2094216"/>
            </a:xfrm>
            <a:prstGeom prst="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0E038D36-32AF-4E37-A67B-DEC48DE91B5B}"/>
                </a:ext>
              </a:extLst>
            </p:cNvPr>
            <p:cNvSpPr txBox="1"/>
            <p:nvPr/>
          </p:nvSpPr>
          <p:spPr>
            <a:xfrm>
              <a:off x="10512021" y="2285380"/>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grpSp>
          <p:nvGrpSpPr>
            <p:cNvPr id="7" name="Group 6">
              <a:extLst>
                <a:ext uri="{FF2B5EF4-FFF2-40B4-BE49-F238E27FC236}">
                  <a16:creationId xmlns:a16="http://schemas.microsoft.com/office/drawing/2014/main" id="{C7D32766-7584-4BEA-8842-13CEFB473B60}"/>
                </a:ext>
              </a:extLst>
            </p:cNvPr>
            <p:cNvGrpSpPr/>
            <p:nvPr/>
          </p:nvGrpSpPr>
          <p:grpSpPr>
            <a:xfrm>
              <a:off x="5834557" y="6714750"/>
              <a:ext cx="6626824" cy="1540986"/>
              <a:chOff x="5983117" y="6714750"/>
              <a:chExt cx="6626824" cy="1540986"/>
            </a:xfrm>
          </p:grpSpPr>
          <p:sp>
            <p:nvSpPr>
              <p:cNvPr id="2" name="TextBox 1">
                <a:extLst>
                  <a:ext uri="{FF2B5EF4-FFF2-40B4-BE49-F238E27FC236}">
                    <a16:creationId xmlns:a16="http://schemas.microsoft.com/office/drawing/2014/main" id="{9436D631-6640-4D78-A870-B32C4E16B756}"/>
                  </a:ext>
                </a:extLst>
              </p:cNvPr>
              <p:cNvSpPr txBox="1"/>
              <p:nvPr/>
            </p:nvSpPr>
            <p:spPr>
              <a:xfrm>
                <a:off x="5983117" y="6717882"/>
                <a:ext cx="1949360" cy="1537854"/>
              </a:xfrm>
              <a:prstGeom prst="rect">
                <a:avLst/>
              </a:prstGeom>
              <a:solidFill>
                <a:srgbClr val="005596"/>
              </a:solidFill>
            </p:spPr>
            <p:txBody>
              <a:bodyPr wrap="square" rtlCol="0" anchor="ctr">
                <a:noAutofit/>
              </a:bodyPr>
              <a:lstStyle/>
              <a:p>
                <a:pPr algn="ctr"/>
                <a:r>
                  <a:rPr lang="en-US" dirty="0">
                    <a:solidFill>
                      <a:schemeClr val="bg1"/>
                    </a:solidFill>
                  </a:rPr>
                  <a:t>Disk</a:t>
                </a:r>
              </a:p>
            </p:txBody>
          </p:sp>
          <p:sp>
            <p:nvSpPr>
              <p:cNvPr id="51" name="TextBox 50">
                <a:extLst>
                  <a:ext uri="{FF2B5EF4-FFF2-40B4-BE49-F238E27FC236}">
                    <a16:creationId xmlns:a16="http://schemas.microsoft.com/office/drawing/2014/main" id="{BD60CC27-F632-4100-A948-9F7C13763403}"/>
                  </a:ext>
                </a:extLst>
              </p:cNvPr>
              <p:cNvSpPr txBox="1"/>
              <p:nvPr/>
            </p:nvSpPr>
            <p:spPr>
              <a:xfrm>
                <a:off x="10660581" y="6714750"/>
                <a:ext cx="1949360" cy="1537854"/>
              </a:xfrm>
              <a:prstGeom prst="rect">
                <a:avLst/>
              </a:prstGeom>
              <a:solidFill>
                <a:srgbClr val="005596"/>
              </a:solidFill>
            </p:spPr>
            <p:txBody>
              <a:bodyPr wrap="square" rtlCol="0" anchor="ctr">
                <a:noAutofit/>
              </a:bodyPr>
              <a:lstStyle/>
              <a:p>
                <a:pPr algn="ctr"/>
                <a:r>
                  <a:rPr lang="en-US" dirty="0">
                    <a:solidFill>
                      <a:schemeClr val="bg1"/>
                    </a:solidFill>
                  </a:rPr>
                  <a:t>Disk</a:t>
                </a:r>
              </a:p>
            </p:txBody>
          </p:sp>
          <p:sp>
            <p:nvSpPr>
              <p:cNvPr id="55" name="TextBox 54">
                <a:extLst>
                  <a:ext uri="{FF2B5EF4-FFF2-40B4-BE49-F238E27FC236}">
                    <a16:creationId xmlns:a16="http://schemas.microsoft.com/office/drawing/2014/main" id="{BD622A75-D9BB-4A8A-9AC4-BD1A9E58D1D2}"/>
                  </a:ext>
                </a:extLst>
              </p:cNvPr>
              <p:cNvSpPr txBox="1"/>
              <p:nvPr/>
            </p:nvSpPr>
            <p:spPr>
              <a:xfrm>
                <a:off x="8321849" y="6714750"/>
                <a:ext cx="1949360" cy="1537854"/>
              </a:xfrm>
              <a:prstGeom prst="rect">
                <a:avLst/>
              </a:prstGeom>
              <a:solidFill>
                <a:srgbClr val="005596"/>
              </a:solidFill>
            </p:spPr>
            <p:txBody>
              <a:bodyPr wrap="square" rtlCol="0" anchor="ctr">
                <a:noAutofit/>
              </a:bodyPr>
              <a:lstStyle/>
              <a:p>
                <a:pPr algn="ctr"/>
                <a:r>
                  <a:rPr lang="en-US" dirty="0">
                    <a:solidFill>
                      <a:schemeClr val="bg1"/>
                    </a:solidFill>
                  </a:rPr>
                  <a:t>Disk</a:t>
                </a:r>
              </a:p>
            </p:txBody>
          </p:sp>
        </p:grpSp>
        <p:sp>
          <p:nvSpPr>
            <p:cNvPr id="8" name="TextBox 7">
              <a:extLst>
                <a:ext uri="{FF2B5EF4-FFF2-40B4-BE49-F238E27FC236}">
                  <a16:creationId xmlns:a16="http://schemas.microsoft.com/office/drawing/2014/main" id="{A6E866EE-2BE0-4A2C-92B8-8CAE4BFB4FC3}"/>
                </a:ext>
              </a:extLst>
            </p:cNvPr>
            <p:cNvSpPr txBox="1"/>
            <p:nvPr/>
          </p:nvSpPr>
          <p:spPr>
            <a:xfrm>
              <a:off x="8173289" y="2285380"/>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sp>
          <p:nvSpPr>
            <p:cNvPr id="9" name="TextBox 8">
              <a:extLst>
                <a:ext uri="{FF2B5EF4-FFF2-40B4-BE49-F238E27FC236}">
                  <a16:creationId xmlns:a16="http://schemas.microsoft.com/office/drawing/2014/main" id="{9938F54A-5A93-4971-AAEC-B492B043ABFB}"/>
                </a:ext>
              </a:extLst>
            </p:cNvPr>
            <p:cNvSpPr txBox="1"/>
            <p:nvPr/>
          </p:nvSpPr>
          <p:spPr>
            <a:xfrm>
              <a:off x="5834557" y="4973162"/>
              <a:ext cx="6626824" cy="1537854"/>
            </a:xfrm>
            <a:prstGeom prst="rect">
              <a:avLst/>
            </a:prstGeom>
            <a:solidFill>
              <a:srgbClr val="005596"/>
            </a:solidFill>
          </p:spPr>
          <p:txBody>
            <a:bodyPr wrap="square" rtlCol="0" anchor="ctr">
              <a:noAutofit/>
            </a:bodyPr>
            <a:lstStyle/>
            <a:p>
              <a:pPr algn="ctr"/>
              <a:r>
                <a:rPr lang="en-US" dirty="0">
                  <a:solidFill>
                    <a:schemeClr val="bg1"/>
                  </a:solidFill>
                </a:rPr>
                <a:t>Network File System</a:t>
              </a:r>
            </a:p>
          </p:txBody>
        </p:sp>
        <p:cxnSp>
          <p:nvCxnSpPr>
            <p:cNvPr id="21" name="Straight Arrow Connector 20">
              <a:extLst>
                <a:ext uri="{FF2B5EF4-FFF2-40B4-BE49-F238E27FC236}">
                  <a16:creationId xmlns:a16="http://schemas.microsoft.com/office/drawing/2014/main" id="{2A8F0E57-23C4-43F7-9C49-151427917882}"/>
                </a:ext>
              </a:extLst>
            </p:cNvPr>
            <p:cNvCxnSpPr>
              <a:cxnSpLocks/>
              <a:stCxn id="29" idx="2"/>
              <a:endCxn id="9" idx="0"/>
            </p:cNvCxnSpPr>
            <p:nvPr/>
          </p:nvCxnSpPr>
          <p:spPr>
            <a:xfrm>
              <a:off x="6809237" y="3823234"/>
              <a:ext cx="2338732" cy="1149928"/>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2BE3724-5AAC-47E1-BFD1-5723F4DACE67}"/>
                </a:ext>
              </a:extLst>
            </p:cNvPr>
            <p:cNvCxnSpPr>
              <a:cxnSpLocks/>
              <a:stCxn id="8" idx="2"/>
            </p:cNvCxnSpPr>
            <p:nvPr/>
          </p:nvCxnSpPr>
          <p:spPr>
            <a:xfrm>
              <a:off x="9147969" y="3823234"/>
              <a:ext cx="0" cy="1149928"/>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CD44E36-0AB5-44DB-AADF-6A331CACECF7}"/>
                </a:ext>
              </a:extLst>
            </p:cNvPr>
            <p:cNvCxnSpPr>
              <a:cxnSpLocks/>
              <a:stCxn id="53" idx="2"/>
              <a:endCxn id="9" idx="0"/>
            </p:cNvCxnSpPr>
            <p:nvPr/>
          </p:nvCxnSpPr>
          <p:spPr>
            <a:xfrm flipH="1">
              <a:off x="9147969" y="3823234"/>
              <a:ext cx="2338732" cy="1149928"/>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53311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4C41C9-092D-406B-8E91-DACD8D8780CD}"/>
              </a:ext>
            </a:extLst>
          </p:cNvPr>
          <p:cNvSpPr>
            <a:spLocks noGrp="1"/>
          </p:cNvSpPr>
          <p:nvPr>
            <p:ph type="title"/>
          </p:nvPr>
        </p:nvSpPr>
        <p:spPr/>
        <p:txBody>
          <a:bodyPr/>
          <a:lstStyle/>
          <a:p>
            <a:r>
              <a:rPr lang="en-US" dirty="0"/>
              <a:t>Object Storage</a:t>
            </a:r>
          </a:p>
        </p:txBody>
      </p:sp>
      <p:sp>
        <p:nvSpPr>
          <p:cNvPr id="29" name="TextBox 28">
            <a:extLst>
              <a:ext uri="{FF2B5EF4-FFF2-40B4-BE49-F238E27FC236}">
                <a16:creationId xmlns:a16="http://schemas.microsoft.com/office/drawing/2014/main" id="{1AF1B2B4-EDB8-45D7-B05E-54FA7E5C46DC}"/>
              </a:ext>
            </a:extLst>
          </p:cNvPr>
          <p:cNvSpPr txBox="1"/>
          <p:nvPr/>
        </p:nvSpPr>
        <p:spPr>
          <a:xfrm>
            <a:off x="8109677" y="4101414"/>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sp>
        <p:nvSpPr>
          <p:cNvPr id="45" name="Rectangle 44">
            <a:extLst>
              <a:ext uri="{FF2B5EF4-FFF2-40B4-BE49-F238E27FC236}">
                <a16:creationId xmlns:a16="http://schemas.microsoft.com/office/drawing/2014/main" id="{80AAB92A-43E3-4360-96BB-1BC382C71CF6}"/>
              </a:ext>
            </a:extLst>
          </p:cNvPr>
          <p:cNvSpPr/>
          <p:nvPr/>
        </p:nvSpPr>
        <p:spPr>
          <a:xfrm>
            <a:off x="7816937" y="3850474"/>
            <a:ext cx="7218219" cy="2094216"/>
          </a:xfrm>
          <a:prstGeom prst="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0E038D36-32AF-4E37-A67B-DEC48DE91B5B}"/>
              </a:ext>
            </a:extLst>
          </p:cNvPr>
          <p:cNvSpPr txBox="1"/>
          <p:nvPr/>
        </p:nvSpPr>
        <p:spPr>
          <a:xfrm>
            <a:off x="12787141" y="4101414"/>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sp>
        <p:nvSpPr>
          <p:cNvPr id="2" name="TextBox 1">
            <a:extLst>
              <a:ext uri="{FF2B5EF4-FFF2-40B4-BE49-F238E27FC236}">
                <a16:creationId xmlns:a16="http://schemas.microsoft.com/office/drawing/2014/main" id="{9436D631-6640-4D78-A870-B32C4E16B756}"/>
              </a:ext>
            </a:extLst>
          </p:cNvPr>
          <p:cNvSpPr txBox="1"/>
          <p:nvPr/>
        </p:nvSpPr>
        <p:spPr>
          <a:xfrm>
            <a:off x="3260782" y="4128655"/>
            <a:ext cx="1949360" cy="1537854"/>
          </a:xfrm>
          <a:prstGeom prst="rect">
            <a:avLst/>
          </a:prstGeom>
          <a:solidFill>
            <a:srgbClr val="005596"/>
          </a:solidFill>
        </p:spPr>
        <p:txBody>
          <a:bodyPr wrap="square" rtlCol="0" anchor="ctr">
            <a:noAutofit/>
          </a:bodyPr>
          <a:lstStyle/>
          <a:p>
            <a:pPr algn="ctr"/>
            <a:r>
              <a:rPr lang="en-US" dirty="0">
                <a:solidFill>
                  <a:schemeClr val="bg1"/>
                </a:solidFill>
              </a:rPr>
              <a:t>Object Storage</a:t>
            </a:r>
          </a:p>
        </p:txBody>
      </p:sp>
      <p:sp>
        <p:nvSpPr>
          <p:cNvPr id="8" name="TextBox 7">
            <a:extLst>
              <a:ext uri="{FF2B5EF4-FFF2-40B4-BE49-F238E27FC236}">
                <a16:creationId xmlns:a16="http://schemas.microsoft.com/office/drawing/2014/main" id="{A6E866EE-2BE0-4A2C-92B8-8CAE4BFB4FC3}"/>
              </a:ext>
            </a:extLst>
          </p:cNvPr>
          <p:cNvSpPr txBox="1"/>
          <p:nvPr/>
        </p:nvSpPr>
        <p:spPr>
          <a:xfrm>
            <a:off x="10448409" y="4101414"/>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cxnSp>
        <p:nvCxnSpPr>
          <p:cNvPr id="5" name="Connector: Elbow 4">
            <a:extLst>
              <a:ext uri="{FF2B5EF4-FFF2-40B4-BE49-F238E27FC236}">
                <a16:creationId xmlns:a16="http://schemas.microsoft.com/office/drawing/2014/main" id="{C19044AC-5F2A-4685-A9A6-D54F1EC3FA62}"/>
              </a:ext>
            </a:extLst>
          </p:cNvPr>
          <p:cNvCxnSpPr>
            <a:stCxn id="29" idx="2"/>
            <a:endCxn id="2" idx="2"/>
          </p:cNvCxnSpPr>
          <p:nvPr/>
        </p:nvCxnSpPr>
        <p:spPr>
          <a:xfrm rot="5400000">
            <a:off x="6646290" y="3228441"/>
            <a:ext cx="27241" cy="4848895"/>
          </a:xfrm>
          <a:prstGeom prst="bentConnector3">
            <a:avLst>
              <a:gd name="adj1" fmla="val 2357502"/>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5724D936-257B-4A02-8E09-709FD1323089}"/>
              </a:ext>
            </a:extLst>
          </p:cNvPr>
          <p:cNvCxnSpPr>
            <a:cxnSpLocks/>
            <a:stCxn id="8" idx="2"/>
            <a:endCxn id="2" idx="2"/>
          </p:cNvCxnSpPr>
          <p:nvPr/>
        </p:nvCxnSpPr>
        <p:spPr>
          <a:xfrm rot="5400000">
            <a:off x="7815656" y="2059075"/>
            <a:ext cx="27241" cy="7187627"/>
          </a:xfrm>
          <a:prstGeom prst="bentConnector3">
            <a:avLst>
              <a:gd name="adj1" fmla="val 2357502"/>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E39C2FA4-D56F-4A37-B7EA-EA3DF79252BA}"/>
              </a:ext>
            </a:extLst>
          </p:cNvPr>
          <p:cNvCxnSpPr>
            <a:cxnSpLocks/>
            <a:stCxn id="53" idx="2"/>
            <a:endCxn id="2" idx="2"/>
          </p:cNvCxnSpPr>
          <p:nvPr/>
        </p:nvCxnSpPr>
        <p:spPr>
          <a:xfrm rot="5400000">
            <a:off x="8985022" y="889709"/>
            <a:ext cx="27241" cy="9526359"/>
          </a:xfrm>
          <a:prstGeom prst="bentConnector3">
            <a:avLst>
              <a:gd name="adj1" fmla="val 2357502"/>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551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8BDF6F-C00D-4823-B34D-65ECDC98CB2A}"/>
              </a:ext>
            </a:extLst>
          </p:cNvPr>
          <p:cNvSpPr>
            <a:spLocks noGrp="1"/>
          </p:cNvSpPr>
          <p:nvPr>
            <p:ph type="title"/>
          </p:nvPr>
        </p:nvSpPr>
        <p:spPr/>
        <p:txBody>
          <a:bodyPr/>
          <a:lstStyle/>
          <a:p>
            <a:r>
              <a:rPr lang="en-US" dirty="0"/>
              <a:t>Network</a:t>
            </a:r>
          </a:p>
        </p:txBody>
      </p:sp>
      <p:sp>
        <p:nvSpPr>
          <p:cNvPr id="6" name="TextBox 5">
            <a:extLst>
              <a:ext uri="{FF2B5EF4-FFF2-40B4-BE49-F238E27FC236}">
                <a16:creationId xmlns:a16="http://schemas.microsoft.com/office/drawing/2014/main" id="{02A3D71C-37C6-4801-9786-8C091A9A4185}"/>
              </a:ext>
            </a:extLst>
          </p:cNvPr>
          <p:cNvSpPr txBox="1"/>
          <p:nvPr/>
        </p:nvSpPr>
        <p:spPr>
          <a:xfrm>
            <a:off x="794436" y="9304234"/>
            <a:ext cx="5426486" cy="307777"/>
          </a:xfrm>
          <a:prstGeom prst="rect">
            <a:avLst/>
          </a:prstGeom>
          <a:noFill/>
        </p:spPr>
        <p:txBody>
          <a:bodyPr wrap="none" rtlCol="0">
            <a:spAutoFit/>
          </a:bodyPr>
          <a:lstStyle/>
          <a:p>
            <a:r>
              <a:rPr lang="en-US" sz="1400" dirty="0">
                <a:solidFill>
                  <a:schemeClr val="bg1"/>
                </a:solidFill>
              </a:rPr>
              <a:t>Source: </a:t>
            </a:r>
            <a:r>
              <a:rPr lang="en-US" sz="1400" dirty="0" err="1">
                <a:solidFill>
                  <a:schemeClr val="bg1"/>
                </a:solidFill>
              </a:rPr>
              <a:t>Unsplash</a:t>
            </a:r>
            <a:r>
              <a:rPr lang="en-US" sz="1400" dirty="0">
                <a:solidFill>
                  <a:schemeClr val="bg1"/>
                </a:solidFill>
              </a:rPr>
              <a:t>/Thomas Jensen under </a:t>
            </a:r>
            <a:r>
              <a:rPr lang="en-US" sz="1400" dirty="0" err="1">
                <a:solidFill>
                  <a:schemeClr val="bg1"/>
                </a:solidFill>
              </a:rPr>
              <a:t>Unsplash</a:t>
            </a:r>
            <a:r>
              <a:rPr lang="en-US" sz="1400" dirty="0">
                <a:solidFill>
                  <a:schemeClr val="bg1"/>
                </a:solidFill>
              </a:rPr>
              <a:t> License</a:t>
            </a:r>
          </a:p>
        </p:txBody>
      </p:sp>
    </p:spTree>
    <p:extLst>
      <p:ext uri="{BB962C8B-B14F-4D97-AF65-F5344CB8AC3E}">
        <p14:creationId xmlns:p14="http://schemas.microsoft.com/office/powerpoint/2010/main" val="4228339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EC035-9C52-4E7B-9DDD-A9263831C497}"/>
              </a:ext>
            </a:extLst>
          </p:cNvPr>
          <p:cNvSpPr>
            <a:spLocks noGrp="1"/>
          </p:cNvSpPr>
          <p:nvPr>
            <p:ph type="title"/>
          </p:nvPr>
        </p:nvSpPr>
        <p:spPr>
          <a:xfrm>
            <a:off x="1181150" y="811111"/>
            <a:ext cx="17037394" cy="701731"/>
          </a:xfrm>
        </p:spPr>
        <p:txBody>
          <a:bodyPr/>
          <a:lstStyle/>
          <a:p>
            <a:r>
              <a:rPr lang="en-US" dirty="0"/>
              <a:t>Cloud Network</a:t>
            </a:r>
          </a:p>
        </p:txBody>
      </p:sp>
      <p:sp>
        <p:nvSpPr>
          <p:cNvPr id="22" name="Rectangle 21">
            <a:extLst>
              <a:ext uri="{FF2B5EF4-FFF2-40B4-BE49-F238E27FC236}">
                <a16:creationId xmlns:a16="http://schemas.microsoft.com/office/drawing/2014/main" id="{4EEFD966-82CD-44F8-9517-8A5F55080705}"/>
              </a:ext>
            </a:extLst>
          </p:cNvPr>
          <p:cNvSpPr/>
          <p:nvPr/>
        </p:nvSpPr>
        <p:spPr>
          <a:xfrm>
            <a:off x="4524933" y="3058200"/>
            <a:ext cx="1460012" cy="37083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5276" dirty="0"/>
          </a:p>
        </p:txBody>
      </p:sp>
      <p:sp>
        <p:nvSpPr>
          <p:cNvPr id="23" name="Rectangle 22">
            <a:extLst>
              <a:ext uri="{FF2B5EF4-FFF2-40B4-BE49-F238E27FC236}">
                <a16:creationId xmlns:a16="http://schemas.microsoft.com/office/drawing/2014/main" id="{EB603AE2-9792-4F78-9F33-342F6B5B683D}"/>
              </a:ext>
            </a:extLst>
          </p:cNvPr>
          <p:cNvSpPr/>
          <p:nvPr/>
        </p:nvSpPr>
        <p:spPr>
          <a:xfrm>
            <a:off x="6116199" y="3058200"/>
            <a:ext cx="1460012" cy="37083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5276" dirty="0"/>
          </a:p>
        </p:txBody>
      </p:sp>
      <p:sp>
        <p:nvSpPr>
          <p:cNvPr id="24" name="Rectangle 23">
            <a:extLst>
              <a:ext uri="{FF2B5EF4-FFF2-40B4-BE49-F238E27FC236}">
                <a16:creationId xmlns:a16="http://schemas.microsoft.com/office/drawing/2014/main" id="{7BB1CC8A-F751-4E09-9A4C-166860DC5CFD}"/>
              </a:ext>
            </a:extLst>
          </p:cNvPr>
          <p:cNvSpPr/>
          <p:nvPr/>
        </p:nvSpPr>
        <p:spPr>
          <a:xfrm>
            <a:off x="7707465" y="3058200"/>
            <a:ext cx="1460012" cy="37083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5276" dirty="0"/>
          </a:p>
        </p:txBody>
      </p:sp>
      <p:sp>
        <p:nvSpPr>
          <p:cNvPr id="25" name="Rectangle 24">
            <a:extLst>
              <a:ext uri="{FF2B5EF4-FFF2-40B4-BE49-F238E27FC236}">
                <a16:creationId xmlns:a16="http://schemas.microsoft.com/office/drawing/2014/main" id="{1D5D6A5C-7D9B-42EE-B0C0-2105BD7F28C7}"/>
              </a:ext>
            </a:extLst>
          </p:cNvPr>
          <p:cNvSpPr/>
          <p:nvPr/>
        </p:nvSpPr>
        <p:spPr>
          <a:xfrm>
            <a:off x="9298731" y="3058200"/>
            <a:ext cx="1460012" cy="37083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5276" dirty="0"/>
          </a:p>
        </p:txBody>
      </p:sp>
      <p:sp>
        <p:nvSpPr>
          <p:cNvPr id="26" name="Rectangle 25">
            <a:extLst>
              <a:ext uri="{FF2B5EF4-FFF2-40B4-BE49-F238E27FC236}">
                <a16:creationId xmlns:a16="http://schemas.microsoft.com/office/drawing/2014/main" id="{082355F0-1CCB-45DA-91BE-FC6664CA2F27}"/>
              </a:ext>
            </a:extLst>
          </p:cNvPr>
          <p:cNvSpPr/>
          <p:nvPr/>
        </p:nvSpPr>
        <p:spPr>
          <a:xfrm>
            <a:off x="10889997" y="3058198"/>
            <a:ext cx="1460012" cy="37083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5276" dirty="0"/>
          </a:p>
        </p:txBody>
      </p:sp>
      <p:sp>
        <p:nvSpPr>
          <p:cNvPr id="27" name="Rectangle 26">
            <a:extLst>
              <a:ext uri="{FF2B5EF4-FFF2-40B4-BE49-F238E27FC236}">
                <a16:creationId xmlns:a16="http://schemas.microsoft.com/office/drawing/2014/main" id="{B5E84610-31F6-47D6-8BFC-9144870951BC}"/>
              </a:ext>
            </a:extLst>
          </p:cNvPr>
          <p:cNvSpPr/>
          <p:nvPr/>
        </p:nvSpPr>
        <p:spPr>
          <a:xfrm>
            <a:off x="12481263" y="3058198"/>
            <a:ext cx="1460012" cy="37083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5276" dirty="0"/>
          </a:p>
        </p:txBody>
      </p:sp>
      <p:cxnSp>
        <p:nvCxnSpPr>
          <p:cNvPr id="19" name="Straight Connector 18">
            <a:extLst>
              <a:ext uri="{FF2B5EF4-FFF2-40B4-BE49-F238E27FC236}">
                <a16:creationId xmlns:a16="http://schemas.microsoft.com/office/drawing/2014/main" id="{0D13B4AD-FD56-4A16-99CD-A5E9655E1176}"/>
              </a:ext>
            </a:extLst>
          </p:cNvPr>
          <p:cNvCxnSpPr>
            <a:cxnSpLocks/>
          </p:cNvCxnSpPr>
          <p:nvPr/>
        </p:nvCxnSpPr>
        <p:spPr>
          <a:xfrm>
            <a:off x="2762935" y="6818915"/>
            <a:ext cx="12940336" cy="0"/>
          </a:xfrm>
          <a:prstGeom prst="line">
            <a:avLst/>
          </a:prstGeom>
          <a:ln w="57150">
            <a:solidFill>
              <a:srgbClr val="4A4D5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7C48A4A9-4831-4466-B91A-C764E9F44304}"/>
              </a:ext>
            </a:extLst>
          </p:cNvPr>
          <p:cNvGrpSpPr/>
          <p:nvPr/>
        </p:nvGrpSpPr>
        <p:grpSpPr>
          <a:xfrm>
            <a:off x="4642160" y="3783725"/>
            <a:ext cx="1217100" cy="2877028"/>
            <a:chOff x="4642160" y="3783725"/>
            <a:chExt cx="1217100" cy="2877028"/>
          </a:xfrm>
        </p:grpSpPr>
        <p:cxnSp>
          <p:nvCxnSpPr>
            <p:cNvPr id="49" name="Straight Connector 48">
              <a:extLst>
                <a:ext uri="{FF2B5EF4-FFF2-40B4-BE49-F238E27FC236}">
                  <a16:creationId xmlns:a16="http://schemas.microsoft.com/office/drawing/2014/main" id="{1C09FCAA-68F9-4F03-9C56-4C546B4BAD3F}"/>
                </a:ext>
              </a:extLst>
            </p:cNvPr>
            <p:cNvCxnSpPr>
              <a:cxnSpLocks/>
            </p:cNvCxnSpPr>
            <p:nvPr/>
          </p:nvCxnSpPr>
          <p:spPr>
            <a:xfrm>
              <a:off x="4743107" y="3783725"/>
              <a:ext cx="0" cy="2256216"/>
            </a:xfrm>
            <a:prstGeom prst="line">
              <a:avLst/>
            </a:prstGeom>
            <a:ln w="76200">
              <a:solidFill>
                <a:srgbClr val="A2BB0A"/>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E6C7756-BFF2-4D57-9101-304E29B041BF}"/>
                </a:ext>
              </a:extLst>
            </p:cNvPr>
            <p:cNvCxnSpPr>
              <a:cxnSpLocks/>
            </p:cNvCxnSpPr>
            <p:nvPr/>
          </p:nvCxnSpPr>
          <p:spPr>
            <a:xfrm>
              <a:off x="4953313" y="3783725"/>
              <a:ext cx="0" cy="1536960"/>
            </a:xfrm>
            <a:prstGeom prst="line">
              <a:avLst/>
            </a:prstGeom>
            <a:ln w="76200">
              <a:solidFill>
                <a:srgbClr val="A2BB0A"/>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F47BECA-C2F6-494C-ABB5-60B0E4B8D5E5}"/>
                </a:ext>
              </a:extLst>
            </p:cNvPr>
            <p:cNvCxnSpPr>
              <a:cxnSpLocks/>
            </p:cNvCxnSpPr>
            <p:nvPr/>
          </p:nvCxnSpPr>
          <p:spPr>
            <a:xfrm>
              <a:off x="5176133" y="3783728"/>
              <a:ext cx="0" cy="817702"/>
            </a:xfrm>
            <a:prstGeom prst="line">
              <a:avLst/>
            </a:prstGeom>
            <a:ln w="76200">
              <a:solidFill>
                <a:srgbClr val="A2BB0A"/>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012D867-4097-4714-A1EE-6BFEDA27ABF0}"/>
                </a:ext>
              </a:extLst>
            </p:cNvPr>
            <p:cNvCxnSpPr>
              <a:cxnSpLocks/>
            </p:cNvCxnSpPr>
            <p:nvPr/>
          </p:nvCxnSpPr>
          <p:spPr>
            <a:xfrm>
              <a:off x="5411565" y="3783725"/>
              <a:ext cx="0" cy="245940"/>
            </a:xfrm>
            <a:prstGeom prst="line">
              <a:avLst/>
            </a:prstGeom>
            <a:ln w="76200">
              <a:solidFill>
                <a:srgbClr val="A2BB0A"/>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D36035B1-FEC3-4206-9EF5-B1F3B34616E4}"/>
                </a:ext>
              </a:extLst>
            </p:cNvPr>
            <p:cNvSpPr/>
            <p:nvPr/>
          </p:nvSpPr>
          <p:spPr>
            <a:xfrm>
              <a:off x="4642160" y="4601427"/>
              <a:ext cx="1217098" cy="620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Server</a:t>
              </a:r>
            </a:p>
          </p:txBody>
        </p:sp>
        <p:sp>
          <p:nvSpPr>
            <p:cNvPr id="44" name="Rectangle 43">
              <a:extLst>
                <a:ext uri="{FF2B5EF4-FFF2-40B4-BE49-F238E27FC236}">
                  <a16:creationId xmlns:a16="http://schemas.microsoft.com/office/drawing/2014/main" id="{8B871209-614D-4A02-8258-14FF119C5EE0}"/>
                </a:ext>
              </a:extLst>
            </p:cNvPr>
            <p:cNvSpPr/>
            <p:nvPr/>
          </p:nvSpPr>
          <p:spPr>
            <a:xfrm>
              <a:off x="4642160" y="5320685"/>
              <a:ext cx="1217098" cy="620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Server</a:t>
              </a:r>
            </a:p>
          </p:txBody>
        </p:sp>
        <p:sp>
          <p:nvSpPr>
            <p:cNvPr id="46" name="Rectangle 45">
              <a:extLst>
                <a:ext uri="{FF2B5EF4-FFF2-40B4-BE49-F238E27FC236}">
                  <a16:creationId xmlns:a16="http://schemas.microsoft.com/office/drawing/2014/main" id="{05B3197D-884F-43C9-A6D8-DF72B08805DC}"/>
                </a:ext>
              </a:extLst>
            </p:cNvPr>
            <p:cNvSpPr/>
            <p:nvPr/>
          </p:nvSpPr>
          <p:spPr>
            <a:xfrm>
              <a:off x="4642162" y="6039941"/>
              <a:ext cx="1217098" cy="620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Server</a:t>
              </a:r>
            </a:p>
          </p:txBody>
        </p:sp>
        <p:sp>
          <p:nvSpPr>
            <p:cNvPr id="48" name="Rectangle 47">
              <a:extLst>
                <a:ext uri="{FF2B5EF4-FFF2-40B4-BE49-F238E27FC236}">
                  <a16:creationId xmlns:a16="http://schemas.microsoft.com/office/drawing/2014/main" id="{6CE2906F-8215-44BC-9024-BFD62D2AB32E}"/>
                </a:ext>
              </a:extLst>
            </p:cNvPr>
            <p:cNvSpPr/>
            <p:nvPr/>
          </p:nvSpPr>
          <p:spPr>
            <a:xfrm>
              <a:off x="4642160" y="3882171"/>
              <a:ext cx="1217098" cy="620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Server</a:t>
              </a:r>
            </a:p>
          </p:txBody>
        </p:sp>
      </p:grpSp>
      <p:cxnSp>
        <p:nvCxnSpPr>
          <p:cNvPr id="63" name="Connector: Elbow 62">
            <a:extLst>
              <a:ext uri="{FF2B5EF4-FFF2-40B4-BE49-F238E27FC236}">
                <a16:creationId xmlns:a16="http://schemas.microsoft.com/office/drawing/2014/main" id="{C9E15382-D027-49BF-BA9A-D1D843CCA60D}"/>
              </a:ext>
            </a:extLst>
          </p:cNvPr>
          <p:cNvCxnSpPr>
            <a:cxnSpLocks/>
            <a:stCxn id="40" idx="3"/>
          </p:cNvCxnSpPr>
          <p:nvPr/>
        </p:nvCxnSpPr>
        <p:spPr>
          <a:xfrm>
            <a:off x="13819820" y="5912736"/>
            <a:ext cx="1883454" cy="1219586"/>
          </a:xfrm>
          <a:prstGeom prst="bentConnector3">
            <a:avLst>
              <a:gd name="adj1" fmla="val -10937"/>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6E7B5313-C61D-45FB-9ABA-C93BC9907AB9}"/>
              </a:ext>
            </a:extLst>
          </p:cNvPr>
          <p:cNvSpPr/>
          <p:nvPr/>
        </p:nvSpPr>
        <p:spPr>
          <a:xfrm>
            <a:off x="12602722" y="5145090"/>
            <a:ext cx="1217098" cy="1535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Router</a:t>
            </a:r>
          </a:p>
        </p:txBody>
      </p:sp>
      <p:sp>
        <p:nvSpPr>
          <p:cNvPr id="69" name="TextBox 68">
            <a:extLst>
              <a:ext uri="{FF2B5EF4-FFF2-40B4-BE49-F238E27FC236}">
                <a16:creationId xmlns:a16="http://schemas.microsoft.com/office/drawing/2014/main" id="{FBB4E9E0-68C1-42FF-93DE-C4D7319B4CA9}"/>
              </a:ext>
            </a:extLst>
          </p:cNvPr>
          <p:cNvSpPr txBox="1"/>
          <p:nvPr/>
        </p:nvSpPr>
        <p:spPr>
          <a:xfrm>
            <a:off x="13565450" y="7184675"/>
            <a:ext cx="2073003" cy="646331"/>
          </a:xfrm>
          <a:prstGeom prst="rect">
            <a:avLst/>
          </a:prstGeom>
          <a:noFill/>
        </p:spPr>
        <p:txBody>
          <a:bodyPr wrap="none" rtlCol="0">
            <a:spAutoFit/>
          </a:bodyPr>
          <a:lstStyle/>
          <a:p>
            <a:r>
              <a:rPr lang="en-US" sz="3600" dirty="0"/>
              <a:t>Internet</a:t>
            </a:r>
          </a:p>
        </p:txBody>
      </p:sp>
      <p:grpSp>
        <p:nvGrpSpPr>
          <p:cNvPr id="37" name="Group 36">
            <a:extLst>
              <a:ext uri="{FF2B5EF4-FFF2-40B4-BE49-F238E27FC236}">
                <a16:creationId xmlns:a16="http://schemas.microsoft.com/office/drawing/2014/main" id="{7EE97F33-855B-416E-A78A-5A8CF420545E}"/>
              </a:ext>
            </a:extLst>
          </p:cNvPr>
          <p:cNvGrpSpPr/>
          <p:nvPr/>
        </p:nvGrpSpPr>
        <p:grpSpPr>
          <a:xfrm>
            <a:off x="6237654" y="3783725"/>
            <a:ext cx="1217100" cy="2877028"/>
            <a:chOff x="4642160" y="3783725"/>
            <a:chExt cx="1217100" cy="2877028"/>
          </a:xfrm>
        </p:grpSpPr>
        <p:cxnSp>
          <p:nvCxnSpPr>
            <p:cNvPr id="38" name="Straight Connector 37">
              <a:extLst>
                <a:ext uri="{FF2B5EF4-FFF2-40B4-BE49-F238E27FC236}">
                  <a16:creationId xmlns:a16="http://schemas.microsoft.com/office/drawing/2014/main" id="{BFEBA5FA-6C63-44B5-BF02-5C03BC7DFA71}"/>
                </a:ext>
              </a:extLst>
            </p:cNvPr>
            <p:cNvCxnSpPr>
              <a:cxnSpLocks/>
            </p:cNvCxnSpPr>
            <p:nvPr/>
          </p:nvCxnSpPr>
          <p:spPr>
            <a:xfrm>
              <a:off x="4743107" y="3783725"/>
              <a:ext cx="0" cy="2256216"/>
            </a:xfrm>
            <a:prstGeom prst="line">
              <a:avLst/>
            </a:prstGeom>
            <a:ln w="76200">
              <a:solidFill>
                <a:srgbClr val="A2BB0A"/>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2242C33-EFB1-4EEF-9EF2-5D1B35132572}"/>
                </a:ext>
              </a:extLst>
            </p:cNvPr>
            <p:cNvCxnSpPr>
              <a:cxnSpLocks/>
            </p:cNvCxnSpPr>
            <p:nvPr/>
          </p:nvCxnSpPr>
          <p:spPr>
            <a:xfrm>
              <a:off x="4953313" y="3783725"/>
              <a:ext cx="0" cy="1536960"/>
            </a:xfrm>
            <a:prstGeom prst="line">
              <a:avLst/>
            </a:prstGeom>
            <a:ln w="76200">
              <a:solidFill>
                <a:srgbClr val="A2BB0A"/>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CB37A47-F57C-4525-8D01-6E703A5589A3}"/>
                </a:ext>
              </a:extLst>
            </p:cNvPr>
            <p:cNvCxnSpPr>
              <a:cxnSpLocks/>
            </p:cNvCxnSpPr>
            <p:nvPr/>
          </p:nvCxnSpPr>
          <p:spPr>
            <a:xfrm>
              <a:off x="5176133" y="3783728"/>
              <a:ext cx="0" cy="817702"/>
            </a:xfrm>
            <a:prstGeom prst="line">
              <a:avLst/>
            </a:prstGeom>
            <a:ln w="76200">
              <a:solidFill>
                <a:srgbClr val="A2BB0A"/>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667A4E9-EDB7-4BF6-8706-2B106C7CCBE9}"/>
                </a:ext>
              </a:extLst>
            </p:cNvPr>
            <p:cNvCxnSpPr>
              <a:cxnSpLocks/>
            </p:cNvCxnSpPr>
            <p:nvPr/>
          </p:nvCxnSpPr>
          <p:spPr>
            <a:xfrm>
              <a:off x="5411565" y="3783725"/>
              <a:ext cx="0" cy="245940"/>
            </a:xfrm>
            <a:prstGeom prst="line">
              <a:avLst/>
            </a:prstGeom>
            <a:ln w="76200">
              <a:solidFill>
                <a:srgbClr val="A2BB0A"/>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99691709-D05A-4A49-B16F-D804744269E5}"/>
                </a:ext>
              </a:extLst>
            </p:cNvPr>
            <p:cNvSpPr/>
            <p:nvPr/>
          </p:nvSpPr>
          <p:spPr>
            <a:xfrm>
              <a:off x="4642160" y="4601427"/>
              <a:ext cx="1217098" cy="620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Server</a:t>
              </a:r>
            </a:p>
          </p:txBody>
        </p:sp>
        <p:sp>
          <p:nvSpPr>
            <p:cNvPr id="47" name="Rectangle 46">
              <a:extLst>
                <a:ext uri="{FF2B5EF4-FFF2-40B4-BE49-F238E27FC236}">
                  <a16:creationId xmlns:a16="http://schemas.microsoft.com/office/drawing/2014/main" id="{7BFB64FB-A763-4A35-A096-E0B8DB1EE737}"/>
                </a:ext>
              </a:extLst>
            </p:cNvPr>
            <p:cNvSpPr/>
            <p:nvPr/>
          </p:nvSpPr>
          <p:spPr>
            <a:xfrm>
              <a:off x="4642160" y="5320685"/>
              <a:ext cx="1217098" cy="620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Server</a:t>
              </a:r>
            </a:p>
          </p:txBody>
        </p:sp>
        <p:sp>
          <p:nvSpPr>
            <p:cNvPr id="50" name="Rectangle 49">
              <a:extLst>
                <a:ext uri="{FF2B5EF4-FFF2-40B4-BE49-F238E27FC236}">
                  <a16:creationId xmlns:a16="http://schemas.microsoft.com/office/drawing/2014/main" id="{15614869-6216-4027-8D0D-B693B893A44B}"/>
                </a:ext>
              </a:extLst>
            </p:cNvPr>
            <p:cNvSpPr/>
            <p:nvPr/>
          </p:nvSpPr>
          <p:spPr>
            <a:xfrm>
              <a:off x="4642162" y="6039941"/>
              <a:ext cx="1217098" cy="620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Server</a:t>
              </a:r>
            </a:p>
          </p:txBody>
        </p:sp>
        <p:sp>
          <p:nvSpPr>
            <p:cNvPr id="52" name="Rectangle 51">
              <a:extLst>
                <a:ext uri="{FF2B5EF4-FFF2-40B4-BE49-F238E27FC236}">
                  <a16:creationId xmlns:a16="http://schemas.microsoft.com/office/drawing/2014/main" id="{235DEEC6-0C2A-4575-BB25-9082AEC91251}"/>
                </a:ext>
              </a:extLst>
            </p:cNvPr>
            <p:cNvSpPr/>
            <p:nvPr/>
          </p:nvSpPr>
          <p:spPr>
            <a:xfrm>
              <a:off x="4642160" y="3882171"/>
              <a:ext cx="1217098" cy="620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Server</a:t>
              </a:r>
            </a:p>
          </p:txBody>
        </p:sp>
      </p:grpSp>
      <p:grpSp>
        <p:nvGrpSpPr>
          <p:cNvPr id="54" name="Group 53">
            <a:extLst>
              <a:ext uri="{FF2B5EF4-FFF2-40B4-BE49-F238E27FC236}">
                <a16:creationId xmlns:a16="http://schemas.microsoft.com/office/drawing/2014/main" id="{522ECB5B-A678-4F24-BB05-C3E97F8B447D}"/>
              </a:ext>
            </a:extLst>
          </p:cNvPr>
          <p:cNvGrpSpPr/>
          <p:nvPr/>
        </p:nvGrpSpPr>
        <p:grpSpPr>
          <a:xfrm>
            <a:off x="7824744" y="3783725"/>
            <a:ext cx="1217100" cy="2877028"/>
            <a:chOff x="4642160" y="3783725"/>
            <a:chExt cx="1217100" cy="2877028"/>
          </a:xfrm>
        </p:grpSpPr>
        <p:cxnSp>
          <p:nvCxnSpPr>
            <p:cNvPr id="56" name="Straight Connector 55">
              <a:extLst>
                <a:ext uri="{FF2B5EF4-FFF2-40B4-BE49-F238E27FC236}">
                  <a16:creationId xmlns:a16="http://schemas.microsoft.com/office/drawing/2014/main" id="{AC0F8EB3-0BF9-4178-8FEC-176488580C0D}"/>
                </a:ext>
              </a:extLst>
            </p:cNvPr>
            <p:cNvCxnSpPr>
              <a:cxnSpLocks/>
            </p:cNvCxnSpPr>
            <p:nvPr/>
          </p:nvCxnSpPr>
          <p:spPr>
            <a:xfrm>
              <a:off x="4743107" y="3783725"/>
              <a:ext cx="0" cy="2256216"/>
            </a:xfrm>
            <a:prstGeom prst="line">
              <a:avLst/>
            </a:prstGeom>
            <a:ln w="76200">
              <a:solidFill>
                <a:srgbClr val="A2BB0A"/>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3ECD264-324E-4605-A2C6-714F834E98C2}"/>
                </a:ext>
              </a:extLst>
            </p:cNvPr>
            <p:cNvCxnSpPr>
              <a:cxnSpLocks/>
            </p:cNvCxnSpPr>
            <p:nvPr/>
          </p:nvCxnSpPr>
          <p:spPr>
            <a:xfrm>
              <a:off x="4953313" y="3783725"/>
              <a:ext cx="0" cy="1536960"/>
            </a:xfrm>
            <a:prstGeom prst="line">
              <a:avLst/>
            </a:prstGeom>
            <a:ln w="76200">
              <a:solidFill>
                <a:srgbClr val="A2BB0A"/>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0815731-F05D-49CC-AD54-1BEB933023CB}"/>
                </a:ext>
              </a:extLst>
            </p:cNvPr>
            <p:cNvCxnSpPr>
              <a:cxnSpLocks/>
            </p:cNvCxnSpPr>
            <p:nvPr/>
          </p:nvCxnSpPr>
          <p:spPr>
            <a:xfrm>
              <a:off x="5176133" y="3783728"/>
              <a:ext cx="0" cy="817702"/>
            </a:xfrm>
            <a:prstGeom prst="line">
              <a:avLst/>
            </a:prstGeom>
            <a:ln w="76200">
              <a:solidFill>
                <a:srgbClr val="A2BB0A"/>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BA8CF86-C352-459E-A51B-1273A46C0BB0}"/>
                </a:ext>
              </a:extLst>
            </p:cNvPr>
            <p:cNvCxnSpPr>
              <a:cxnSpLocks/>
            </p:cNvCxnSpPr>
            <p:nvPr/>
          </p:nvCxnSpPr>
          <p:spPr>
            <a:xfrm>
              <a:off x="5411565" y="3783725"/>
              <a:ext cx="0" cy="245940"/>
            </a:xfrm>
            <a:prstGeom prst="line">
              <a:avLst/>
            </a:prstGeom>
            <a:ln w="76200">
              <a:solidFill>
                <a:srgbClr val="A2BB0A"/>
              </a:soli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45851D39-EFEF-47F8-841B-1F5E18FD370B}"/>
                </a:ext>
              </a:extLst>
            </p:cNvPr>
            <p:cNvSpPr/>
            <p:nvPr/>
          </p:nvSpPr>
          <p:spPr>
            <a:xfrm>
              <a:off x="4642160" y="4601427"/>
              <a:ext cx="1217098" cy="620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Server</a:t>
              </a:r>
            </a:p>
          </p:txBody>
        </p:sp>
        <p:sp>
          <p:nvSpPr>
            <p:cNvPr id="62" name="Rectangle 61">
              <a:extLst>
                <a:ext uri="{FF2B5EF4-FFF2-40B4-BE49-F238E27FC236}">
                  <a16:creationId xmlns:a16="http://schemas.microsoft.com/office/drawing/2014/main" id="{33D00F60-750E-4D8A-B6BE-3B2A5D48A161}"/>
                </a:ext>
              </a:extLst>
            </p:cNvPr>
            <p:cNvSpPr/>
            <p:nvPr/>
          </p:nvSpPr>
          <p:spPr>
            <a:xfrm>
              <a:off x="4642160" y="5320685"/>
              <a:ext cx="1217098" cy="620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Server</a:t>
              </a:r>
            </a:p>
          </p:txBody>
        </p:sp>
        <p:sp>
          <p:nvSpPr>
            <p:cNvPr id="64" name="Rectangle 63">
              <a:extLst>
                <a:ext uri="{FF2B5EF4-FFF2-40B4-BE49-F238E27FC236}">
                  <a16:creationId xmlns:a16="http://schemas.microsoft.com/office/drawing/2014/main" id="{A1D08951-4FFD-4E61-B258-ED48B0B0FCA0}"/>
                </a:ext>
              </a:extLst>
            </p:cNvPr>
            <p:cNvSpPr/>
            <p:nvPr/>
          </p:nvSpPr>
          <p:spPr>
            <a:xfrm>
              <a:off x="4642162" y="6039941"/>
              <a:ext cx="1217098" cy="620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Server</a:t>
              </a:r>
            </a:p>
          </p:txBody>
        </p:sp>
        <p:sp>
          <p:nvSpPr>
            <p:cNvPr id="65" name="Rectangle 64">
              <a:extLst>
                <a:ext uri="{FF2B5EF4-FFF2-40B4-BE49-F238E27FC236}">
                  <a16:creationId xmlns:a16="http://schemas.microsoft.com/office/drawing/2014/main" id="{6363DDD5-0099-42EF-B780-B923ED9E1272}"/>
                </a:ext>
              </a:extLst>
            </p:cNvPr>
            <p:cNvSpPr/>
            <p:nvPr/>
          </p:nvSpPr>
          <p:spPr>
            <a:xfrm>
              <a:off x="4642160" y="3882171"/>
              <a:ext cx="1217098" cy="620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Server</a:t>
              </a:r>
            </a:p>
          </p:txBody>
        </p:sp>
      </p:grpSp>
      <p:grpSp>
        <p:nvGrpSpPr>
          <p:cNvPr id="66" name="Group 65">
            <a:extLst>
              <a:ext uri="{FF2B5EF4-FFF2-40B4-BE49-F238E27FC236}">
                <a16:creationId xmlns:a16="http://schemas.microsoft.com/office/drawing/2014/main" id="{AD8F21FC-CB54-452F-A0B5-DA7571395722}"/>
              </a:ext>
            </a:extLst>
          </p:cNvPr>
          <p:cNvGrpSpPr/>
          <p:nvPr/>
        </p:nvGrpSpPr>
        <p:grpSpPr>
          <a:xfrm>
            <a:off x="9411674" y="3782476"/>
            <a:ext cx="1217100" cy="2877028"/>
            <a:chOff x="4642160" y="3783725"/>
            <a:chExt cx="1217100" cy="2877028"/>
          </a:xfrm>
        </p:grpSpPr>
        <p:cxnSp>
          <p:nvCxnSpPr>
            <p:cNvPr id="67" name="Straight Connector 66">
              <a:extLst>
                <a:ext uri="{FF2B5EF4-FFF2-40B4-BE49-F238E27FC236}">
                  <a16:creationId xmlns:a16="http://schemas.microsoft.com/office/drawing/2014/main" id="{62706487-B684-42B6-98F3-0B7C3E9275D5}"/>
                </a:ext>
              </a:extLst>
            </p:cNvPr>
            <p:cNvCxnSpPr>
              <a:cxnSpLocks/>
            </p:cNvCxnSpPr>
            <p:nvPr/>
          </p:nvCxnSpPr>
          <p:spPr>
            <a:xfrm>
              <a:off x="4743107" y="3783725"/>
              <a:ext cx="0" cy="2256216"/>
            </a:xfrm>
            <a:prstGeom prst="line">
              <a:avLst/>
            </a:prstGeom>
            <a:ln w="76200">
              <a:solidFill>
                <a:srgbClr val="A2BB0A"/>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9A5AB0B-5BAC-41CF-9462-D1018239F294}"/>
                </a:ext>
              </a:extLst>
            </p:cNvPr>
            <p:cNvCxnSpPr>
              <a:cxnSpLocks/>
            </p:cNvCxnSpPr>
            <p:nvPr/>
          </p:nvCxnSpPr>
          <p:spPr>
            <a:xfrm>
              <a:off x="4953313" y="3783725"/>
              <a:ext cx="0" cy="1536960"/>
            </a:xfrm>
            <a:prstGeom prst="line">
              <a:avLst/>
            </a:prstGeom>
            <a:ln w="76200">
              <a:solidFill>
                <a:srgbClr val="A2BB0A"/>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1390506-6A44-422D-ADC1-4EEF61AD5268}"/>
                </a:ext>
              </a:extLst>
            </p:cNvPr>
            <p:cNvCxnSpPr>
              <a:cxnSpLocks/>
            </p:cNvCxnSpPr>
            <p:nvPr/>
          </p:nvCxnSpPr>
          <p:spPr>
            <a:xfrm>
              <a:off x="5176133" y="3783728"/>
              <a:ext cx="0" cy="817702"/>
            </a:xfrm>
            <a:prstGeom prst="line">
              <a:avLst/>
            </a:prstGeom>
            <a:ln w="76200">
              <a:solidFill>
                <a:srgbClr val="A2BB0A"/>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DD1F7AE-D288-4B30-877A-7E6FDE5E1F7B}"/>
                </a:ext>
              </a:extLst>
            </p:cNvPr>
            <p:cNvCxnSpPr>
              <a:cxnSpLocks/>
            </p:cNvCxnSpPr>
            <p:nvPr/>
          </p:nvCxnSpPr>
          <p:spPr>
            <a:xfrm>
              <a:off x="5411565" y="3783725"/>
              <a:ext cx="0" cy="245940"/>
            </a:xfrm>
            <a:prstGeom prst="line">
              <a:avLst/>
            </a:prstGeom>
            <a:ln w="76200">
              <a:solidFill>
                <a:srgbClr val="A2BB0A"/>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14648C9C-D853-4C2B-803F-03A7B74895EC}"/>
                </a:ext>
              </a:extLst>
            </p:cNvPr>
            <p:cNvSpPr/>
            <p:nvPr/>
          </p:nvSpPr>
          <p:spPr>
            <a:xfrm>
              <a:off x="4642160" y="4601427"/>
              <a:ext cx="1217098" cy="620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Server</a:t>
              </a:r>
            </a:p>
          </p:txBody>
        </p:sp>
        <p:sp>
          <p:nvSpPr>
            <p:cNvPr id="73" name="Rectangle 72">
              <a:extLst>
                <a:ext uri="{FF2B5EF4-FFF2-40B4-BE49-F238E27FC236}">
                  <a16:creationId xmlns:a16="http://schemas.microsoft.com/office/drawing/2014/main" id="{19E887FD-8B0B-4F72-99AE-C97AC3A1D668}"/>
                </a:ext>
              </a:extLst>
            </p:cNvPr>
            <p:cNvSpPr/>
            <p:nvPr/>
          </p:nvSpPr>
          <p:spPr>
            <a:xfrm>
              <a:off x="4642160" y="5320685"/>
              <a:ext cx="1217098" cy="620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Server</a:t>
              </a:r>
            </a:p>
          </p:txBody>
        </p:sp>
        <p:sp>
          <p:nvSpPr>
            <p:cNvPr id="74" name="Rectangle 73">
              <a:extLst>
                <a:ext uri="{FF2B5EF4-FFF2-40B4-BE49-F238E27FC236}">
                  <a16:creationId xmlns:a16="http://schemas.microsoft.com/office/drawing/2014/main" id="{8F7C91D6-5EA3-4EE3-A1C8-2092CB0BE317}"/>
                </a:ext>
              </a:extLst>
            </p:cNvPr>
            <p:cNvSpPr/>
            <p:nvPr/>
          </p:nvSpPr>
          <p:spPr>
            <a:xfrm>
              <a:off x="4642162" y="6039941"/>
              <a:ext cx="1217098" cy="620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Server</a:t>
              </a:r>
            </a:p>
          </p:txBody>
        </p:sp>
        <p:sp>
          <p:nvSpPr>
            <p:cNvPr id="75" name="Rectangle 74">
              <a:extLst>
                <a:ext uri="{FF2B5EF4-FFF2-40B4-BE49-F238E27FC236}">
                  <a16:creationId xmlns:a16="http://schemas.microsoft.com/office/drawing/2014/main" id="{4C572E27-0BDD-48A6-B7D6-ACA71B5A64DD}"/>
                </a:ext>
              </a:extLst>
            </p:cNvPr>
            <p:cNvSpPr/>
            <p:nvPr/>
          </p:nvSpPr>
          <p:spPr>
            <a:xfrm>
              <a:off x="4642160" y="3882171"/>
              <a:ext cx="1217098" cy="620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Server</a:t>
              </a:r>
            </a:p>
          </p:txBody>
        </p:sp>
      </p:grpSp>
      <p:grpSp>
        <p:nvGrpSpPr>
          <p:cNvPr id="76" name="Group 75">
            <a:extLst>
              <a:ext uri="{FF2B5EF4-FFF2-40B4-BE49-F238E27FC236}">
                <a16:creationId xmlns:a16="http://schemas.microsoft.com/office/drawing/2014/main" id="{501264E6-0FF9-41DA-912C-00ACEBD4E08F}"/>
              </a:ext>
            </a:extLst>
          </p:cNvPr>
          <p:cNvGrpSpPr/>
          <p:nvPr/>
        </p:nvGrpSpPr>
        <p:grpSpPr>
          <a:xfrm>
            <a:off x="11005453" y="3776604"/>
            <a:ext cx="1217100" cy="2877028"/>
            <a:chOff x="4642160" y="3783725"/>
            <a:chExt cx="1217100" cy="2877028"/>
          </a:xfrm>
        </p:grpSpPr>
        <p:cxnSp>
          <p:nvCxnSpPr>
            <p:cNvPr id="77" name="Straight Connector 76">
              <a:extLst>
                <a:ext uri="{FF2B5EF4-FFF2-40B4-BE49-F238E27FC236}">
                  <a16:creationId xmlns:a16="http://schemas.microsoft.com/office/drawing/2014/main" id="{3269DCE1-74CA-4CB9-BEBA-A2494E07932C}"/>
                </a:ext>
              </a:extLst>
            </p:cNvPr>
            <p:cNvCxnSpPr>
              <a:cxnSpLocks/>
            </p:cNvCxnSpPr>
            <p:nvPr/>
          </p:nvCxnSpPr>
          <p:spPr>
            <a:xfrm>
              <a:off x="4743107" y="3783725"/>
              <a:ext cx="0" cy="2256216"/>
            </a:xfrm>
            <a:prstGeom prst="line">
              <a:avLst/>
            </a:prstGeom>
            <a:ln w="76200">
              <a:solidFill>
                <a:srgbClr val="A2BB0A"/>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66AA916B-3710-47C1-9024-39D3E6D95ACA}"/>
                </a:ext>
              </a:extLst>
            </p:cNvPr>
            <p:cNvCxnSpPr>
              <a:cxnSpLocks/>
            </p:cNvCxnSpPr>
            <p:nvPr/>
          </p:nvCxnSpPr>
          <p:spPr>
            <a:xfrm>
              <a:off x="4953313" y="3783725"/>
              <a:ext cx="0" cy="1536960"/>
            </a:xfrm>
            <a:prstGeom prst="line">
              <a:avLst/>
            </a:prstGeom>
            <a:ln w="76200">
              <a:solidFill>
                <a:srgbClr val="A2BB0A"/>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FB080B8-751C-44FE-8649-3C1ABA71A71C}"/>
                </a:ext>
              </a:extLst>
            </p:cNvPr>
            <p:cNvCxnSpPr>
              <a:cxnSpLocks/>
            </p:cNvCxnSpPr>
            <p:nvPr/>
          </p:nvCxnSpPr>
          <p:spPr>
            <a:xfrm>
              <a:off x="5176133" y="3783728"/>
              <a:ext cx="0" cy="817702"/>
            </a:xfrm>
            <a:prstGeom prst="line">
              <a:avLst/>
            </a:prstGeom>
            <a:ln w="76200">
              <a:solidFill>
                <a:srgbClr val="A2BB0A"/>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41F73C9-1A5D-4FE2-95CD-37643B75E4EA}"/>
                </a:ext>
              </a:extLst>
            </p:cNvPr>
            <p:cNvCxnSpPr>
              <a:cxnSpLocks/>
            </p:cNvCxnSpPr>
            <p:nvPr/>
          </p:nvCxnSpPr>
          <p:spPr>
            <a:xfrm>
              <a:off x="5411565" y="3783725"/>
              <a:ext cx="0" cy="245940"/>
            </a:xfrm>
            <a:prstGeom prst="line">
              <a:avLst/>
            </a:prstGeom>
            <a:ln w="76200">
              <a:solidFill>
                <a:srgbClr val="A2BB0A"/>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BBD074A1-411E-4C94-8231-3CB24F258B8F}"/>
                </a:ext>
              </a:extLst>
            </p:cNvPr>
            <p:cNvSpPr/>
            <p:nvPr/>
          </p:nvSpPr>
          <p:spPr>
            <a:xfrm>
              <a:off x="4642160" y="4601427"/>
              <a:ext cx="1217098" cy="620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Server</a:t>
              </a:r>
            </a:p>
          </p:txBody>
        </p:sp>
        <p:sp>
          <p:nvSpPr>
            <p:cNvPr id="82" name="Rectangle 81">
              <a:extLst>
                <a:ext uri="{FF2B5EF4-FFF2-40B4-BE49-F238E27FC236}">
                  <a16:creationId xmlns:a16="http://schemas.microsoft.com/office/drawing/2014/main" id="{471B561D-5369-4A00-A300-08AAC843BD4D}"/>
                </a:ext>
              </a:extLst>
            </p:cNvPr>
            <p:cNvSpPr/>
            <p:nvPr/>
          </p:nvSpPr>
          <p:spPr>
            <a:xfrm>
              <a:off x="4642160" y="5320685"/>
              <a:ext cx="1217098" cy="620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Server</a:t>
              </a:r>
            </a:p>
          </p:txBody>
        </p:sp>
        <p:sp>
          <p:nvSpPr>
            <p:cNvPr id="83" name="Rectangle 82">
              <a:extLst>
                <a:ext uri="{FF2B5EF4-FFF2-40B4-BE49-F238E27FC236}">
                  <a16:creationId xmlns:a16="http://schemas.microsoft.com/office/drawing/2014/main" id="{2DAB51FB-9B9D-443C-98E7-1841ED71747F}"/>
                </a:ext>
              </a:extLst>
            </p:cNvPr>
            <p:cNvSpPr/>
            <p:nvPr/>
          </p:nvSpPr>
          <p:spPr>
            <a:xfrm>
              <a:off x="4642162" y="6039941"/>
              <a:ext cx="1217098" cy="620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Server</a:t>
              </a:r>
            </a:p>
          </p:txBody>
        </p:sp>
        <p:sp>
          <p:nvSpPr>
            <p:cNvPr id="84" name="Rectangle 83">
              <a:extLst>
                <a:ext uri="{FF2B5EF4-FFF2-40B4-BE49-F238E27FC236}">
                  <a16:creationId xmlns:a16="http://schemas.microsoft.com/office/drawing/2014/main" id="{298205B2-980B-4F6D-AB41-92D7A3A43D15}"/>
                </a:ext>
              </a:extLst>
            </p:cNvPr>
            <p:cNvSpPr/>
            <p:nvPr/>
          </p:nvSpPr>
          <p:spPr>
            <a:xfrm>
              <a:off x="4642160" y="3882171"/>
              <a:ext cx="1217098" cy="620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Server</a:t>
              </a:r>
            </a:p>
          </p:txBody>
        </p:sp>
      </p:grpSp>
      <p:sp>
        <p:nvSpPr>
          <p:cNvPr id="36" name="Rectangle 35">
            <a:extLst>
              <a:ext uri="{FF2B5EF4-FFF2-40B4-BE49-F238E27FC236}">
                <a16:creationId xmlns:a16="http://schemas.microsoft.com/office/drawing/2014/main" id="{3D52DEF9-7478-4C73-9875-C5FAACDC6828}"/>
              </a:ext>
            </a:extLst>
          </p:cNvPr>
          <p:cNvSpPr/>
          <p:nvPr/>
        </p:nvSpPr>
        <p:spPr>
          <a:xfrm>
            <a:off x="11011456" y="3162913"/>
            <a:ext cx="1217098" cy="620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ToR</a:t>
            </a:r>
            <a:r>
              <a:rPr lang="en-US" sz="1400" dirty="0">
                <a:solidFill>
                  <a:schemeClr val="tx1"/>
                </a:solidFill>
              </a:rPr>
              <a:t> Switch</a:t>
            </a:r>
          </a:p>
        </p:txBody>
      </p:sp>
      <p:sp>
        <p:nvSpPr>
          <p:cNvPr id="10" name="Rectangle 9">
            <a:extLst>
              <a:ext uri="{FF2B5EF4-FFF2-40B4-BE49-F238E27FC236}">
                <a16:creationId xmlns:a16="http://schemas.microsoft.com/office/drawing/2014/main" id="{E0429EF2-631C-4246-8CE8-1E6C42786834}"/>
              </a:ext>
            </a:extLst>
          </p:cNvPr>
          <p:cNvSpPr/>
          <p:nvPr/>
        </p:nvSpPr>
        <p:spPr>
          <a:xfrm>
            <a:off x="4642166" y="3162913"/>
            <a:ext cx="1217098" cy="620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ToR</a:t>
            </a:r>
            <a:r>
              <a:rPr lang="en-US" sz="1400" dirty="0">
                <a:solidFill>
                  <a:schemeClr val="tx1"/>
                </a:solidFill>
              </a:rPr>
              <a:t> Switch</a:t>
            </a:r>
          </a:p>
        </p:txBody>
      </p:sp>
      <p:cxnSp>
        <p:nvCxnSpPr>
          <p:cNvPr id="5" name="Straight Connector 4">
            <a:extLst>
              <a:ext uri="{FF2B5EF4-FFF2-40B4-BE49-F238E27FC236}">
                <a16:creationId xmlns:a16="http://schemas.microsoft.com/office/drawing/2014/main" id="{4725927A-CDD5-4EAA-A99E-92BA2EF268AC}"/>
              </a:ext>
            </a:extLst>
          </p:cNvPr>
          <p:cNvCxnSpPr>
            <a:cxnSpLocks/>
          </p:cNvCxnSpPr>
          <p:nvPr/>
        </p:nvCxnSpPr>
        <p:spPr>
          <a:xfrm>
            <a:off x="5859258" y="3318772"/>
            <a:ext cx="5146189" cy="0"/>
          </a:xfrm>
          <a:prstGeom prst="line">
            <a:avLst/>
          </a:prstGeom>
          <a:ln w="76200">
            <a:solidFill>
              <a:srgbClr val="F188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C5CF803-D562-46AA-86E1-80ACE8C346BE}"/>
              </a:ext>
            </a:extLst>
          </p:cNvPr>
          <p:cNvCxnSpPr>
            <a:cxnSpLocks/>
          </p:cNvCxnSpPr>
          <p:nvPr/>
        </p:nvCxnSpPr>
        <p:spPr>
          <a:xfrm>
            <a:off x="5859257" y="3473319"/>
            <a:ext cx="5146189" cy="0"/>
          </a:xfrm>
          <a:prstGeom prst="line">
            <a:avLst/>
          </a:prstGeom>
          <a:ln w="76200">
            <a:solidFill>
              <a:srgbClr val="F188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8B6AFBDF-514D-4718-BB63-43722161943B}"/>
              </a:ext>
            </a:extLst>
          </p:cNvPr>
          <p:cNvCxnSpPr>
            <a:cxnSpLocks/>
          </p:cNvCxnSpPr>
          <p:nvPr/>
        </p:nvCxnSpPr>
        <p:spPr>
          <a:xfrm>
            <a:off x="5859256" y="3625719"/>
            <a:ext cx="5146189" cy="0"/>
          </a:xfrm>
          <a:prstGeom prst="line">
            <a:avLst/>
          </a:prstGeom>
          <a:ln w="76200">
            <a:solidFill>
              <a:srgbClr val="F18800"/>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B08C57F8-62DC-4528-B07C-2E1EBFC6F3F5}"/>
              </a:ext>
            </a:extLst>
          </p:cNvPr>
          <p:cNvSpPr/>
          <p:nvPr/>
        </p:nvSpPr>
        <p:spPr>
          <a:xfrm>
            <a:off x="6237658" y="3162913"/>
            <a:ext cx="1217098" cy="620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ToR</a:t>
            </a:r>
            <a:r>
              <a:rPr lang="en-US" sz="1400" dirty="0">
                <a:solidFill>
                  <a:schemeClr val="tx1"/>
                </a:solidFill>
              </a:rPr>
              <a:t> Switch</a:t>
            </a:r>
          </a:p>
        </p:txBody>
      </p:sp>
      <p:sp>
        <p:nvSpPr>
          <p:cNvPr id="32" name="Rectangle 31">
            <a:extLst>
              <a:ext uri="{FF2B5EF4-FFF2-40B4-BE49-F238E27FC236}">
                <a16:creationId xmlns:a16="http://schemas.microsoft.com/office/drawing/2014/main" id="{C8C87632-2473-405F-BEBE-F338E0DE9691}"/>
              </a:ext>
            </a:extLst>
          </p:cNvPr>
          <p:cNvSpPr/>
          <p:nvPr/>
        </p:nvSpPr>
        <p:spPr>
          <a:xfrm>
            <a:off x="7828924" y="3162913"/>
            <a:ext cx="1217098" cy="620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ToR</a:t>
            </a:r>
            <a:r>
              <a:rPr lang="en-US" sz="1400" dirty="0">
                <a:solidFill>
                  <a:schemeClr val="tx1"/>
                </a:solidFill>
              </a:rPr>
              <a:t> Switch</a:t>
            </a:r>
          </a:p>
        </p:txBody>
      </p:sp>
      <p:sp>
        <p:nvSpPr>
          <p:cNvPr id="34" name="Rectangle 33">
            <a:extLst>
              <a:ext uri="{FF2B5EF4-FFF2-40B4-BE49-F238E27FC236}">
                <a16:creationId xmlns:a16="http://schemas.microsoft.com/office/drawing/2014/main" id="{FD18F81C-78B1-4587-9C80-F2D676D21963}"/>
              </a:ext>
            </a:extLst>
          </p:cNvPr>
          <p:cNvSpPr/>
          <p:nvPr/>
        </p:nvSpPr>
        <p:spPr>
          <a:xfrm>
            <a:off x="9405034" y="3162913"/>
            <a:ext cx="1217098" cy="620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ToR</a:t>
            </a:r>
            <a:r>
              <a:rPr lang="en-US" sz="1400" dirty="0">
                <a:solidFill>
                  <a:schemeClr val="tx1"/>
                </a:solidFill>
              </a:rPr>
              <a:t> Switch</a:t>
            </a:r>
          </a:p>
        </p:txBody>
      </p:sp>
      <p:cxnSp>
        <p:nvCxnSpPr>
          <p:cNvPr id="87" name="Connector: Elbow 86">
            <a:extLst>
              <a:ext uri="{FF2B5EF4-FFF2-40B4-BE49-F238E27FC236}">
                <a16:creationId xmlns:a16="http://schemas.microsoft.com/office/drawing/2014/main" id="{E927D3F0-86D8-467E-B4DF-C289F1B77DB2}"/>
              </a:ext>
            </a:extLst>
          </p:cNvPr>
          <p:cNvCxnSpPr>
            <a:cxnSpLocks/>
            <a:stCxn id="36" idx="3"/>
            <a:endCxn id="40" idx="0"/>
          </p:cNvCxnSpPr>
          <p:nvPr/>
        </p:nvCxnSpPr>
        <p:spPr>
          <a:xfrm>
            <a:off x="12228554" y="3473319"/>
            <a:ext cx="982717" cy="1671771"/>
          </a:xfrm>
          <a:prstGeom prst="bentConnector2">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0195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8BDF6F-C00D-4823-B34D-65ECDC98CB2A}"/>
              </a:ext>
            </a:extLst>
          </p:cNvPr>
          <p:cNvSpPr>
            <a:spLocks noGrp="1"/>
          </p:cNvSpPr>
          <p:nvPr>
            <p:ph type="title"/>
          </p:nvPr>
        </p:nvSpPr>
        <p:spPr/>
        <p:txBody>
          <a:bodyPr/>
          <a:lstStyle/>
          <a:p>
            <a:r>
              <a:rPr lang="en-US" dirty="0"/>
              <a:t>Virtual Machines</a:t>
            </a:r>
          </a:p>
        </p:txBody>
      </p:sp>
      <p:sp>
        <p:nvSpPr>
          <p:cNvPr id="6" name="TextBox 5">
            <a:extLst>
              <a:ext uri="{FF2B5EF4-FFF2-40B4-BE49-F238E27FC236}">
                <a16:creationId xmlns:a16="http://schemas.microsoft.com/office/drawing/2014/main" id="{02A3D71C-37C6-4801-9786-8C091A9A4185}"/>
              </a:ext>
            </a:extLst>
          </p:cNvPr>
          <p:cNvSpPr txBox="1"/>
          <p:nvPr/>
        </p:nvSpPr>
        <p:spPr>
          <a:xfrm>
            <a:off x="794436" y="9304234"/>
            <a:ext cx="5110694" cy="307777"/>
          </a:xfrm>
          <a:prstGeom prst="rect">
            <a:avLst/>
          </a:prstGeom>
          <a:noFill/>
        </p:spPr>
        <p:txBody>
          <a:bodyPr wrap="none" rtlCol="0">
            <a:spAutoFit/>
          </a:bodyPr>
          <a:lstStyle/>
          <a:p>
            <a:r>
              <a:rPr lang="en-US" sz="1400" dirty="0">
                <a:solidFill>
                  <a:schemeClr val="bg1"/>
                </a:solidFill>
              </a:rPr>
              <a:t>Source: </a:t>
            </a:r>
            <a:r>
              <a:rPr lang="en-US" sz="1400" dirty="0" err="1">
                <a:solidFill>
                  <a:schemeClr val="bg1"/>
                </a:solidFill>
              </a:rPr>
              <a:t>Unsplash</a:t>
            </a:r>
            <a:r>
              <a:rPr lang="en-US" sz="1400" dirty="0">
                <a:solidFill>
                  <a:schemeClr val="bg1"/>
                </a:solidFill>
              </a:rPr>
              <a:t>/</a:t>
            </a:r>
            <a:r>
              <a:rPr lang="en-US" sz="1400" dirty="0" err="1">
                <a:solidFill>
                  <a:schemeClr val="bg1"/>
                </a:solidFill>
              </a:rPr>
              <a:t>chuttersnap</a:t>
            </a:r>
            <a:r>
              <a:rPr lang="en-US" sz="1400" dirty="0">
                <a:solidFill>
                  <a:schemeClr val="bg1"/>
                </a:solidFill>
              </a:rPr>
              <a:t> under </a:t>
            </a:r>
            <a:r>
              <a:rPr lang="en-US" sz="1400" dirty="0" err="1">
                <a:solidFill>
                  <a:schemeClr val="bg1"/>
                </a:solidFill>
              </a:rPr>
              <a:t>Unsplash</a:t>
            </a:r>
            <a:r>
              <a:rPr lang="en-US" sz="1400" dirty="0">
                <a:solidFill>
                  <a:schemeClr val="bg1"/>
                </a:solidFill>
              </a:rPr>
              <a:t> License</a:t>
            </a:r>
          </a:p>
        </p:txBody>
      </p:sp>
    </p:spTree>
    <p:extLst>
      <p:ext uri="{BB962C8B-B14F-4D97-AF65-F5344CB8AC3E}">
        <p14:creationId xmlns:p14="http://schemas.microsoft.com/office/powerpoint/2010/main" val="21464460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EBF46-403A-4676-9D74-951AFF563C00}"/>
              </a:ext>
            </a:extLst>
          </p:cNvPr>
          <p:cNvSpPr>
            <a:spLocks noGrp="1"/>
          </p:cNvSpPr>
          <p:nvPr>
            <p:ph type="title"/>
          </p:nvPr>
        </p:nvSpPr>
        <p:spPr/>
        <p:txBody>
          <a:bodyPr/>
          <a:lstStyle/>
          <a:p>
            <a:r>
              <a:rPr lang="en-US" dirty="0"/>
              <a:t>Private-only network with NAT</a:t>
            </a:r>
          </a:p>
        </p:txBody>
      </p:sp>
      <p:sp>
        <p:nvSpPr>
          <p:cNvPr id="6" name="TextBox 5">
            <a:extLst>
              <a:ext uri="{FF2B5EF4-FFF2-40B4-BE49-F238E27FC236}">
                <a16:creationId xmlns:a16="http://schemas.microsoft.com/office/drawing/2014/main" id="{2475FFCA-2433-4CB5-932B-D4BB9EAEC709}"/>
              </a:ext>
            </a:extLst>
          </p:cNvPr>
          <p:cNvSpPr txBox="1"/>
          <p:nvPr/>
        </p:nvSpPr>
        <p:spPr>
          <a:xfrm>
            <a:off x="6642778" y="2216727"/>
            <a:ext cx="5010382" cy="2396837"/>
          </a:xfrm>
          <a:prstGeom prst="rect">
            <a:avLst/>
          </a:prstGeom>
          <a:solidFill>
            <a:srgbClr val="005596"/>
          </a:solidFill>
        </p:spPr>
        <p:txBody>
          <a:bodyPr wrap="square" rtlCol="0" anchor="ctr">
            <a:noAutofit/>
          </a:bodyPr>
          <a:lstStyle/>
          <a:p>
            <a:pPr algn="ctr"/>
            <a:r>
              <a:rPr lang="en-US" dirty="0">
                <a:solidFill>
                  <a:schemeClr val="bg1"/>
                </a:solidFill>
              </a:rPr>
              <a:t>NAT Gateway</a:t>
            </a:r>
          </a:p>
          <a:p>
            <a:pPr algn="ctr"/>
            <a:r>
              <a:rPr lang="en-US" sz="1800" dirty="0">
                <a:solidFill>
                  <a:schemeClr val="bg1"/>
                </a:solidFill>
              </a:rPr>
              <a:t>Provider-operated</a:t>
            </a:r>
          </a:p>
        </p:txBody>
      </p:sp>
      <p:sp>
        <p:nvSpPr>
          <p:cNvPr id="8" name="TextBox 7">
            <a:extLst>
              <a:ext uri="{FF2B5EF4-FFF2-40B4-BE49-F238E27FC236}">
                <a16:creationId xmlns:a16="http://schemas.microsoft.com/office/drawing/2014/main" id="{8CAB9255-2A1D-4B1C-8E5C-C3C6D7998705}"/>
              </a:ext>
            </a:extLst>
          </p:cNvPr>
          <p:cNvSpPr txBox="1"/>
          <p:nvPr/>
        </p:nvSpPr>
        <p:spPr>
          <a:xfrm>
            <a:off x="6642778" y="6871234"/>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sp>
        <p:nvSpPr>
          <p:cNvPr id="10" name="TextBox 9">
            <a:extLst>
              <a:ext uri="{FF2B5EF4-FFF2-40B4-BE49-F238E27FC236}">
                <a16:creationId xmlns:a16="http://schemas.microsoft.com/office/drawing/2014/main" id="{AAEA41B5-829A-4507-9ED6-B46A82A3C3A6}"/>
              </a:ext>
            </a:extLst>
          </p:cNvPr>
          <p:cNvSpPr txBox="1"/>
          <p:nvPr/>
        </p:nvSpPr>
        <p:spPr>
          <a:xfrm>
            <a:off x="9703802" y="6871234"/>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cxnSp>
        <p:nvCxnSpPr>
          <p:cNvPr id="11" name="Connector: Elbow 10">
            <a:extLst>
              <a:ext uri="{FF2B5EF4-FFF2-40B4-BE49-F238E27FC236}">
                <a16:creationId xmlns:a16="http://schemas.microsoft.com/office/drawing/2014/main" id="{B15BB4DE-A90B-4A3E-927D-823A66867140}"/>
              </a:ext>
            </a:extLst>
          </p:cNvPr>
          <p:cNvCxnSpPr>
            <a:cxnSpLocks/>
            <a:stCxn id="6" idx="0"/>
          </p:cNvCxnSpPr>
          <p:nvPr/>
        </p:nvCxnSpPr>
        <p:spPr>
          <a:xfrm rot="5400000" flipH="1" flipV="1">
            <a:off x="13169166" y="-2140110"/>
            <a:ext cx="335640" cy="8378034"/>
          </a:xfrm>
          <a:prstGeom prst="bentConnector2">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9F3C482-F9B0-43D8-809A-7E64D78614A5}"/>
              </a:ext>
            </a:extLst>
          </p:cNvPr>
          <p:cNvSpPr txBox="1"/>
          <p:nvPr/>
        </p:nvSpPr>
        <p:spPr>
          <a:xfrm>
            <a:off x="15324977" y="1970336"/>
            <a:ext cx="2073003" cy="646331"/>
          </a:xfrm>
          <a:prstGeom prst="rect">
            <a:avLst/>
          </a:prstGeom>
          <a:noFill/>
        </p:spPr>
        <p:txBody>
          <a:bodyPr wrap="none" rtlCol="0">
            <a:spAutoFit/>
          </a:bodyPr>
          <a:lstStyle/>
          <a:p>
            <a:r>
              <a:rPr lang="en-US" sz="3600" dirty="0"/>
              <a:t>Internet</a:t>
            </a:r>
          </a:p>
        </p:txBody>
      </p:sp>
      <p:cxnSp>
        <p:nvCxnSpPr>
          <p:cNvPr id="16" name="Connector: Elbow 15">
            <a:extLst>
              <a:ext uri="{FF2B5EF4-FFF2-40B4-BE49-F238E27FC236}">
                <a16:creationId xmlns:a16="http://schemas.microsoft.com/office/drawing/2014/main" id="{3C20BCC5-6AA1-4CC1-AFC5-07C977AE759E}"/>
              </a:ext>
            </a:extLst>
          </p:cNvPr>
          <p:cNvCxnSpPr>
            <a:cxnSpLocks/>
            <a:stCxn id="6" idx="2"/>
            <a:endCxn id="8" idx="0"/>
          </p:cNvCxnSpPr>
          <p:nvPr/>
        </p:nvCxnSpPr>
        <p:spPr>
          <a:xfrm rot="5400000">
            <a:off x="7253879" y="4977144"/>
            <a:ext cx="2257670" cy="1530511"/>
          </a:xfrm>
          <a:prstGeom prst="bentConnector3">
            <a:avLst>
              <a:gd name="adj1" fmla="val 50000"/>
            </a:avLst>
          </a:prstGeom>
          <a:ln w="76200">
            <a:solidFill>
              <a:srgbClr val="F18800"/>
            </a:solidFill>
            <a:tailEnd type="non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61DA7890-8FA8-4CFB-BFDC-318D6D54FDE6}"/>
              </a:ext>
            </a:extLst>
          </p:cNvPr>
          <p:cNvCxnSpPr>
            <a:cxnSpLocks/>
            <a:stCxn id="6" idx="2"/>
            <a:endCxn id="10" idx="0"/>
          </p:cNvCxnSpPr>
          <p:nvPr/>
        </p:nvCxnSpPr>
        <p:spPr>
          <a:xfrm rot="16200000" flipH="1">
            <a:off x="8784390" y="4977142"/>
            <a:ext cx="2257670" cy="1530513"/>
          </a:xfrm>
          <a:prstGeom prst="bentConnector3">
            <a:avLst>
              <a:gd name="adj1" fmla="val 50000"/>
            </a:avLst>
          </a:prstGeom>
          <a:ln w="76200">
            <a:solidFill>
              <a:srgbClr val="F18800"/>
            </a:solidFill>
            <a:tailEnd type="non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09BFE12-4C61-4A4D-BB1C-72A6012CEEA7}"/>
              </a:ext>
            </a:extLst>
          </p:cNvPr>
          <p:cNvSpPr txBox="1"/>
          <p:nvPr/>
        </p:nvSpPr>
        <p:spPr>
          <a:xfrm>
            <a:off x="10766650" y="5742398"/>
            <a:ext cx="896399" cy="523220"/>
          </a:xfrm>
          <a:prstGeom prst="rect">
            <a:avLst/>
          </a:prstGeom>
          <a:noFill/>
        </p:spPr>
        <p:txBody>
          <a:bodyPr wrap="none" rtlCol="0">
            <a:spAutoFit/>
          </a:bodyPr>
          <a:lstStyle/>
          <a:p>
            <a:r>
              <a:rPr lang="en-US" sz="2800" dirty="0"/>
              <a:t>VPC</a:t>
            </a:r>
          </a:p>
        </p:txBody>
      </p:sp>
      <p:cxnSp>
        <p:nvCxnSpPr>
          <p:cNvPr id="25" name="Connector: Elbow 24">
            <a:extLst>
              <a:ext uri="{FF2B5EF4-FFF2-40B4-BE49-F238E27FC236}">
                <a16:creationId xmlns:a16="http://schemas.microsoft.com/office/drawing/2014/main" id="{C7027B30-33BF-4800-9692-A3BAED01A815}"/>
              </a:ext>
            </a:extLst>
          </p:cNvPr>
          <p:cNvCxnSpPr>
            <a:cxnSpLocks/>
            <a:stCxn id="6" idx="2"/>
          </p:cNvCxnSpPr>
          <p:nvPr/>
        </p:nvCxnSpPr>
        <p:spPr>
          <a:xfrm rot="16200000" flipH="1">
            <a:off x="9846034" y="3915498"/>
            <a:ext cx="1128834" cy="2524965"/>
          </a:xfrm>
          <a:prstGeom prst="bentConnector2">
            <a:avLst/>
          </a:prstGeom>
          <a:ln w="76200">
            <a:solidFill>
              <a:srgbClr val="F18800"/>
            </a:solidFill>
            <a:tailEnd type="non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C1325415-25C8-4592-BA14-7E25DEF134ED}"/>
              </a:ext>
            </a:extLst>
          </p:cNvPr>
          <p:cNvCxnSpPr>
            <a:cxnSpLocks/>
            <a:stCxn id="6" idx="2"/>
          </p:cNvCxnSpPr>
          <p:nvPr/>
        </p:nvCxnSpPr>
        <p:spPr>
          <a:xfrm rot="5400000">
            <a:off x="7321070" y="3915499"/>
            <a:ext cx="1128834" cy="2524965"/>
          </a:xfrm>
          <a:prstGeom prst="bentConnector2">
            <a:avLst/>
          </a:prstGeom>
          <a:ln w="76200">
            <a:solidFill>
              <a:srgbClr val="F18800"/>
            </a:solidFill>
            <a:tailEnd type="non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7C74B98-8328-4D0A-9389-70688CE34CA2}"/>
              </a:ext>
            </a:extLst>
          </p:cNvPr>
          <p:cNvSpPr txBox="1"/>
          <p:nvPr/>
        </p:nvSpPr>
        <p:spPr>
          <a:xfrm>
            <a:off x="720065" y="3153535"/>
            <a:ext cx="5340244" cy="523220"/>
          </a:xfrm>
          <a:prstGeom prst="rect">
            <a:avLst/>
          </a:prstGeom>
          <a:noFill/>
        </p:spPr>
        <p:txBody>
          <a:bodyPr wrap="none" rtlCol="0">
            <a:spAutoFit/>
          </a:bodyPr>
          <a:lstStyle/>
          <a:p>
            <a:r>
              <a:rPr lang="en-US" sz="2800" dirty="0"/>
              <a:t>Network Address Translation</a:t>
            </a:r>
          </a:p>
        </p:txBody>
      </p:sp>
    </p:spTree>
    <p:extLst>
      <p:ext uri="{BB962C8B-B14F-4D97-AF65-F5344CB8AC3E}">
        <p14:creationId xmlns:p14="http://schemas.microsoft.com/office/powerpoint/2010/main" val="208922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EBF46-403A-4676-9D74-951AFF563C00}"/>
              </a:ext>
            </a:extLst>
          </p:cNvPr>
          <p:cNvSpPr>
            <a:spLocks noGrp="1"/>
          </p:cNvSpPr>
          <p:nvPr>
            <p:ph type="title"/>
          </p:nvPr>
        </p:nvSpPr>
        <p:spPr/>
        <p:txBody>
          <a:bodyPr/>
          <a:lstStyle/>
          <a:p>
            <a:r>
              <a:rPr lang="en-US" dirty="0"/>
              <a:t>Default Public IP</a:t>
            </a:r>
          </a:p>
        </p:txBody>
      </p:sp>
      <p:sp>
        <p:nvSpPr>
          <p:cNvPr id="8" name="TextBox 7">
            <a:extLst>
              <a:ext uri="{FF2B5EF4-FFF2-40B4-BE49-F238E27FC236}">
                <a16:creationId xmlns:a16="http://schemas.microsoft.com/office/drawing/2014/main" id="{8CAB9255-2A1D-4B1C-8E5C-C3C6D7998705}"/>
              </a:ext>
            </a:extLst>
          </p:cNvPr>
          <p:cNvSpPr txBox="1"/>
          <p:nvPr/>
        </p:nvSpPr>
        <p:spPr>
          <a:xfrm>
            <a:off x="6642777" y="4524779"/>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sp>
        <p:nvSpPr>
          <p:cNvPr id="10" name="TextBox 9">
            <a:extLst>
              <a:ext uri="{FF2B5EF4-FFF2-40B4-BE49-F238E27FC236}">
                <a16:creationId xmlns:a16="http://schemas.microsoft.com/office/drawing/2014/main" id="{AAEA41B5-829A-4507-9ED6-B46A82A3C3A6}"/>
              </a:ext>
            </a:extLst>
          </p:cNvPr>
          <p:cNvSpPr txBox="1"/>
          <p:nvPr/>
        </p:nvSpPr>
        <p:spPr>
          <a:xfrm>
            <a:off x="9703803" y="4524779"/>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cxnSp>
        <p:nvCxnSpPr>
          <p:cNvPr id="11" name="Connector: Elbow 10">
            <a:extLst>
              <a:ext uri="{FF2B5EF4-FFF2-40B4-BE49-F238E27FC236}">
                <a16:creationId xmlns:a16="http://schemas.microsoft.com/office/drawing/2014/main" id="{B15BB4DE-A90B-4A3E-927D-823A66867140}"/>
              </a:ext>
            </a:extLst>
          </p:cNvPr>
          <p:cNvCxnSpPr>
            <a:cxnSpLocks/>
            <a:stCxn id="8" idx="0"/>
          </p:cNvCxnSpPr>
          <p:nvPr/>
        </p:nvCxnSpPr>
        <p:spPr>
          <a:xfrm rot="5400000" flipH="1" flipV="1">
            <a:off x="12083706" y="-789494"/>
            <a:ext cx="848024" cy="9780523"/>
          </a:xfrm>
          <a:prstGeom prst="bentConnector2">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9F3C482-F9B0-43D8-809A-7E64D78614A5}"/>
              </a:ext>
            </a:extLst>
          </p:cNvPr>
          <p:cNvSpPr txBox="1"/>
          <p:nvPr/>
        </p:nvSpPr>
        <p:spPr>
          <a:xfrm>
            <a:off x="15119371" y="3777601"/>
            <a:ext cx="2073003" cy="646331"/>
          </a:xfrm>
          <a:prstGeom prst="rect">
            <a:avLst/>
          </a:prstGeom>
          <a:noFill/>
        </p:spPr>
        <p:txBody>
          <a:bodyPr wrap="none" rtlCol="0">
            <a:spAutoFit/>
          </a:bodyPr>
          <a:lstStyle/>
          <a:p>
            <a:r>
              <a:rPr lang="en-US" sz="3600" dirty="0"/>
              <a:t>Internet</a:t>
            </a:r>
          </a:p>
        </p:txBody>
      </p:sp>
      <p:sp>
        <p:nvSpPr>
          <p:cNvPr id="24" name="TextBox 23">
            <a:extLst>
              <a:ext uri="{FF2B5EF4-FFF2-40B4-BE49-F238E27FC236}">
                <a16:creationId xmlns:a16="http://schemas.microsoft.com/office/drawing/2014/main" id="{309BFE12-4C61-4A4D-BB1C-72A6012CEEA7}"/>
              </a:ext>
            </a:extLst>
          </p:cNvPr>
          <p:cNvSpPr txBox="1"/>
          <p:nvPr/>
        </p:nvSpPr>
        <p:spPr>
          <a:xfrm>
            <a:off x="7617456" y="7332526"/>
            <a:ext cx="3058273" cy="523220"/>
          </a:xfrm>
          <a:prstGeom prst="rect">
            <a:avLst/>
          </a:prstGeom>
          <a:noFill/>
        </p:spPr>
        <p:txBody>
          <a:bodyPr wrap="none" rtlCol="0">
            <a:spAutoFit/>
          </a:bodyPr>
          <a:lstStyle/>
          <a:p>
            <a:pPr algn="ctr"/>
            <a:r>
              <a:rPr lang="en-US" sz="2800" dirty="0"/>
              <a:t>Private Network</a:t>
            </a:r>
          </a:p>
        </p:txBody>
      </p:sp>
      <p:cxnSp>
        <p:nvCxnSpPr>
          <p:cNvPr id="25" name="Connector: Elbow 24">
            <a:extLst>
              <a:ext uri="{FF2B5EF4-FFF2-40B4-BE49-F238E27FC236}">
                <a16:creationId xmlns:a16="http://schemas.microsoft.com/office/drawing/2014/main" id="{C7027B30-33BF-4800-9692-A3BAED01A815}"/>
              </a:ext>
            </a:extLst>
          </p:cNvPr>
          <p:cNvCxnSpPr>
            <a:cxnSpLocks/>
          </p:cNvCxnSpPr>
          <p:nvPr/>
        </p:nvCxnSpPr>
        <p:spPr>
          <a:xfrm rot="16200000" flipH="1">
            <a:off x="11376549" y="5364568"/>
            <a:ext cx="1128834" cy="2524965"/>
          </a:xfrm>
          <a:prstGeom prst="bentConnector2">
            <a:avLst/>
          </a:prstGeom>
          <a:ln w="76200">
            <a:solidFill>
              <a:srgbClr val="F18800"/>
            </a:solidFill>
            <a:tailEnd type="non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C1325415-25C8-4592-BA14-7E25DEF134ED}"/>
              </a:ext>
            </a:extLst>
          </p:cNvPr>
          <p:cNvCxnSpPr>
            <a:cxnSpLocks/>
          </p:cNvCxnSpPr>
          <p:nvPr/>
        </p:nvCxnSpPr>
        <p:spPr>
          <a:xfrm rot="5400000">
            <a:off x="5790556" y="5364568"/>
            <a:ext cx="1128834" cy="2524965"/>
          </a:xfrm>
          <a:prstGeom prst="bentConnector2">
            <a:avLst/>
          </a:prstGeom>
          <a:ln w="76200">
            <a:solidFill>
              <a:srgbClr val="F18800"/>
            </a:solidFill>
            <a:tailEnd type="non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62A2F69B-116D-445F-B516-6EF14876A1CA}"/>
              </a:ext>
            </a:extLst>
          </p:cNvPr>
          <p:cNvCxnSpPr>
            <a:cxnSpLocks/>
            <a:stCxn id="10" idx="0"/>
          </p:cNvCxnSpPr>
          <p:nvPr/>
        </p:nvCxnSpPr>
        <p:spPr>
          <a:xfrm rot="16200000" flipV="1">
            <a:off x="7797396" y="1643692"/>
            <a:ext cx="848026" cy="4914148"/>
          </a:xfrm>
          <a:prstGeom prst="bentConnector2">
            <a:avLst/>
          </a:prstGeom>
          <a:ln w="76200">
            <a:solidFill>
              <a:srgbClr val="F18800"/>
            </a:solidFill>
            <a:tailEnd type="non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A04DBDF0-6D4E-4281-9CAB-8BF5089A9D5F}"/>
              </a:ext>
            </a:extLst>
          </p:cNvPr>
          <p:cNvCxnSpPr>
            <a:cxnSpLocks/>
            <a:stCxn id="10" idx="2"/>
            <a:endCxn id="8" idx="2"/>
          </p:cNvCxnSpPr>
          <p:nvPr/>
        </p:nvCxnSpPr>
        <p:spPr>
          <a:xfrm rot="5400000">
            <a:off x="9147970" y="4532120"/>
            <a:ext cx="12700" cy="3061026"/>
          </a:xfrm>
          <a:prstGeom prst="bentConnector3">
            <a:avLst>
              <a:gd name="adj1" fmla="val 9000000"/>
            </a:avLst>
          </a:prstGeom>
          <a:ln w="76200">
            <a:solidFill>
              <a:srgbClr val="F18800"/>
            </a:solidFill>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79E2438-F1E0-4513-9B62-C51EAAC640BA}"/>
              </a:ext>
            </a:extLst>
          </p:cNvPr>
          <p:cNvSpPr txBox="1"/>
          <p:nvPr/>
        </p:nvSpPr>
        <p:spPr>
          <a:xfrm>
            <a:off x="7714148" y="3134334"/>
            <a:ext cx="2864887" cy="523220"/>
          </a:xfrm>
          <a:prstGeom prst="rect">
            <a:avLst/>
          </a:prstGeom>
          <a:noFill/>
        </p:spPr>
        <p:txBody>
          <a:bodyPr wrap="none" rtlCol="0">
            <a:spAutoFit/>
          </a:bodyPr>
          <a:lstStyle/>
          <a:p>
            <a:pPr algn="ctr"/>
            <a:r>
              <a:rPr lang="en-US" sz="2800" dirty="0"/>
              <a:t>Public Network</a:t>
            </a:r>
          </a:p>
        </p:txBody>
      </p:sp>
    </p:spTree>
    <p:extLst>
      <p:ext uri="{BB962C8B-B14F-4D97-AF65-F5344CB8AC3E}">
        <p14:creationId xmlns:p14="http://schemas.microsoft.com/office/powerpoint/2010/main" val="11841513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AEE63-D0A4-40FB-8AB2-4C2D1F65E440}"/>
              </a:ext>
            </a:extLst>
          </p:cNvPr>
          <p:cNvSpPr>
            <a:spLocks noGrp="1"/>
          </p:cNvSpPr>
          <p:nvPr>
            <p:ph type="title"/>
          </p:nvPr>
        </p:nvSpPr>
        <p:spPr/>
        <p:txBody>
          <a:bodyPr/>
          <a:lstStyle/>
          <a:p>
            <a:r>
              <a:rPr lang="en-US" dirty="0"/>
              <a:t>Fully Customizable</a:t>
            </a:r>
          </a:p>
        </p:txBody>
      </p:sp>
      <p:pic>
        <p:nvPicPr>
          <p:cNvPr id="12290" name="Picture 2" descr="The picture shows the user interface of IONOS where you can drag and servers, disks and network connections as you see fit.">
            <a:extLst>
              <a:ext uri="{FF2B5EF4-FFF2-40B4-BE49-F238E27FC236}">
                <a16:creationId xmlns:a16="http://schemas.microsoft.com/office/drawing/2014/main" id="{A08A2AA0-9D8C-4DCB-B809-772828441E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48645" y="1540299"/>
            <a:ext cx="13398649" cy="7536449"/>
          </a:xfrm>
          <a:prstGeom prst="rect">
            <a:avLst/>
          </a:prstGeom>
          <a:noFill/>
          <a:ln>
            <a:solidFill>
              <a:srgbClr val="40404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0571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8BDF6F-C00D-4823-B34D-65ECDC98CB2A}"/>
              </a:ext>
            </a:extLst>
          </p:cNvPr>
          <p:cNvSpPr>
            <a:spLocks noGrp="1"/>
          </p:cNvSpPr>
          <p:nvPr>
            <p:ph type="title"/>
          </p:nvPr>
        </p:nvSpPr>
        <p:spPr/>
        <p:txBody>
          <a:bodyPr/>
          <a:lstStyle/>
          <a:p>
            <a:r>
              <a:rPr lang="en-US" dirty="0"/>
              <a:t>Firewalling</a:t>
            </a:r>
          </a:p>
        </p:txBody>
      </p:sp>
      <p:sp>
        <p:nvSpPr>
          <p:cNvPr id="6" name="TextBox 5">
            <a:extLst>
              <a:ext uri="{FF2B5EF4-FFF2-40B4-BE49-F238E27FC236}">
                <a16:creationId xmlns:a16="http://schemas.microsoft.com/office/drawing/2014/main" id="{02A3D71C-37C6-4801-9786-8C091A9A4185}"/>
              </a:ext>
            </a:extLst>
          </p:cNvPr>
          <p:cNvSpPr txBox="1"/>
          <p:nvPr/>
        </p:nvSpPr>
        <p:spPr>
          <a:xfrm>
            <a:off x="794436" y="9304234"/>
            <a:ext cx="5325945" cy="307777"/>
          </a:xfrm>
          <a:prstGeom prst="rect">
            <a:avLst/>
          </a:prstGeom>
          <a:noFill/>
        </p:spPr>
        <p:txBody>
          <a:bodyPr wrap="none" rtlCol="0">
            <a:spAutoFit/>
          </a:bodyPr>
          <a:lstStyle/>
          <a:p>
            <a:r>
              <a:rPr lang="en-US" sz="1400" dirty="0">
                <a:solidFill>
                  <a:schemeClr val="bg1"/>
                </a:solidFill>
              </a:rPr>
              <a:t>Source: </a:t>
            </a:r>
            <a:r>
              <a:rPr lang="en-US" sz="1400" dirty="0" err="1">
                <a:solidFill>
                  <a:schemeClr val="bg1"/>
                </a:solidFill>
              </a:rPr>
              <a:t>Unsplash</a:t>
            </a:r>
            <a:r>
              <a:rPr lang="en-US" sz="1400" dirty="0">
                <a:solidFill>
                  <a:schemeClr val="bg1"/>
                </a:solidFill>
              </a:rPr>
              <a:t>/Viktor Forgacs under </a:t>
            </a:r>
            <a:r>
              <a:rPr lang="en-US" sz="1400" dirty="0" err="1">
                <a:solidFill>
                  <a:schemeClr val="bg1"/>
                </a:solidFill>
              </a:rPr>
              <a:t>Unsplash</a:t>
            </a:r>
            <a:r>
              <a:rPr lang="en-US" sz="1400" dirty="0">
                <a:solidFill>
                  <a:schemeClr val="bg1"/>
                </a:solidFill>
              </a:rPr>
              <a:t> License</a:t>
            </a:r>
          </a:p>
        </p:txBody>
      </p:sp>
    </p:spTree>
    <p:extLst>
      <p:ext uri="{BB962C8B-B14F-4D97-AF65-F5344CB8AC3E}">
        <p14:creationId xmlns:p14="http://schemas.microsoft.com/office/powerpoint/2010/main" val="19359730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EBF46-403A-4676-9D74-951AFF563C00}"/>
              </a:ext>
            </a:extLst>
          </p:cNvPr>
          <p:cNvSpPr>
            <a:spLocks noGrp="1"/>
          </p:cNvSpPr>
          <p:nvPr>
            <p:ph type="title"/>
          </p:nvPr>
        </p:nvSpPr>
        <p:spPr/>
        <p:txBody>
          <a:bodyPr/>
          <a:lstStyle/>
          <a:p>
            <a:r>
              <a:rPr lang="en-US" dirty="0"/>
              <a:t>Security Groups</a:t>
            </a:r>
          </a:p>
        </p:txBody>
      </p:sp>
      <p:sp>
        <p:nvSpPr>
          <p:cNvPr id="8" name="TextBox 7">
            <a:extLst>
              <a:ext uri="{FF2B5EF4-FFF2-40B4-BE49-F238E27FC236}">
                <a16:creationId xmlns:a16="http://schemas.microsoft.com/office/drawing/2014/main" id="{8CAB9255-2A1D-4B1C-8E5C-C3C6D7998705}"/>
              </a:ext>
            </a:extLst>
          </p:cNvPr>
          <p:cNvSpPr txBox="1"/>
          <p:nvPr/>
        </p:nvSpPr>
        <p:spPr>
          <a:xfrm>
            <a:off x="5776035" y="4376160"/>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sp>
        <p:nvSpPr>
          <p:cNvPr id="3" name="Rectangle 2">
            <a:extLst>
              <a:ext uri="{FF2B5EF4-FFF2-40B4-BE49-F238E27FC236}">
                <a16:creationId xmlns:a16="http://schemas.microsoft.com/office/drawing/2014/main" id="{1167FBA4-618D-4F32-B816-B121A3876CBD}"/>
              </a:ext>
            </a:extLst>
          </p:cNvPr>
          <p:cNvSpPr/>
          <p:nvPr/>
        </p:nvSpPr>
        <p:spPr>
          <a:xfrm>
            <a:off x="5426499" y="4097979"/>
            <a:ext cx="2599300" cy="2094216"/>
          </a:xfrm>
          <a:prstGeom prst="rect">
            <a:avLst/>
          </a:prstGeom>
          <a:noFill/>
          <a:ln w="38100">
            <a:solidFill>
              <a:srgbClr val="F188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7444778-A238-40A7-8B8C-DE721D31FD3C}"/>
              </a:ext>
            </a:extLst>
          </p:cNvPr>
          <p:cNvSpPr txBox="1"/>
          <p:nvPr/>
        </p:nvSpPr>
        <p:spPr>
          <a:xfrm>
            <a:off x="10619675" y="4376160"/>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sp>
        <p:nvSpPr>
          <p:cNvPr id="20" name="Rectangle 19">
            <a:extLst>
              <a:ext uri="{FF2B5EF4-FFF2-40B4-BE49-F238E27FC236}">
                <a16:creationId xmlns:a16="http://schemas.microsoft.com/office/drawing/2014/main" id="{AF6C9365-8211-4800-BFDE-F2BBF534AE15}"/>
              </a:ext>
            </a:extLst>
          </p:cNvPr>
          <p:cNvSpPr/>
          <p:nvPr/>
        </p:nvSpPr>
        <p:spPr>
          <a:xfrm>
            <a:off x="10270139" y="4097979"/>
            <a:ext cx="2599300" cy="2094216"/>
          </a:xfrm>
          <a:prstGeom prst="rect">
            <a:avLst/>
          </a:prstGeom>
          <a:noFill/>
          <a:ln w="38100">
            <a:solidFill>
              <a:srgbClr val="F188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Connector: Elbow 20">
            <a:extLst>
              <a:ext uri="{FF2B5EF4-FFF2-40B4-BE49-F238E27FC236}">
                <a16:creationId xmlns:a16="http://schemas.microsoft.com/office/drawing/2014/main" id="{D599E3C2-465D-498E-9159-29B39F515D88}"/>
              </a:ext>
            </a:extLst>
          </p:cNvPr>
          <p:cNvCxnSpPr>
            <a:cxnSpLocks/>
            <a:stCxn id="3" idx="0"/>
          </p:cNvCxnSpPr>
          <p:nvPr/>
        </p:nvCxnSpPr>
        <p:spPr>
          <a:xfrm rot="5400000" flipH="1" flipV="1">
            <a:off x="11361055" y="-2143165"/>
            <a:ext cx="1606239" cy="10876051"/>
          </a:xfrm>
          <a:prstGeom prst="bentConnector2">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97F255D4-9F3C-46C5-B520-F3B442DC9DA4}"/>
              </a:ext>
            </a:extLst>
          </p:cNvPr>
          <p:cNvCxnSpPr>
            <a:cxnSpLocks/>
            <a:stCxn id="20" idx="0"/>
          </p:cNvCxnSpPr>
          <p:nvPr/>
        </p:nvCxnSpPr>
        <p:spPr>
          <a:xfrm rot="5400000" flipH="1" flipV="1">
            <a:off x="13782875" y="278655"/>
            <a:ext cx="1606239" cy="6032411"/>
          </a:xfrm>
          <a:prstGeom prst="bentConnector2">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D75DDB2E-0E44-4AFF-9B4C-D2CE115E2A5E}"/>
              </a:ext>
            </a:extLst>
          </p:cNvPr>
          <p:cNvCxnSpPr>
            <a:cxnSpLocks/>
            <a:stCxn id="3" idx="2"/>
            <a:endCxn id="20" idx="2"/>
          </p:cNvCxnSpPr>
          <p:nvPr/>
        </p:nvCxnSpPr>
        <p:spPr>
          <a:xfrm rot="16200000" flipH="1">
            <a:off x="9147969" y="3770375"/>
            <a:ext cx="12700" cy="4843640"/>
          </a:xfrm>
          <a:prstGeom prst="bentConnector3">
            <a:avLst>
              <a:gd name="adj1" fmla="val 6930000"/>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42487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EBF46-403A-4676-9D74-951AFF563C00}"/>
              </a:ext>
            </a:extLst>
          </p:cNvPr>
          <p:cNvSpPr>
            <a:spLocks noGrp="1"/>
          </p:cNvSpPr>
          <p:nvPr>
            <p:ph type="title"/>
          </p:nvPr>
        </p:nvSpPr>
        <p:spPr/>
        <p:txBody>
          <a:bodyPr/>
          <a:lstStyle/>
          <a:p>
            <a:r>
              <a:rPr lang="en-US" dirty="0"/>
              <a:t>Security Groups</a:t>
            </a:r>
          </a:p>
        </p:txBody>
      </p:sp>
      <p:sp>
        <p:nvSpPr>
          <p:cNvPr id="3" name="Rectangle 2">
            <a:extLst>
              <a:ext uri="{FF2B5EF4-FFF2-40B4-BE49-F238E27FC236}">
                <a16:creationId xmlns:a16="http://schemas.microsoft.com/office/drawing/2014/main" id="{1167FBA4-618D-4F32-B816-B121A3876CBD}"/>
              </a:ext>
            </a:extLst>
          </p:cNvPr>
          <p:cNvSpPr/>
          <p:nvPr/>
        </p:nvSpPr>
        <p:spPr>
          <a:xfrm>
            <a:off x="5426499" y="4097979"/>
            <a:ext cx="2599300" cy="2094216"/>
          </a:xfrm>
          <a:prstGeom prst="rect">
            <a:avLst/>
          </a:prstGeom>
          <a:noFill/>
          <a:ln w="38100">
            <a:solidFill>
              <a:srgbClr val="F188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F6C9365-8211-4800-BFDE-F2BBF534AE15}"/>
              </a:ext>
            </a:extLst>
          </p:cNvPr>
          <p:cNvSpPr/>
          <p:nvPr/>
        </p:nvSpPr>
        <p:spPr>
          <a:xfrm>
            <a:off x="10270139" y="4097979"/>
            <a:ext cx="2599300" cy="2094216"/>
          </a:xfrm>
          <a:prstGeom prst="rect">
            <a:avLst/>
          </a:prstGeom>
          <a:noFill/>
          <a:ln w="38100">
            <a:solidFill>
              <a:srgbClr val="F188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A803320-14E9-464F-9028-0AF42289744E}"/>
              </a:ext>
            </a:extLst>
          </p:cNvPr>
          <p:cNvSpPr txBox="1"/>
          <p:nvPr/>
        </p:nvSpPr>
        <p:spPr>
          <a:xfrm>
            <a:off x="10701109" y="5693917"/>
            <a:ext cx="1737360" cy="498278"/>
          </a:xfrm>
          <a:prstGeom prst="rect">
            <a:avLst/>
          </a:prstGeom>
          <a:noFill/>
        </p:spPr>
        <p:txBody>
          <a:bodyPr wrap="square" rtlCol="0">
            <a:spAutoFit/>
          </a:bodyPr>
          <a:lstStyle/>
          <a:p>
            <a:r>
              <a:rPr lang="en-US" dirty="0"/>
              <a:t>database</a:t>
            </a:r>
          </a:p>
        </p:txBody>
      </p:sp>
      <p:sp>
        <p:nvSpPr>
          <p:cNvPr id="5" name="TextBox 4">
            <a:extLst>
              <a:ext uri="{FF2B5EF4-FFF2-40B4-BE49-F238E27FC236}">
                <a16:creationId xmlns:a16="http://schemas.microsoft.com/office/drawing/2014/main" id="{23F9B480-5F38-40E2-9827-58B05776035F}"/>
              </a:ext>
            </a:extLst>
          </p:cNvPr>
          <p:cNvSpPr txBox="1"/>
          <p:nvPr/>
        </p:nvSpPr>
        <p:spPr>
          <a:xfrm>
            <a:off x="5728678" y="5693917"/>
            <a:ext cx="1994942" cy="498278"/>
          </a:xfrm>
          <a:prstGeom prst="rect">
            <a:avLst/>
          </a:prstGeom>
          <a:noFill/>
        </p:spPr>
        <p:txBody>
          <a:bodyPr wrap="square" rtlCol="0">
            <a:spAutoFit/>
          </a:bodyPr>
          <a:lstStyle/>
          <a:p>
            <a:pPr algn="ctr"/>
            <a:r>
              <a:rPr lang="en-US" dirty="0" err="1"/>
              <a:t>appserver</a:t>
            </a:r>
            <a:endParaRPr lang="en-US" dirty="0"/>
          </a:p>
        </p:txBody>
      </p:sp>
      <p:cxnSp>
        <p:nvCxnSpPr>
          <p:cNvPr id="10" name="Straight Arrow Connector 9">
            <a:extLst>
              <a:ext uri="{FF2B5EF4-FFF2-40B4-BE49-F238E27FC236}">
                <a16:creationId xmlns:a16="http://schemas.microsoft.com/office/drawing/2014/main" id="{39E735BB-87AC-4734-96D4-2E855A2A3BE5}"/>
              </a:ext>
            </a:extLst>
          </p:cNvPr>
          <p:cNvCxnSpPr>
            <a:stCxn id="3" idx="3"/>
            <a:endCxn id="20" idx="1"/>
          </p:cNvCxnSpPr>
          <p:nvPr/>
        </p:nvCxnSpPr>
        <p:spPr>
          <a:xfrm>
            <a:off x="8025799" y="5145087"/>
            <a:ext cx="2244340" cy="0"/>
          </a:xfrm>
          <a:prstGeom prst="straightConnector1">
            <a:avLst/>
          </a:prstGeom>
          <a:ln w="76200">
            <a:solidFill>
              <a:srgbClr val="A2BB0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1551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8BDF6F-C00D-4823-B34D-65ECDC98CB2A}"/>
              </a:ext>
            </a:extLst>
          </p:cNvPr>
          <p:cNvSpPr>
            <a:spLocks noGrp="1"/>
          </p:cNvSpPr>
          <p:nvPr>
            <p:ph type="title"/>
          </p:nvPr>
        </p:nvSpPr>
        <p:spPr/>
        <p:txBody>
          <a:bodyPr/>
          <a:lstStyle/>
          <a:p>
            <a:r>
              <a:rPr lang="en-US" dirty="0"/>
              <a:t>Network Load Balancers</a:t>
            </a:r>
          </a:p>
        </p:txBody>
      </p:sp>
      <p:sp>
        <p:nvSpPr>
          <p:cNvPr id="6" name="TextBox 5">
            <a:extLst>
              <a:ext uri="{FF2B5EF4-FFF2-40B4-BE49-F238E27FC236}">
                <a16:creationId xmlns:a16="http://schemas.microsoft.com/office/drawing/2014/main" id="{02A3D71C-37C6-4801-9786-8C091A9A4185}"/>
              </a:ext>
            </a:extLst>
          </p:cNvPr>
          <p:cNvSpPr txBox="1"/>
          <p:nvPr/>
        </p:nvSpPr>
        <p:spPr>
          <a:xfrm>
            <a:off x="794436" y="9304234"/>
            <a:ext cx="5120312" cy="307777"/>
          </a:xfrm>
          <a:prstGeom prst="rect">
            <a:avLst/>
          </a:prstGeom>
          <a:noFill/>
        </p:spPr>
        <p:txBody>
          <a:bodyPr wrap="none" rtlCol="0">
            <a:spAutoFit/>
          </a:bodyPr>
          <a:lstStyle/>
          <a:p>
            <a:r>
              <a:rPr lang="en-US" sz="1400" dirty="0">
                <a:solidFill>
                  <a:schemeClr val="bg1"/>
                </a:solidFill>
              </a:rPr>
              <a:t>Source: </a:t>
            </a:r>
            <a:r>
              <a:rPr lang="en-US" sz="1400" dirty="0" err="1">
                <a:solidFill>
                  <a:schemeClr val="bg1"/>
                </a:solidFill>
              </a:rPr>
              <a:t>Unsplash</a:t>
            </a:r>
            <a:r>
              <a:rPr lang="en-US" sz="1400" dirty="0">
                <a:solidFill>
                  <a:schemeClr val="bg1"/>
                </a:solidFill>
              </a:rPr>
              <a:t>/Jani </a:t>
            </a:r>
            <a:r>
              <a:rPr lang="en-US" sz="1400" dirty="0" err="1">
                <a:solidFill>
                  <a:schemeClr val="bg1"/>
                </a:solidFill>
              </a:rPr>
              <a:t>Brumat</a:t>
            </a:r>
            <a:r>
              <a:rPr lang="en-US" sz="1400" dirty="0">
                <a:solidFill>
                  <a:schemeClr val="bg1"/>
                </a:solidFill>
              </a:rPr>
              <a:t> under </a:t>
            </a:r>
            <a:r>
              <a:rPr lang="en-US" sz="1400" dirty="0" err="1">
                <a:solidFill>
                  <a:schemeClr val="bg1"/>
                </a:solidFill>
              </a:rPr>
              <a:t>Unsplash</a:t>
            </a:r>
            <a:r>
              <a:rPr lang="en-US" sz="1400" dirty="0">
                <a:solidFill>
                  <a:schemeClr val="bg1"/>
                </a:solidFill>
              </a:rPr>
              <a:t> License</a:t>
            </a:r>
          </a:p>
        </p:txBody>
      </p:sp>
    </p:spTree>
    <p:extLst>
      <p:ext uri="{BB962C8B-B14F-4D97-AF65-F5344CB8AC3E}">
        <p14:creationId xmlns:p14="http://schemas.microsoft.com/office/powerpoint/2010/main" val="10712657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EBF46-403A-4676-9D74-951AFF563C00}"/>
              </a:ext>
            </a:extLst>
          </p:cNvPr>
          <p:cNvSpPr>
            <a:spLocks noGrp="1"/>
          </p:cNvSpPr>
          <p:nvPr>
            <p:ph type="title"/>
          </p:nvPr>
        </p:nvSpPr>
        <p:spPr/>
        <p:txBody>
          <a:bodyPr/>
          <a:lstStyle/>
          <a:p>
            <a:r>
              <a:rPr lang="en-US" dirty="0"/>
              <a:t>Network Load Balancer</a:t>
            </a:r>
          </a:p>
        </p:txBody>
      </p:sp>
      <p:cxnSp>
        <p:nvCxnSpPr>
          <p:cNvPr id="7" name="Straight Arrow Connector 6">
            <a:extLst>
              <a:ext uri="{FF2B5EF4-FFF2-40B4-BE49-F238E27FC236}">
                <a16:creationId xmlns:a16="http://schemas.microsoft.com/office/drawing/2014/main" id="{01D7428A-B785-4CB2-A448-C03B436BFBB8}"/>
              </a:ext>
            </a:extLst>
          </p:cNvPr>
          <p:cNvCxnSpPr>
            <a:stCxn id="5" idx="2"/>
            <a:endCxn id="8" idx="0"/>
          </p:cNvCxnSpPr>
          <p:nvPr/>
        </p:nvCxnSpPr>
        <p:spPr>
          <a:xfrm flipH="1">
            <a:off x="6726149" y="4390014"/>
            <a:ext cx="2421820" cy="1981201"/>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5DA3695-F8CF-4376-B683-65F2ECB1805B}"/>
              </a:ext>
            </a:extLst>
          </p:cNvPr>
          <p:cNvCxnSpPr>
            <a:cxnSpLocks/>
            <a:stCxn id="5" idx="2"/>
            <a:endCxn id="18" idx="0"/>
          </p:cNvCxnSpPr>
          <p:nvPr/>
        </p:nvCxnSpPr>
        <p:spPr>
          <a:xfrm>
            <a:off x="9147969" y="4390014"/>
            <a:ext cx="2421820" cy="1981201"/>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CAB9255-2A1D-4B1C-8E5C-C3C6D7998705}"/>
              </a:ext>
            </a:extLst>
          </p:cNvPr>
          <p:cNvSpPr txBox="1"/>
          <p:nvPr/>
        </p:nvSpPr>
        <p:spPr>
          <a:xfrm>
            <a:off x="5751469" y="6371215"/>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sp>
        <p:nvSpPr>
          <p:cNvPr id="18" name="TextBox 17">
            <a:extLst>
              <a:ext uri="{FF2B5EF4-FFF2-40B4-BE49-F238E27FC236}">
                <a16:creationId xmlns:a16="http://schemas.microsoft.com/office/drawing/2014/main" id="{77444778-A238-40A7-8B8C-DE721D31FD3C}"/>
              </a:ext>
            </a:extLst>
          </p:cNvPr>
          <p:cNvSpPr txBox="1"/>
          <p:nvPr/>
        </p:nvSpPr>
        <p:spPr>
          <a:xfrm>
            <a:off x="10595109" y="6371215"/>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sp>
        <p:nvSpPr>
          <p:cNvPr id="5" name="TextBox 4">
            <a:extLst>
              <a:ext uri="{FF2B5EF4-FFF2-40B4-BE49-F238E27FC236}">
                <a16:creationId xmlns:a16="http://schemas.microsoft.com/office/drawing/2014/main" id="{CB93B726-41D8-4881-AE71-4B0103669770}"/>
              </a:ext>
            </a:extLst>
          </p:cNvPr>
          <p:cNvSpPr txBox="1"/>
          <p:nvPr/>
        </p:nvSpPr>
        <p:spPr>
          <a:xfrm>
            <a:off x="5751469" y="2852160"/>
            <a:ext cx="6793000" cy="1537854"/>
          </a:xfrm>
          <a:prstGeom prst="rect">
            <a:avLst/>
          </a:prstGeom>
          <a:solidFill>
            <a:srgbClr val="005596"/>
          </a:solidFill>
        </p:spPr>
        <p:txBody>
          <a:bodyPr wrap="square" rtlCol="0" anchor="ctr">
            <a:noAutofit/>
          </a:bodyPr>
          <a:lstStyle/>
          <a:p>
            <a:pPr algn="ctr"/>
            <a:r>
              <a:rPr lang="en-US" dirty="0">
                <a:solidFill>
                  <a:schemeClr val="bg1"/>
                </a:solidFill>
              </a:rPr>
              <a:t>Network Load Balancer</a:t>
            </a:r>
          </a:p>
        </p:txBody>
      </p:sp>
    </p:spTree>
    <p:extLst>
      <p:ext uri="{BB962C8B-B14F-4D97-AF65-F5344CB8AC3E}">
        <p14:creationId xmlns:p14="http://schemas.microsoft.com/office/powerpoint/2010/main" val="2435018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8BDF6F-C00D-4823-B34D-65ECDC98CB2A}"/>
              </a:ext>
            </a:extLst>
          </p:cNvPr>
          <p:cNvSpPr>
            <a:spLocks noGrp="1"/>
          </p:cNvSpPr>
          <p:nvPr>
            <p:ph type="title"/>
          </p:nvPr>
        </p:nvSpPr>
        <p:spPr>
          <a:xfrm>
            <a:off x="722872" y="8381339"/>
            <a:ext cx="8205494" cy="590931"/>
          </a:xfrm>
        </p:spPr>
        <p:txBody>
          <a:bodyPr/>
          <a:lstStyle/>
          <a:p>
            <a:r>
              <a:rPr lang="en-US" dirty="0"/>
              <a:t>VPNs, interconnects, routing</a:t>
            </a:r>
          </a:p>
        </p:txBody>
      </p:sp>
      <p:sp>
        <p:nvSpPr>
          <p:cNvPr id="6" name="TextBox 5">
            <a:extLst>
              <a:ext uri="{FF2B5EF4-FFF2-40B4-BE49-F238E27FC236}">
                <a16:creationId xmlns:a16="http://schemas.microsoft.com/office/drawing/2014/main" id="{02A3D71C-37C6-4801-9786-8C091A9A4185}"/>
              </a:ext>
            </a:extLst>
          </p:cNvPr>
          <p:cNvSpPr txBox="1"/>
          <p:nvPr/>
        </p:nvSpPr>
        <p:spPr>
          <a:xfrm>
            <a:off x="794436" y="9304234"/>
            <a:ext cx="5154873" cy="307777"/>
          </a:xfrm>
          <a:prstGeom prst="rect">
            <a:avLst/>
          </a:prstGeom>
          <a:noFill/>
        </p:spPr>
        <p:txBody>
          <a:bodyPr wrap="none" rtlCol="0">
            <a:spAutoFit/>
          </a:bodyPr>
          <a:lstStyle/>
          <a:p>
            <a:r>
              <a:rPr lang="en-US" sz="1400" dirty="0">
                <a:solidFill>
                  <a:schemeClr val="bg1"/>
                </a:solidFill>
              </a:rPr>
              <a:t>Source: </a:t>
            </a:r>
            <a:r>
              <a:rPr lang="en-US" sz="1400" dirty="0" err="1">
                <a:solidFill>
                  <a:schemeClr val="bg1"/>
                </a:solidFill>
              </a:rPr>
              <a:t>Unsplash</a:t>
            </a:r>
            <a:r>
              <a:rPr lang="en-US" sz="1400" dirty="0">
                <a:solidFill>
                  <a:schemeClr val="bg1"/>
                </a:solidFill>
              </a:rPr>
              <a:t>/Fabio Bracht under </a:t>
            </a:r>
            <a:r>
              <a:rPr lang="en-US" sz="1400" dirty="0" err="1">
                <a:solidFill>
                  <a:schemeClr val="bg1"/>
                </a:solidFill>
              </a:rPr>
              <a:t>Unsplash</a:t>
            </a:r>
            <a:r>
              <a:rPr lang="en-US" sz="1400" dirty="0">
                <a:solidFill>
                  <a:schemeClr val="bg1"/>
                </a:solidFill>
              </a:rPr>
              <a:t> License</a:t>
            </a:r>
          </a:p>
        </p:txBody>
      </p:sp>
    </p:spTree>
    <p:extLst>
      <p:ext uri="{BB962C8B-B14F-4D97-AF65-F5344CB8AC3E}">
        <p14:creationId xmlns:p14="http://schemas.microsoft.com/office/powerpoint/2010/main" val="3003779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EBF46-403A-4676-9D74-951AFF563C00}"/>
              </a:ext>
            </a:extLst>
          </p:cNvPr>
          <p:cNvSpPr>
            <a:spLocks noGrp="1"/>
          </p:cNvSpPr>
          <p:nvPr>
            <p:ph type="title"/>
          </p:nvPr>
        </p:nvSpPr>
        <p:spPr/>
        <p:txBody>
          <a:bodyPr/>
          <a:lstStyle/>
          <a:p>
            <a:r>
              <a:rPr lang="en-US" dirty="0"/>
              <a:t>Goal</a:t>
            </a:r>
          </a:p>
        </p:txBody>
      </p:sp>
      <p:sp>
        <p:nvSpPr>
          <p:cNvPr id="6" name="Rectangle 5">
            <a:extLst>
              <a:ext uri="{FF2B5EF4-FFF2-40B4-BE49-F238E27FC236}">
                <a16:creationId xmlns:a16="http://schemas.microsoft.com/office/drawing/2014/main" id="{AE627DCD-4353-4DBB-8AAE-175FDA7B475C}"/>
              </a:ext>
            </a:extLst>
          </p:cNvPr>
          <p:cNvSpPr/>
          <p:nvPr/>
        </p:nvSpPr>
        <p:spPr>
          <a:xfrm>
            <a:off x="9326769" y="1854330"/>
            <a:ext cx="6814818" cy="6777052"/>
          </a:xfrm>
          <a:prstGeom prst="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5F6E7D1-7FEF-446C-BF1C-77AE262C2125}"/>
              </a:ext>
            </a:extLst>
          </p:cNvPr>
          <p:cNvSpPr/>
          <p:nvPr/>
        </p:nvSpPr>
        <p:spPr>
          <a:xfrm>
            <a:off x="2154352" y="1854330"/>
            <a:ext cx="6814818" cy="6777052"/>
          </a:xfrm>
          <a:prstGeom prst="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B17782D-5DAE-4566-AA07-9C8F11EFBCA8}"/>
              </a:ext>
            </a:extLst>
          </p:cNvPr>
          <p:cNvSpPr txBox="1"/>
          <p:nvPr/>
        </p:nvSpPr>
        <p:spPr>
          <a:xfrm>
            <a:off x="11127051" y="8133104"/>
            <a:ext cx="3214254" cy="498278"/>
          </a:xfrm>
          <a:prstGeom prst="rect">
            <a:avLst/>
          </a:prstGeom>
          <a:noFill/>
        </p:spPr>
        <p:txBody>
          <a:bodyPr wrap="square" rtlCol="0">
            <a:spAutoFit/>
          </a:bodyPr>
          <a:lstStyle/>
          <a:p>
            <a:pPr algn="ctr"/>
            <a:r>
              <a:rPr lang="en-US" dirty="0"/>
              <a:t>On-Premises</a:t>
            </a:r>
          </a:p>
        </p:txBody>
      </p:sp>
      <p:sp>
        <p:nvSpPr>
          <p:cNvPr id="14" name="TextBox 13">
            <a:extLst>
              <a:ext uri="{FF2B5EF4-FFF2-40B4-BE49-F238E27FC236}">
                <a16:creationId xmlns:a16="http://schemas.microsoft.com/office/drawing/2014/main" id="{FCB59CF8-21B1-4187-88C3-DF44CBF1A998}"/>
              </a:ext>
            </a:extLst>
          </p:cNvPr>
          <p:cNvSpPr txBox="1"/>
          <p:nvPr/>
        </p:nvSpPr>
        <p:spPr>
          <a:xfrm>
            <a:off x="3954634" y="8036608"/>
            <a:ext cx="3214254" cy="498278"/>
          </a:xfrm>
          <a:prstGeom prst="rect">
            <a:avLst/>
          </a:prstGeom>
          <a:noFill/>
        </p:spPr>
        <p:txBody>
          <a:bodyPr wrap="square" rtlCol="0">
            <a:spAutoFit/>
          </a:bodyPr>
          <a:lstStyle/>
          <a:p>
            <a:pPr algn="ctr"/>
            <a:r>
              <a:rPr lang="en-US" dirty="0"/>
              <a:t>Cloud</a:t>
            </a:r>
          </a:p>
        </p:txBody>
      </p:sp>
      <p:cxnSp>
        <p:nvCxnSpPr>
          <p:cNvPr id="19" name="Connector: Elbow 18">
            <a:extLst>
              <a:ext uri="{FF2B5EF4-FFF2-40B4-BE49-F238E27FC236}">
                <a16:creationId xmlns:a16="http://schemas.microsoft.com/office/drawing/2014/main" id="{BB38BCA4-8062-4254-B9C4-135E97BD8A0F}"/>
              </a:ext>
            </a:extLst>
          </p:cNvPr>
          <p:cNvCxnSpPr>
            <a:cxnSpLocks/>
          </p:cNvCxnSpPr>
          <p:nvPr/>
        </p:nvCxnSpPr>
        <p:spPr>
          <a:xfrm rot="16200000" flipH="1">
            <a:off x="13444945" y="4994057"/>
            <a:ext cx="1128834" cy="2524965"/>
          </a:xfrm>
          <a:prstGeom prst="bentConnector2">
            <a:avLst/>
          </a:prstGeom>
          <a:ln w="76200">
            <a:solidFill>
              <a:srgbClr val="F18800"/>
            </a:solidFill>
            <a:tailEnd type="non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D0A83AF1-4CD1-45E0-BF9B-734627502FB2}"/>
              </a:ext>
            </a:extLst>
          </p:cNvPr>
          <p:cNvCxnSpPr>
            <a:cxnSpLocks/>
          </p:cNvCxnSpPr>
          <p:nvPr/>
        </p:nvCxnSpPr>
        <p:spPr>
          <a:xfrm rot="5400000">
            <a:off x="3734861" y="4994056"/>
            <a:ext cx="1128834" cy="2524965"/>
          </a:xfrm>
          <a:prstGeom prst="bentConnector2">
            <a:avLst/>
          </a:prstGeom>
          <a:ln w="76200">
            <a:solidFill>
              <a:srgbClr val="F18800"/>
            </a:solidFill>
            <a:tailEnd type="non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1B77AE31-F9C1-410D-8623-8C4AE3731829}"/>
              </a:ext>
            </a:extLst>
          </p:cNvPr>
          <p:cNvCxnSpPr>
            <a:cxnSpLocks/>
            <a:stCxn id="18" idx="2"/>
            <a:endCxn id="8" idx="2"/>
          </p:cNvCxnSpPr>
          <p:nvPr/>
        </p:nvCxnSpPr>
        <p:spPr>
          <a:xfrm rot="5400000">
            <a:off x="9147970" y="2128188"/>
            <a:ext cx="12700" cy="7172417"/>
          </a:xfrm>
          <a:prstGeom prst="bentConnector3">
            <a:avLst>
              <a:gd name="adj1" fmla="val 8781819"/>
            </a:avLst>
          </a:prstGeom>
          <a:ln w="76200">
            <a:solidFill>
              <a:srgbClr val="F18800"/>
            </a:solidFill>
            <a:tailEnd type="non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CAB9255-2A1D-4B1C-8E5C-C3C6D7998705}"/>
              </a:ext>
            </a:extLst>
          </p:cNvPr>
          <p:cNvSpPr txBox="1"/>
          <p:nvPr/>
        </p:nvSpPr>
        <p:spPr>
          <a:xfrm>
            <a:off x="4587081" y="4176542"/>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sp>
        <p:nvSpPr>
          <p:cNvPr id="18" name="TextBox 17">
            <a:extLst>
              <a:ext uri="{FF2B5EF4-FFF2-40B4-BE49-F238E27FC236}">
                <a16:creationId xmlns:a16="http://schemas.microsoft.com/office/drawing/2014/main" id="{77444778-A238-40A7-8B8C-DE721D31FD3C}"/>
              </a:ext>
            </a:extLst>
          </p:cNvPr>
          <p:cNvSpPr txBox="1"/>
          <p:nvPr/>
        </p:nvSpPr>
        <p:spPr>
          <a:xfrm>
            <a:off x="11759498" y="4176542"/>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spTree>
    <p:extLst>
      <p:ext uri="{BB962C8B-B14F-4D97-AF65-F5344CB8AC3E}">
        <p14:creationId xmlns:p14="http://schemas.microsoft.com/office/powerpoint/2010/main" val="135236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AB3930-00F9-4AE4-B921-29C9C3E9E3B0}"/>
              </a:ext>
            </a:extLst>
          </p:cNvPr>
          <p:cNvSpPr>
            <a:spLocks noGrp="1"/>
          </p:cNvSpPr>
          <p:nvPr>
            <p:ph type="title"/>
          </p:nvPr>
        </p:nvSpPr>
        <p:spPr/>
        <p:txBody>
          <a:bodyPr/>
          <a:lstStyle/>
          <a:p>
            <a:r>
              <a:rPr lang="en-US" dirty="0"/>
              <a:t>IBM System/370</a:t>
            </a:r>
          </a:p>
        </p:txBody>
      </p:sp>
      <p:pic>
        <p:nvPicPr>
          <p:cNvPr id="1026" name="Picture 2">
            <a:extLst>
              <a:ext uri="{FF2B5EF4-FFF2-40B4-BE49-F238E27FC236}">
                <a16:creationId xmlns:a16="http://schemas.microsoft.com/office/drawing/2014/main" id="{8702CADD-76DF-417B-AEDC-55437D834A23}"/>
              </a:ext>
            </a:extLst>
          </p:cNvPr>
          <p:cNvPicPr>
            <a:picLocks noGrp="1" noChangeAspect="1" noChangeArrowheads="1"/>
          </p:cNvPicPr>
          <p:nvPr>
            <p:ph type="chart" sz="quarter" idx="10"/>
          </p:nvPr>
        </p:nvPicPr>
        <p:blipFill>
          <a:blip r:embed="rId3">
            <a:extLst>
              <a:ext uri="{28A0092B-C50C-407E-A947-70E740481C1C}">
                <a14:useLocalDpi xmlns:a14="http://schemas.microsoft.com/office/drawing/2010/main"/>
              </a:ext>
            </a:extLst>
          </a:blip>
          <a:srcRect/>
          <a:stretch>
            <a:fillRect/>
          </a:stretch>
        </p:blipFill>
        <p:spPr bwMode="auto">
          <a:xfrm>
            <a:off x="3842703" y="1800225"/>
            <a:ext cx="11729720" cy="73310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991B0C0-7B28-4040-B5B6-62BB3A4D0832}"/>
              </a:ext>
            </a:extLst>
          </p:cNvPr>
          <p:cNvSpPr txBox="1"/>
          <p:nvPr/>
        </p:nvSpPr>
        <p:spPr>
          <a:xfrm>
            <a:off x="5216029" y="9323154"/>
            <a:ext cx="4755404" cy="307777"/>
          </a:xfrm>
          <a:prstGeom prst="rect">
            <a:avLst/>
          </a:prstGeom>
          <a:noFill/>
        </p:spPr>
        <p:txBody>
          <a:bodyPr wrap="none" rtlCol="0">
            <a:spAutoFit/>
          </a:bodyPr>
          <a:lstStyle/>
          <a:p>
            <a:r>
              <a:rPr lang="en-US" sz="1400" dirty="0">
                <a:solidFill>
                  <a:srgbClr val="4A4D53"/>
                </a:solidFill>
              </a:rPr>
              <a:t>| Source: Wikipedia/</a:t>
            </a:r>
            <a:r>
              <a:rPr lang="en-US" sz="1400" dirty="0" err="1">
                <a:solidFill>
                  <a:srgbClr val="4A4D53"/>
                </a:solidFill>
              </a:rPr>
              <a:t>Oliver.obi</a:t>
            </a:r>
            <a:r>
              <a:rPr lang="en-US" sz="1400" dirty="0">
                <a:solidFill>
                  <a:srgbClr val="4A4D53"/>
                </a:solidFill>
              </a:rPr>
              <a:t> under CC BY-SA 3.0</a:t>
            </a:r>
          </a:p>
        </p:txBody>
      </p:sp>
    </p:spTree>
    <p:extLst>
      <p:ext uri="{BB962C8B-B14F-4D97-AF65-F5344CB8AC3E}">
        <p14:creationId xmlns:p14="http://schemas.microsoft.com/office/powerpoint/2010/main" val="40869077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EBF46-403A-4676-9D74-951AFF563C00}"/>
              </a:ext>
            </a:extLst>
          </p:cNvPr>
          <p:cNvSpPr>
            <a:spLocks noGrp="1"/>
          </p:cNvSpPr>
          <p:nvPr>
            <p:ph type="title"/>
          </p:nvPr>
        </p:nvSpPr>
        <p:spPr/>
        <p:txBody>
          <a:bodyPr/>
          <a:lstStyle/>
          <a:p>
            <a:r>
              <a:rPr lang="en-US" dirty="0"/>
              <a:t>MPLS</a:t>
            </a:r>
          </a:p>
        </p:txBody>
      </p:sp>
      <p:sp>
        <p:nvSpPr>
          <p:cNvPr id="6" name="Rectangle 5">
            <a:extLst>
              <a:ext uri="{FF2B5EF4-FFF2-40B4-BE49-F238E27FC236}">
                <a16:creationId xmlns:a16="http://schemas.microsoft.com/office/drawing/2014/main" id="{AE627DCD-4353-4DBB-8AAE-175FDA7B475C}"/>
              </a:ext>
            </a:extLst>
          </p:cNvPr>
          <p:cNvSpPr/>
          <p:nvPr/>
        </p:nvSpPr>
        <p:spPr>
          <a:xfrm>
            <a:off x="9326769" y="1854330"/>
            <a:ext cx="6814818" cy="6777052"/>
          </a:xfrm>
          <a:prstGeom prst="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5F6E7D1-7FEF-446C-BF1C-77AE262C2125}"/>
              </a:ext>
            </a:extLst>
          </p:cNvPr>
          <p:cNvSpPr/>
          <p:nvPr/>
        </p:nvSpPr>
        <p:spPr>
          <a:xfrm>
            <a:off x="2154352" y="1854330"/>
            <a:ext cx="6814818" cy="6777052"/>
          </a:xfrm>
          <a:prstGeom prst="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B17782D-5DAE-4566-AA07-9C8F11EFBCA8}"/>
              </a:ext>
            </a:extLst>
          </p:cNvPr>
          <p:cNvSpPr txBox="1"/>
          <p:nvPr/>
        </p:nvSpPr>
        <p:spPr>
          <a:xfrm>
            <a:off x="11127051" y="8133104"/>
            <a:ext cx="3214254" cy="498278"/>
          </a:xfrm>
          <a:prstGeom prst="rect">
            <a:avLst/>
          </a:prstGeom>
          <a:noFill/>
        </p:spPr>
        <p:txBody>
          <a:bodyPr wrap="square" rtlCol="0">
            <a:spAutoFit/>
          </a:bodyPr>
          <a:lstStyle/>
          <a:p>
            <a:pPr algn="ctr"/>
            <a:r>
              <a:rPr lang="en-US" dirty="0"/>
              <a:t>On-Premises</a:t>
            </a:r>
          </a:p>
        </p:txBody>
      </p:sp>
      <p:sp>
        <p:nvSpPr>
          <p:cNvPr id="14" name="TextBox 13">
            <a:extLst>
              <a:ext uri="{FF2B5EF4-FFF2-40B4-BE49-F238E27FC236}">
                <a16:creationId xmlns:a16="http://schemas.microsoft.com/office/drawing/2014/main" id="{FCB59CF8-21B1-4187-88C3-DF44CBF1A998}"/>
              </a:ext>
            </a:extLst>
          </p:cNvPr>
          <p:cNvSpPr txBox="1"/>
          <p:nvPr/>
        </p:nvSpPr>
        <p:spPr>
          <a:xfrm>
            <a:off x="3954634" y="8036608"/>
            <a:ext cx="3214254" cy="498278"/>
          </a:xfrm>
          <a:prstGeom prst="rect">
            <a:avLst/>
          </a:prstGeom>
          <a:noFill/>
        </p:spPr>
        <p:txBody>
          <a:bodyPr wrap="square" rtlCol="0">
            <a:spAutoFit/>
          </a:bodyPr>
          <a:lstStyle/>
          <a:p>
            <a:pPr algn="ctr"/>
            <a:r>
              <a:rPr lang="en-US" dirty="0"/>
              <a:t>Cloud</a:t>
            </a:r>
          </a:p>
        </p:txBody>
      </p:sp>
      <p:cxnSp>
        <p:nvCxnSpPr>
          <p:cNvPr id="19" name="Connector: Elbow 18">
            <a:extLst>
              <a:ext uri="{FF2B5EF4-FFF2-40B4-BE49-F238E27FC236}">
                <a16:creationId xmlns:a16="http://schemas.microsoft.com/office/drawing/2014/main" id="{BB38BCA4-8062-4254-B9C4-135E97BD8A0F}"/>
              </a:ext>
            </a:extLst>
          </p:cNvPr>
          <p:cNvCxnSpPr>
            <a:cxnSpLocks/>
            <a:stCxn id="18" idx="2"/>
          </p:cNvCxnSpPr>
          <p:nvPr/>
        </p:nvCxnSpPr>
        <p:spPr>
          <a:xfrm rot="16200000" flipH="1">
            <a:off x="14846966" y="5129594"/>
            <a:ext cx="436081" cy="1561088"/>
          </a:xfrm>
          <a:prstGeom prst="bentConnector2">
            <a:avLst/>
          </a:prstGeom>
          <a:ln w="76200">
            <a:solidFill>
              <a:srgbClr val="F18800"/>
            </a:solidFill>
            <a:tailEnd type="non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D0A83AF1-4CD1-45E0-BF9B-734627502FB2}"/>
              </a:ext>
            </a:extLst>
          </p:cNvPr>
          <p:cNvCxnSpPr>
            <a:cxnSpLocks/>
            <a:stCxn id="8" idx="2"/>
          </p:cNvCxnSpPr>
          <p:nvPr/>
        </p:nvCxnSpPr>
        <p:spPr>
          <a:xfrm rot="5400000">
            <a:off x="3033964" y="5108542"/>
            <a:ext cx="436083" cy="1603237"/>
          </a:xfrm>
          <a:prstGeom prst="bentConnector2">
            <a:avLst/>
          </a:prstGeom>
          <a:ln w="76200">
            <a:solidFill>
              <a:srgbClr val="F18800"/>
            </a:solidFill>
            <a:tailEnd type="non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CAB9255-2A1D-4B1C-8E5C-C3C6D7998705}"/>
              </a:ext>
            </a:extLst>
          </p:cNvPr>
          <p:cNvSpPr txBox="1"/>
          <p:nvPr/>
        </p:nvSpPr>
        <p:spPr>
          <a:xfrm>
            <a:off x="3078943" y="4154265"/>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sp>
        <p:nvSpPr>
          <p:cNvPr id="18" name="TextBox 17">
            <a:extLst>
              <a:ext uri="{FF2B5EF4-FFF2-40B4-BE49-F238E27FC236}">
                <a16:creationId xmlns:a16="http://schemas.microsoft.com/office/drawing/2014/main" id="{77444778-A238-40A7-8B8C-DE721D31FD3C}"/>
              </a:ext>
            </a:extLst>
          </p:cNvPr>
          <p:cNvSpPr txBox="1"/>
          <p:nvPr/>
        </p:nvSpPr>
        <p:spPr>
          <a:xfrm>
            <a:off x="13309782" y="4154244"/>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sp>
        <p:nvSpPr>
          <p:cNvPr id="10" name="TextBox 9">
            <a:extLst>
              <a:ext uri="{FF2B5EF4-FFF2-40B4-BE49-F238E27FC236}">
                <a16:creationId xmlns:a16="http://schemas.microsoft.com/office/drawing/2014/main" id="{A105AFA5-0639-4315-8619-ECD5C76A9D15}"/>
              </a:ext>
            </a:extLst>
          </p:cNvPr>
          <p:cNvSpPr txBox="1"/>
          <p:nvPr/>
        </p:nvSpPr>
        <p:spPr>
          <a:xfrm>
            <a:off x="10385744" y="4154244"/>
            <a:ext cx="1949360" cy="1537854"/>
          </a:xfrm>
          <a:prstGeom prst="rect">
            <a:avLst/>
          </a:prstGeom>
          <a:solidFill>
            <a:srgbClr val="005596"/>
          </a:solidFill>
        </p:spPr>
        <p:txBody>
          <a:bodyPr wrap="square" rtlCol="0" anchor="ctr">
            <a:noAutofit/>
          </a:bodyPr>
          <a:lstStyle/>
          <a:p>
            <a:pPr algn="ctr"/>
            <a:r>
              <a:rPr lang="en-US" dirty="0">
                <a:solidFill>
                  <a:schemeClr val="bg1"/>
                </a:solidFill>
              </a:rPr>
              <a:t>Router</a:t>
            </a:r>
          </a:p>
        </p:txBody>
      </p:sp>
      <p:cxnSp>
        <p:nvCxnSpPr>
          <p:cNvPr id="22" name="Connector: Elbow 21">
            <a:extLst>
              <a:ext uri="{FF2B5EF4-FFF2-40B4-BE49-F238E27FC236}">
                <a16:creationId xmlns:a16="http://schemas.microsoft.com/office/drawing/2014/main" id="{3EAA6AE0-D125-49E1-88F0-64B3FF2C442F}"/>
              </a:ext>
            </a:extLst>
          </p:cNvPr>
          <p:cNvCxnSpPr>
            <a:cxnSpLocks/>
            <a:stCxn id="18" idx="2"/>
            <a:endCxn id="10" idx="2"/>
          </p:cNvCxnSpPr>
          <p:nvPr/>
        </p:nvCxnSpPr>
        <p:spPr>
          <a:xfrm rot="5400000">
            <a:off x="12822443" y="4230079"/>
            <a:ext cx="12700" cy="2924038"/>
          </a:xfrm>
          <a:prstGeom prst="bentConnector3">
            <a:avLst>
              <a:gd name="adj1" fmla="val 3510000"/>
            </a:avLst>
          </a:prstGeom>
          <a:ln w="76200">
            <a:solidFill>
              <a:srgbClr val="F18800"/>
            </a:solidFill>
            <a:tailEnd type="non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2C16BFD-2AED-4F7B-A18D-7785BFA11375}"/>
              </a:ext>
            </a:extLst>
          </p:cNvPr>
          <p:cNvSpPr txBox="1"/>
          <p:nvPr/>
        </p:nvSpPr>
        <p:spPr>
          <a:xfrm>
            <a:off x="6223930" y="4154244"/>
            <a:ext cx="1949360" cy="1537854"/>
          </a:xfrm>
          <a:prstGeom prst="rect">
            <a:avLst/>
          </a:prstGeom>
          <a:solidFill>
            <a:srgbClr val="005596"/>
          </a:solidFill>
        </p:spPr>
        <p:txBody>
          <a:bodyPr wrap="square" rtlCol="0" anchor="ctr">
            <a:noAutofit/>
          </a:bodyPr>
          <a:lstStyle/>
          <a:p>
            <a:pPr algn="ctr"/>
            <a:r>
              <a:rPr lang="en-US" dirty="0">
                <a:solidFill>
                  <a:schemeClr val="bg1"/>
                </a:solidFill>
              </a:rPr>
              <a:t>Router</a:t>
            </a:r>
          </a:p>
          <a:p>
            <a:pPr algn="ctr"/>
            <a:r>
              <a:rPr lang="en-US" sz="1600" dirty="0">
                <a:solidFill>
                  <a:schemeClr val="bg1"/>
                </a:solidFill>
              </a:rPr>
              <a:t>Provider Operated</a:t>
            </a:r>
          </a:p>
        </p:txBody>
      </p:sp>
      <p:cxnSp>
        <p:nvCxnSpPr>
          <p:cNvPr id="28" name="Connector: Elbow 27">
            <a:extLst>
              <a:ext uri="{FF2B5EF4-FFF2-40B4-BE49-F238E27FC236}">
                <a16:creationId xmlns:a16="http://schemas.microsoft.com/office/drawing/2014/main" id="{264F5FC1-A7BE-493D-A753-8DC19555C973}"/>
              </a:ext>
            </a:extLst>
          </p:cNvPr>
          <p:cNvCxnSpPr>
            <a:cxnSpLocks/>
            <a:stCxn id="8" idx="2"/>
            <a:endCxn id="27" idx="2"/>
          </p:cNvCxnSpPr>
          <p:nvPr/>
        </p:nvCxnSpPr>
        <p:spPr>
          <a:xfrm rot="5400000" flipH="1" flipV="1">
            <a:off x="5626105" y="4119615"/>
            <a:ext cx="21" cy="3144987"/>
          </a:xfrm>
          <a:prstGeom prst="bentConnector3">
            <a:avLst>
              <a:gd name="adj1" fmla="val -2038628571"/>
            </a:avLst>
          </a:prstGeom>
          <a:ln w="76200">
            <a:solidFill>
              <a:srgbClr val="F18800"/>
            </a:solidFill>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FF4BFE6-3398-4434-BC07-DCA2DDD8FB51}"/>
              </a:ext>
            </a:extLst>
          </p:cNvPr>
          <p:cNvCxnSpPr>
            <a:cxnSpLocks/>
            <a:stCxn id="27" idx="3"/>
            <a:endCxn id="10" idx="1"/>
          </p:cNvCxnSpPr>
          <p:nvPr/>
        </p:nvCxnSpPr>
        <p:spPr>
          <a:xfrm>
            <a:off x="8173290" y="4923171"/>
            <a:ext cx="2212454" cy="0"/>
          </a:xfrm>
          <a:prstGeom prst="line">
            <a:avLst/>
          </a:prstGeom>
          <a:ln w="76200">
            <a:solidFill>
              <a:srgbClr val="F18800"/>
            </a:solidFill>
            <a:prstDash val="sys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1B69158-FC97-46A0-8917-9FF91BDF6026}"/>
              </a:ext>
            </a:extLst>
          </p:cNvPr>
          <p:cNvSpPr txBox="1"/>
          <p:nvPr/>
        </p:nvSpPr>
        <p:spPr>
          <a:xfrm>
            <a:off x="7540843" y="4367767"/>
            <a:ext cx="3214254" cy="498278"/>
          </a:xfrm>
          <a:prstGeom prst="rect">
            <a:avLst/>
          </a:prstGeom>
          <a:noFill/>
        </p:spPr>
        <p:txBody>
          <a:bodyPr wrap="square" rtlCol="0">
            <a:spAutoFit/>
          </a:bodyPr>
          <a:lstStyle/>
          <a:p>
            <a:pPr algn="ctr"/>
            <a:r>
              <a:rPr lang="en-US" dirty="0"/>
              <a:t>MPLS</a:t>
            </a:r>
          </a:p>
        </p:txBody>
      </p:sp>
    </p:spTree>
    <p:extLst>
      <p:ext uri="{BB962C8B-B14F-4D97-AF65-F5344CB8AC3E}">
        <p14:creationId xmlns:p14="http://schemas.microsoft.com/office/powerpoint/2010/main" val="12593941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EBF46-403A-4676-9D74-951AFF563C00}"/>
              </a:ext>
            </a:extLst>
          </p:cNvPr>
          <p:cNvSpPr>
            <a:spLocks noGrp="1"/>
          </p:cNvSpPr>
          <p:nvPr>
            <p:ph type="title"/>
          </p:nvPr>
        </p:nvSpPr>
        <p:spPr/>
        <p:txBody>
          <a:bodyPr/>
          <a:lstStyle/>
          <a:p>
            <a:r>
              <a:rPr lang="en-US" dirty="0"/>
              <a:t>VPN</a:t>
            </a:r>
          </a:p>
        </p:txBody>
      </p:sp>
      <p:sp>
        <p:nvSpPr>
          <p:cNvPr id="6" name="Rectangle 5">
            <a:extLst>
              <a:ext uri="{FF2B5EF4-FFF2-40B4-BE49-F238E27FC236}">
                <a16:creationId xmlns:a16="http://schemas.microsoft.com/office/drawing/2014/main" id="{AE627DCD-4353-4DBB-8AAE-175FDA7B475C}"/>
              </a:ext>
            </a:extLst>
          </p:cNvPr>
          <p:cNvSpPr/>
          <p:nvPr/>
        </p:nvSpPr>
        <p:spPr>
          <a:xfrm>
            <a:off x="9326769" y="1854330"/>
            <a:ext cx="6814818" cy="6777052"/>
          </a:xfrm>
          <a:prstGeom prst="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5F6E7D1-7FEF-446C-BF1C-77AE262C2125}"/>
              </a:ext>
            </a:extLst>
          </p:cNvPr>
          <p:cNvSpPr/>
          <p:nvPr/>
        </p:nvSpPr>
        <p:spPr>
          <a:xfrm>
            <a:off x="2154352" y="1854330"/>
            <a:ext cx="6814818" cy="6777052"/>
          </a:xfrm>
          <a:prstGeom prst="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B17782D-5DAE-4566-AA07-9C8F11EFBCA8}"/>
              </a:ext>
            </a:extLst>
          </p:cNvPr>
          <p:cNvSpPr txBox="1"/>
          <p:nvPr/>
        </p:nvSpPr>
        <p:spPr>
          <a:xfrm>
            <a:off x="11127051" y="8133104"/>
            <a:ext cx="3214254" cy="498278"/>
          </a:xfrm>
          <a:prstGeom prst="rect">
            <a:avLst/>
          </a:prstGeom>
          <a:noFill/>
        </p:spPr>
        <p:txBody>
          <a:bodyPr wrap="square" rtlCol="0">
            <a:spAutoFit/>
          </a:bodyPr>
          <a:lstStyle/>
          <a:p>
            <a:pPr algn="ctr"/>
            <a:r>
              <a:rPr lang="en-US" dirty="0"/>
              <a:t>On-Premises</a:t>
            </a:r>
          </a:p>
        </p:txBody>
      </p:sp>
      <p:sp>
        <p:nvSpPr>
          <p:cNvPr id="14" name="TextBox 13">
            <a:extLst>
              <a:ext uri="{FF2B5EF4-FFF2-40B4-BE49-F238E27FC236}">
                <a16:creationId xmlns:a16="http://schemas.microsoft.com/office/drawing/2014/main" id="{FCB59CF8-21B1-4187-88C3-DF44CBF1A998}"/>
              </a:ext>
            </a:extLst>
          </p:cNvPr>
          <p:cNvSpPr txBox="1"/>
          <p:nvPr/>
        </p:nvSpPr>
        <p:spPr>
          <a:xfrm>
            <a:off x="3954634" y="8036608"/>
            <a:ext cx="3214254" cy="498278"/>
          </a:xfrm>
          <a:prstGeom prst="rect">
            <a:avLst/>
          </a:prstGeom>
          <a:noFill/>
        </p:spPr>
        <p:txBody>
          <a:bodyPr wrap="square" rtlCol="0">
            <a:spAutoFit/>
          </a:bodyPr>
          <a:lstStyle/>
          <a:p>
            <a:pPr algn="ctr"/>
            <a:r>
              <a:rPr lang="en-US" dirty="0"/>
              <a:t>Cloud</a:t>
            </a:r>
          </a:p>
        </p:txBody>
      </p:sp>
      <p:cxnSp>
        <p:nvCxnSpPr>
          <p:cNvPr id="19" name="Connector: Elbow 18">
            <a:extLst>
              <a:ext uri="{FF2B5EF4-FFF2-40B4-BE49-F238E27FC236}">
                <a16:creationId xmlns:a16="http://schemas.microsoft.com/office/drawing/2014/main" id="{BB38BCA4-8062-4254-B9C4-135E97BD8A0F}"/>
              </a:ext>
            </a:extLst>
          </p:cNvPr>
          <p:cNvCxnSpPr>
            <a:cxnSpLocks/>
            <a:stCxn id="18" idx="2"/>
          </p:cNvCxnSpPr>
          <p:nvPr/>
        </p:nvCxnSpPr>
        <p:spPr>
          <a:xfrm rot="16200000" flipH="1">
            <a:off x="14846966" y="5129594"/>
            <a:ext cx="436081" cy="1561088"/>
          </a:xfrm>
          <a:prstGeom prst="bentConnector2">
            <a:avLst/>
          </a:prstGeom>
          <a:ln w="76200">
            <a:solidFill>
              <a:srgbClr val="F18800"/>
            </a:solidFill>
            <a:tailEnd type="non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D0A83AF1-4CD1-45E0-BF9B-734627502FB2}"/>
              </a:ext>
            </a:extLst>
          </p:cNvPr>
          <p:cNvCxnSpPr>
            <a:cxnSpLocks/>
            <a:stCxn id="8" idx="2"/>
          </p:cNvCxnSpPr>
          <p:nvPr/>
        </p:nvCxnSpPr>
        <p:spPr>
          <a:xfrm rot="5400000">
            <a:off x="3033964" y="5108542"/>
            <a:ext cx="436083" cy="1603237"/>
          </a:xfrm>
          <a:prstGeom prst="bentConnector2">
            <a:avLst/>
          </a:prstGeom>
          <a:ln w="76200">
            <a:solidFill>
              <a:srgbClr val="F18800"/>
            </a:solidFill>
            <a:tailEnd type="non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CAB9255-2A1D-4B1C-8E5C-C3C6D7998705}"/>
              </a:ext>
            </a:extLst>
          </p:cNvPr>
          <p:cNvSpPr txBox="1"/>
          <p:nvPr/>
        </p:nvSpPr>
        <p:spPr>
          <a:xfrm>
            <a:off x="3078943" y="4154265"/>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sp>
        <p:nvSpPr>
          <p:cNvPr id="18" name="TextBox 17">
            <a:extLst>
              <a:ext uri="{FF2B5EF4-FFF2-40B4-BE49-F238E27FC236}">
                <a16:creationId xmlns:a16="http://schemas.microsoft.com/office/drawing/2014/main" id="{77444778-A238-40A7-8B8C-DE721D31FD3C}"/>
              </a:ext>
            </a:extLst>
          </p:cNvPr>
          <p:cNvSpPr txBox="1"/>
          <p:nvPr/>
        </p:nvSpPr>
        <p:spPr>
          <a:xfrm>
            <a:off x="13309782" y="4154244"/>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sp>
        <p:nvSpPr>
          <p:cNvPr id="10" name="TextBox 9">
            <a:extLst>
              <a:ext uri="{FF2B5EF4-FFF2-40B4-BE49-F238E27FC236}">
                <a16:creationId xmlns:a16="http://schemas.microsoft.com/office/drawing/2014/main" id="{A105AFA5-0639-4315-8619-ECD5C76A9D15}"/>
              </a:ext>
            </a:extLst>
          </p:cNvPr>
          <p:cNvSpPr txBox="1"/>
          <p:nvPr/>
        </p:nvSpPr>
        <p:spPr>
          <a:xfrm>
            <a:off x="10385744" y="4154244"/>
            <a:ext cx="1949360" cy="1537854"/>
          </a:xfrm>
          <a:prstGeom prst="rect">
            <a:avLst/>
          </a:prstGeom>
          <a:solidFill>
            <a:srgbClr val="005596"/>
          </a:solidFill>
        </p:spPr>
        <p:txBody>
          <a:bodyPr wrap="square" rtlCol="0" anchor="ctr">
            <a:noAutofit/>
          </a:bodyPr>
          <a:lstStyle/>
          <a:p>
            <a:pPr algn="ctr"/>
            <a:r>
              <a:rPr lang="en-US" dirty="0">
                <a:solidFill>
                  <a:schemeClr val="bg1"/>
                </a:solidFill>
              </a:rPr>
              <a:t>VPN Gateway</a:t>
            </a:r>
          </a:p>
        </p:txBody>
      </p:sp>
      <p:cxnSp>
        <p:nvCxnSpPr>
          <p:cNvPr id="22" name="Connector: Elbow 21">
            <a:extLst>
              <a:ext uri="{FF2B5EF4-FFF2-40B4-BE49-F238E27FC236}">
                <a16:creationId xmlns:a16="http://schemas.microsoft.com/office/drawing/2014/main" id="{3EAA6AE0-D125-49E1-88F0-64B3FF2C442F}"/>
              </a:ext>
            </a:extLst>
          </p:cNvPr>
          <p:cNvCxnSpPr>
            <a:cxnSpLocks/>
            <a:stCxn id="18" idx="2"/>
            <a:endCxn id="10" idx="2"/>
          </p:cNvCxnSpPr>
          <p:nvPr/>
        </p:nvCxnSpPr>
        <p:spPr>
          <a:xfrm rot="5400000">
            <a:off x="12822443" y="4230079"/>
            <a:ext cx="12700" cy="2924038"/>
          </a:xfrm>
          <a:prstGeom prst="bentConnector3">
            <a:avLst>
              <a:gd name="adj1" fmla="val 3510000"/>
            </a:avLst>
          </a:prstGeom>
          <a:ln w="76200">
            <a:solidFill>
              <a:srgbClr val="F18800"/>
            </a:solidFill>
            <a:tailEnd type="non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2C16BFD-2AED-4F7B-A18D-7785BFA11375}"/>
              </a:ext>
            </a:extLst>
          </p:cNvPr>
          <p:cNvSpPr txBox="1"/>
          <p:nvPr/>
        </p:nvSpPr>
        <p:spPr>
          <a:xfrm>
            <a:off x="6223930" y="4154244"/>
            <a:ext cx="1949360" cy="1537854"/>
          </a:xfrm>
          <a:prstGeom prst="rect">
            <a:avLst/>
          </a:prstGeom>
          <a:solidFill>
            <a:srgbClr val="005596"/>
          </a:solidFill>
        </p:spPr>
        <p:txBody>
          <a:bodyPr wrap="square" rtlCol="0" anchor="ctr">
            <a:noAutofit/>
          </a:bodyPr>
          <a:lstStyle/>
          <a:p>
            <a:pPr algn="ctr"/>
            <a:r>
              <a:rPr lang="en-US" dirty="0">
                <a:solidFill>
                  <a:schemeClr val="bg1"/>
                </a:solidFill>
              </a:rPr>
              <a:t>VPN Gateway</a:t>
            </a:r>
          </a:p>
          <a:p>
            <a:pPr algn="ctr"/>
            <a:r>
              <a:rPr lang="en-US" sz="1600" dirty="0">
                <a:solidFill>
                  <a:schemeClr val="bg1"/>
                </a:solidFill>
              </a:rPr>
              <a:t>Provider Operated</a:t>
            </a:r>
          </a:p>
        </p:txBody>
      </p:sp>
      <p:cxnSp>
        <p:nvCxnSpPr>
          <p:cNvPr id="28" name="Connector: Elbow 27">
            <a:extLst>
              <a:ext uri="{FF2B5EF4-FFF2-40B4-BE49-F238E27FC236}">
                <a16:creationId xmlns:a16="http://schemas.microsoft.com/office/drawing/2014/main" id="{264F5FC1-A7BE-493D-A753-8DC19555C973}"/>
              </a:ext>
            </a:extLst>
          </p:cNvPr>
          <p:cNvCxnSpPr>
            <a:cxnSpLocks/>
            <a:stCxn id="8" idx="2"/>
            <a:endCxn id="27" idx="2"/>
          </p:cNvCxnSpPr>
          <p:nvPr/>
        </p:nvCxnSpPr>
        <p:spPr>
          <a:xfrm rot="5400000" flipH="1" flipV="1">
            <a:off x="5626105" y="4119615"/>
            <a:ext cx="21" cy="3144987"/>
          </a:xfrm>
          <a:prstGeom prst="bentConnector3">
            <a:avLst>
              <a:gd name="adj1" fmla="val -2093057143"/>
            </a:avLst>
          </a:prstGeom>
          <a:ln w="76200">
            <a:solidFill>
              <a:srgbClr val="F18800"/>
            </a:solidFill>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FF4BFE6-3398-4434-BC07-DCA2DDD8FB51}"/>
              </a:ext>
            </a:extLst>
          </p:cNvPr>
          <p:cNvCxnSpPr>
            <a:cxnSpLocks/>
            <a:stCxn id="27" idx="3"/>
            <a:endCxn id="10" idx="1"/>
          </p:cNvCxnSpPr>
          <p:nvPr/>
        </p:nvCxnSpPr>
        <p:spPr>
          <a:xfrm>
            <a:off x="8173290" y="4923171"/>
            <a:ext cx="2212454" cy="0"/>
          </a:xfrm>
          <a:prstGeom prst="line">
            <a:avLst/>
          </a:prstGeom>
          <a:ln w="76200">
            <a:solidFill>
              <a:srgbClr val="F18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29824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8BDF6F-C00D-4823-B34D-65ECDC98CB2A}"/>
              </a:ext>
            </a:extLst>
          </p:cNvPr>
          <p:cNvSpPr>
            <a:spLocks noGrp="1"/>
          </p:cNvSpPr>
          <p:nvPr>
            <p:ph type="title"/>
          </p:nvPr>
        </p:nvSpPr>
        <p:spPr>
          <a:xfrm>
            <a:off x="722872" y="8381339"/>
            <a:ext cx="8205494" cy="590931"/>
          </a:xfrm>
        </p:spPr>
        <p:txBody>
          <a:bodyPr/>
          <a:lstStyle/>
          <a:p>
            <a:r>
              <a:rPr lang="en-US" dirty="0"/>
              <a:t>DNS</a:t>
            </a:r>
          </a:p>
        </p:txBody>
      </p:sp>
      <p:sp>
        <p:nvSpPr>
          <p:cNvPr id="6" name="TextBox 5">
            <a:extLst>
              <a:ext uri="{FF2B5EF4-FFF2-40B4-BE49-F238E27FC236}">
                <a16:creationId xmlns:a16="http://schemas.microsoft.com/office/drawing/2014/main" id="{02A3D71C-37C6-4801-9786-8C091A9A4185}"/>
              </a:ext>
            </a:extLst>
          </p:cNvPr>
          <p:cNvSpPr txBox="1"/>
          <p:nvPr/>
        </p:nvSpPr>
        <p:spPr>
          <a:xfrm>
            <a:off x="794436" y="9304234"/>
            <a:ext cx="5075428" cy="307777"/>
          </a:xfrm>
          <a:prstGeom prst="rect">
            <a:avLst/>
          </a:prstGeom>
          <a:noFill/>
        </p:spPr>
        <p:txBody>
          <a:bodyPr wrap="none" rtlCol="0">
            <a:spAutoFit/>
          </a:bodyPr>
          <a:lstStyle/>
          <a:p>
            <a:r>
              <a:rPr lang="en-US" sz="1400" dirty="0">
                <a:solidFill>
                  <a:srgbClr val="404040"/>
                </a:solidFill>
              </a:rPr>
              <a:t>Source: </a:t>
            </a:r>
            <a:r>
              <a:rPr lang="en-US" sz="1400" dirty="0" err="1">
                <a:solidFill>
                  <a:srgbClr val="404040"/>
                </a:solidFill>
              </a:rPr>
              <a:t>Unsplash</a:t>
            </a:r>
            <a:r>
              <a:rPr lang="en-US" sz="1400" dirty="0">
                <a:solidFill>
                  <a:srgbClr val="404040"/>
                </a:solidFill>
              </a:rPr>
              <a:t>/Dose Media under </a:t>
            </a:r>
            <a:r>
              <a:rPr lang="en-US" sz="1400" dirty="0" err="1">
                <a:solidFill>
                  <a:srgbClr val="404040"/>
                </a:solidFill>
              </a:rPr>
              <a:t>Unsplash</a:t>
            </a:r>
            <a:r>
              <a:rPr lang="en-US" sz="1400" dirty="0">
                <a:solidFill>
                  <a:srgbClr val="404040"/>
                </a:solidFill>
              </a:rPr>
              <a:t> License</a:t>
            </a:r>
          </a:p>
        </p:txBody>
      </p:sp>
    </p:spTree>
    <p:extLst>
      <p:ext uri="{BB962C8B-B14F-4D97-AF65-F5344CB8AC3E}">
        <p14:creationId xmlns:p14="http://schemas.microsoft.com/office/powerpoint/2010/main" val="38387169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EBF46-403A-4676-9D74-951AFF563C00}"/>
              </a:ext>
            </a:extLst>
          </p:cNvPr>
          <p:cNvSpPr>
            <a:spLocks noGrp="1"/>
          </p:cNvSpPr>
          <p:nvPr>
            <p:ph type="title"/>
          </p:nvPr>
        </p:nvSpPr>
        <p:spPr/>
        <p:txBody>
          <a:bodyPr/>
          <a:lstStyle/>
          <a:p>
            <a:r>
              <a:rPr lang="en-US" dirty="0"/>
              <a:t>DNS</a:t>
            </a:r>
          </a:p>
        </p:txBody>
      </p:sp>
      <p:sp>
        <p:nvSpPr>
          <p:cNvPr id="8" name="TextBox 7">
            <a:extLst>
              <a:ext uri="{FF2B5EF4-FFF2-40B4-BE49-F238E27FC236}">
                <a16:creationId xmlns:a16="http://schemas.microsoft.com/office/drawing/2014/main" id="{8CAB9255-2A1D-4B1C-8E5C-C3C6D7998705}"/>
              </a:ext>
            </a:extLst>
          </p:cNvPr>
          <p:cNvSpPr txBox="1"/>
          <p:nvPr/>
        </p:nvSpPr>
        <p:spPr>
          <a:xfrm>
            <a:off x="3078943" y="4154265"/>
            <a:ext cx="1949360" cy="1537854"/>
          </a:xfrm>
          <a:prstGeom prst="rect">
            <a:avLst/>
          </a:prstGeom>
          <a:solidFill>
            <a:srgbClr val="005596"/>
          </a:solidFill>
        </p:spPr>
        <p:txBody>
          <a:bodyPr wrap="square" rtlCol="0" anchor="ctr">
            <a:noAutofit/>
          </a:bodyPr>
          <a:lstStyle/>
          <a:p>
            <a:pPr algn="ctr"/>
            <a:r>
              <a:rPr lang="en-US" dirty="0">
                <a:solidFill>
                  <a:schemeClr val="bg1"/>
                </a:solidFill>
              </a:rPr>
              <a:t>Your Laptop</a:t>
            </a:r>
          </a:p>
        </p:txBody>
      </p:sp>
      <p:sp>
        <p:nvSpPr>
          <p:cNvPr id="3" name="TextBox 2">
            <a:extLst>
              <a:ext uri="{FF2B5EF4-FFF2-40B4-BE49-F238E27FC236}">
                <a16:creationId xmlns:a16="http://schemas.microsoft.com/office/drawing/2014/main" id="{FB7CF31C-92B7-4416-9463-7034010B3C1E}"/>
              </a:ext>
            </a:extLst>
          </p:cNvPr>
          <p:cNvSpPr txBox="1"/>
          <p:nvPr/>
        </p:nvSpPr>
        <p:spPr>
          <a:xfrm>
            <a:off x="5656859" y="4154265"/>
            <a:ext cx="1949360" cy="1537854"/>
          </a:xfrm>
          <a:prstGeom prst="rect">
            <a:avLst/>
          </a:prstGeom>
          <a:solidFill>
            <a:srgbClr val="005596"/>
          </a:solidFill>
        </p:spPr>
        <p:txBody>
          <a:bodyPr wrap="square" rtlCol="0" anchor="ctr">
            <a:noAutofit/>
          </a:bodyPr>
          <a:lstStyle/>
          <a:p>
            <a:pPr algn="ctr"/>
            <a:r>
              <a:rPr lang="en-US" dirty="0">
                <a:solidFill>
                  <a:schemeClr val="bg1"/>
                </a:solidFill>
              </a:rPr>
              <a:t>Your Provider</a:t>
            </a:r>
          </a:p>
        </p:txBody>
      </p:sp>
      <p:sp>
        <p:nvSpPr>
          <p:cNvPr id="4" name="TextBox 3">
            <a:extLst>
              <a:ext uri="{FF2B5EF4-FFF2-40B4-BE49-F238E27FC236}">
                <a16:creationId xmlns:a16="http://schemas.microsoft.com/office/drawing/2014/main" id="{2819DFA1-E958-44C3-8BAA-67817719FF9A}"/>
              </a:ext>
            </a:extLst>
          </p:cNvPr>
          <p:cNvSpPr txBox="1"/>
          <p:nvPr/>
        </p:nvSpPr>
        <p:spPr>
          <a:xfrm>
            <a:off x="12667259" y="4154265"/>
            <a:ext cx="1949360" cy="1537854"/>
          </a:xfrm>
          <a:prstGeom prst="rect">
            <a:avLst/>
          </a:prstGeom>
          <a:solidFill>
            <a:srgbClr val="005596"/>
          </a:solidFill>
        </p:spPr>
        <p:txBody>
          <a:bodyPr wrap="square" rtlCol="0" anchor="ctr">
            <a:noAutofit/>
          </a:bodyPr>
          <a:lstStyle/>
          <a:p>
            <a:pPr algn="ctr"/>
            <a:r>
              <a:rPr lang="en-US" dirty="0">
                <a:solidFill>
                  <a:schemeClr val="bg1"/>
                </a:solidFill>
              </a:rPr>
              <a:t>Cloud Provider</a:t>
            </a:r>
          </a:p>
        </p:txBody>
      </p:sp>
      <p:cxnSp>
        <p:nvCxnSpPr>
          <p:cNvPr id="7" name="Straight Arrow Connector 6">
            <a:extLst>
              <a:ext uri="{FF2B5EF4-FFF2-40B4-BE49-F238E27FC236}">
                <a16:creationId xmlns:a16="http://schemas.microsoft.com/office/drawing/2014/main" id="{97C7689D-9FC1-4FDF-97B8-2EBE2776C957}"/>
              </a:ext>
            </a:extLst>
          </p:cNvPr>
          <p:cNvCxnSpPr>
            <a:cxnSpLocks/>
            <a:stCxn id="8" idx="3"/>
            <a:endCxn id="3" idx="1"/>
          </p:cNvCxnSpPr>
          <p:nvPr/>
        </p:nvCxnSpPr>
        <p:spPr>
          <a:xfrm>
            <a:off x="5028303" y="4923192"/>
            <a:ext cx="628556" cy="0"/>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CD31053-9F95-48F5-AF35-D6095AF737B4}"/>
              </a:ext>
            </a:extLst>
          </p:cNvPr>
          <p:cNvCxnSpPr>
            <a:cxnSpLocks/>
            <a:stCxn id="3" idx="3"/>
            <a:endCxn id="4" idx="1"/>
          </p:cNvCxnSpPr>
          <p:nvPr/>
        </p:nvCxnSpPr>
        <p:spPr>
          <a:xfrm>
            <a:off x="7606219" y="4923192"/>
            <a:ext cx="5061040" cy="0"/>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95130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EBF46-403A-4676-9D74-951AFF563C00}"/>
              </a:ext>
            </a:extLst>
          </p:cNvPr>
          <p:cNvSpPr>
            <a:spLocks noGrp="1"/>
          </p:cNvSpPr>
          <p:nvPr>
            <p:ph type="title"/>
          </p:nvPr>
        </p:nvSpPr>
        <p:spPr/>
        <p:txBody>
          <a:bodyPr/>
          <a:lstStyle/>
          <a:p>
            <a:r>
              <a:rPr lang="en-US" dirty="0"/>
              <a:t>Failover</a:t>
            </a:r>
          </a:p>
        </p:txBody>
      </p:sp>
      <p:cxnSp>
        <p:nvCxnSpPr>
          <p:cNvPr id="19" name="Straight Arrow Connector 18">
            <a:extLst>
              <a:ext uri="{FF2B5EF4-FFF2-40B4-BE49-F238E27FC236}">
                <a16:creationId xmlns:a16="http://schemas.microsoft.com/office/drawing/2014/main" id="{22C98A2C-8D0C-42D0-AAA3-A2169AAAD880}"/>
              </a:ext>
            </a:extLst>
          </p:cNvPr>
          <p:cNvCxnSpPr>
            <a:cxnSpLocks/>
            <a:stCxn id="4" idx="2"/>
            <a:endCxn id="3" idx="0"/>
          </p:cNvCxnSpPr>
          <p:nvPr/>
        </p:nvCxnSpPr>
        <p:spPr>
          <a:xfrm flipH="1">
            <a:off x="7198609" y="3991676"/>
            <a:ext cx="1949360" cy="2306822"/>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D6F08E7-E9DC-41C3-BF2E-6BB47BAECACB}"/>
              </a:ext>
            </a:extLst>
          </p:cNvPr>
          <p:cNvCxnSpPr>
            <a:cxnSpLocks/>
            <a:stCxn id="4" idx="2"/>
            <a:endCxn id="41" idx="0"/>
          </p:cNvCxnSpPr>
          <p:nvPr/>
        </p:nvCxnSpPr>
        <p:spPr>
          <a:xfrm>
            <a:off x="9147969" y="3991676"/>
            <a:ext cx="1949360" cy="2306822"/>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B7CF31C-92B7-4416-9463-7034010B3C1E}"/>
              </a:ext>
            </a:extLst>
          </p:cNvPr>
          <p:cNvSpPr txBox="1"/>
          <p:nvPr/>
        </p:nvSpPr>
        <p:spPr>
          <a:xfrm>
            <a:off x="6223929" y="6298498"/>
            <a:ext cx="1949360" cy="1537854"/>
          </a:xfrm>
          <a:prstGeom prst="rect">
            <a:avLst/>
          </a:prstGeom>
          <a:solidFill>
            <a:srgbClr val="005596"/>
          </a:solidFill>
        </p:spPr>
        <p:txBody>
          <a:bodyPr wrap="square" rtlCol="0" anchor="ctr">
            <a:noAutofit/>
          </a:bodyPr>
          <a:lstStyle/>
          <a:p>
            <a:pPr algn="ctr"/>
            <a:r>
              <a:rPr lang="en-US" sz="2400" dirty="0">
                <a:solidFill>
                  <a:schemeClr val="bg1"/>
                </a:solidFill>
              </a:rPr>
              <a:t>Primary Server</a:t>
            </a:r>
          </a:p>
        </p:txBody>
      </p:sp>
      <p:sp>
        <p:nvSpPr>
          <p:cNvPr id="4" name="TextBox 3">
            <a:extLst>
              <a:ext uri="{FF2B5EF4-FFF2-40B4-BE49-F238E27FC236}">
                <a16:creationId xmlns:a16="http://schemas.microsoft.com/office/drawing/2014/main" id="{2819DFA1-E958-44C3-8BAA-67817719FF9A}"/>
              </a:ext>
            </a:extLst>
          </p:cNvPr>
          <p:cNvSpPr txBox="1"/>
          <p:nvPr/>
        </p:nvSpPr>
        <p:spPr>
          <a:xfrm>
            <a:off x="8173289" y="2453822"/>
            <a:ext cx="1949360" cy="1537854"/>
          </a:xfrm>
          <a:prstGeom prst="rect">
            <a:avLst/>
          </a:prstGeom>
          <a:solidFill>
            <a:srgbClr val="005596"/>
          </a:solidFill>
        </p:spPr>
        <p:txBody>
          <a:bodyPr wrap="square" rtlCol="0" anchor="ctr">
            <a:noAutofit/>
          </a:bodyPr>
          <a:lstStyle/>
          <a:p>
            <a:pPr algn="ctr"/>
            <a:r>
              <a:rPr lang="en-US" dirty="0">
                <a:solidFill>
                  <a:schemeClr val="bg1"/>
                </a:solidFill>
              </a:rPr>
              <a:t>DNS</a:t>
            </a:r>
          </a:p>
        </p:txBody>
      </p:sp>
      <p:sp>
        <p:nvSpPr>
          <p:cNvPr id="41" name="TextBox 40">
            <a:extLst>
              <a:ext uri="{FF2B5EF4-FFF2-40B4-BE49-F238E27FC236}">
                <a16:creationId xmlns:a16="http://schemas.microsoft.com/office/drawing/2014/main" id="{52466573-1111-46DC-A7A9-ADEF5759755B}"/>
              </a:ext>
            </a:extLst>
          </p:cNvPr>
          <p:cNvSpPr txBox="1"/>
          <p:nvPr/>
        </p:nvSpPr>
        <p:spPr>
          <a:xfrm>
            <a:off x="10122649" y="6298498"/>
            <a:ext cx="1949360" cy="1537854"/>
          </a:xfrm>
          <a:prstGeom prst="rect">
            <a:avLst/>
          </a:prstGeom>
          <a:solidFill>
            <a:srgbClr val="005596"/>
          </a:solidFill>
        </p:spPr>
        <p:txBody>
          <a:bodyPr wrap="square" rtlCol="0" anchor="ctr">
            <a:noAutofit/>
          </a:bodyPr>
          <a:lstStyle/>
          <a:p>
            <a:pPr algn="ctr"/>
            <a:r>
              <a:rPr lang="en-US" sz="2400" dirty="0">
                <a:solidFill>
                  <a:schemeClr val="bg1"/>
                </a:solidFill>
              </a:rPr>
              <a:t>Secondary Server</a:t>
            </a:r>
          </a:p>
        </p:txBody>
      </p:sp>
    </p:spTree>
    <p:extLst>
      <p:ext uri="{BB962C8B-B14F-4D97-AF65-F5344CB8AC3E}">
        <p14:creationId xmlns:p14="http://schemas.microsoft.com/office/powerpoint/2010/main" val="12323902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EBF46-403A-4676-9D74-951AFF563C00}"/>
              </a:ext>
            </a:extLst>
          </p:cNvPr>
          <p:cNvSpPr>
            <a:spLocks noGrp="1"/>
          </p:cNvSpPr>
          <p:nvPr>
            <p:ph type="title"/>
          </p:nvPr>
        </p:nvSpPr>
        <p:spPr/>
        <p:txBody>
          <a:bodyPr/>
          <a:lstStyle/>
          <a:p>
            <a:r>
              <a:rPr lang="en-US" dirty="0" err="1"/>
              <a:t>Geobalancing</a:t>
            </a:r>
            <a:endParaRPr lang="en-US" dirty="0"/>
          </a:p>
        </p:txBody>
      </p:sp>
      <p:sp>
        <p:nvSpPr>
          <p:cNvPr id="8" name="TextBox 7">
            <a:extLst>
              <a:ext uri="{FF2B5EF4-FFF2-40B4-BE49-F238E27FC236}">
                <a16:creationId xmlns:a16="http://schemas.microsoft.com/office/drawing/2014/main" id="{8CAB9255-2A1D-4B1C-8E5C-C3C6D7998705}"/>
              </a:ext>
            </a:extLst>
          </p:cNvPr>
          <p:cNvSpPr txBox="1"/>
          <p:nvPr/>
        </p:nvSpPr>
        <p:spPr>
          <a:xfrm>
            <a:off x="3106652" y="6467975"/>
            <a:ext cx="1949360" cy="1537854"/>
          </a:xfrm>
          <a:prstGeom prst="rect">
            <a:avLst/>
          </a:prstGeom>
          <a:solidFill>
            <a:srgbClr val="005596"/>
          </a:solidFill>
        </p:spPr>
        <p:txBody>
          <a:bodyPr wrap="square" rtlCol="0" anchor="ctr">
            <a:noAutofit/>
          </a:bodyPr>
          <a:lstStyle/>
          <a:p>
            <a:pPr algn="ctr"/>
            <a:r>
              <a:rPr lang="en-US" dirty="0">
                <a:solidFill>
                  <a:schemeClr val="bg1"/>
                </a:solidFill>
              </a:rPr>
              <a:t>Your Laptop</a:t>
            </a:r>
          </a:p>
        </p:txBody>
      </p:sp>
      <p:sp>
        <p:nvSpPr>
          <p:cNvPr id="3" name="TextBox 2">
            <a:extLst>
              <a:ext uri="{FF2B5EF4-FFF2-40B4-BE49-F238E27FC236}">
                <a16:creationId xmlns:a16="http://schemas.microsoft.com/office/drawing/2014/main" id="{FB7CF31C-92B7-4416-9463-7034010B3C1E}"/>
              </a:ext>
            </a:extLst>
          </p:cNvPr>
          <p:cNvSpPr txBox="1"/>
          <p:nvPr/>
        </p:nvSpPr>
        <p:spPr>
          <a:xfrm>
            <a:off x="5684568" y="6467975"/>
            <a:ext cx="1949360" cy="1537854"/>
          </a:xfrm>
          <a:prstGeom prst="rect">
            <a:avLst/>
          </a:prstGeom>
          <a:solidFill>
            <a:srgbClr val="005596"/>
          </a:solidFill>
        </p:spPr>
        <p:txBody>
          <a:bodyPr wrap="square" rtlCol="0" anchor="ctr">
            <a:noAutofit/>
          </a:bodyPr>
          <a:lstStyle/>
          <a:p>
            <a:pPr algn="ctr"/>
            <a:r>
              <a:rPr lang="en-US" dirty="0">
                <a:solidFill>
                  <a:schemeClr val="bg1"/>
                </a:solidFill>
              </a:rPr>
              <a:t>Your Provider</a:t>
            </a:r>
          </a:p>
        </p:txBody>
      </p:sp>
      <p:sp>
        <p:nvSpPr>
          <p:cNvPr id="4" name="TextBox 3">
            <a:extLst>
              <a:ext uri="{FF2B5EF4-FFF2-40B4-BE49-F238E27FC236}">
                <a16:creationId xmlns:a16="http://schemas.microsoft.com/office/drawing/2014/main" id="{2819DFA1-E958-44C3-8BAA-67817719FF9A}"/>
              </a:ext>
            </a:extLst>
          </p:cNvPr>
          <p:cNvSpPr txBox="1"/>
          <p:nvPr/>
        </p:nvSpPr>
        <p:spPr>
          <a:xfrm>
            <a:off x="5684568" y="2623299"/>
            <a:ext cx="1949360" cy="1537854"/>
          </a:xfrm>
          <a:prstGeom prst="rect">
            <a:avLst/>
          </a:prstGeom>
          <a:solidFill>
            <a:srgbClr val="005596"/>
          </a:solidFill>
        </p:spPr>
        <p:txBody>
          <a:bodyPr wrap="square" rtlCol="0" anchor="ctr">
            <a:noAutofit/>
          </a:bodyPr>
          <a:lstStyle/>
          <a:p>
            <a:pPr algn="ctr"/>
            <a:r>
              <a:rPr lang="en-US" dirty="0">
                <a:solidFill>
                  <a:schemeClr val="bg1"/>
                </a:solidFill>
              </a:rPr>
              <a:t>Cloud Provider</a:t>
            </a:r>
          </a:p>
        </p:txBody>
      </p:sp>
      <p:cxnSp>
        <p:nvCxnSpPr>
          <p:cNvPr id="7" name="Straight Arrow Connector 6">
            <a:extLst>
              <a:ext uri="{FF2B5EF4-FFF2-40B4-BE49-F238E27FC236}">
                <a16:creationId xmlns:a16="http://schemas.microsoft.com/office/drawing/2014/main" id="{97C7689D-9FC1-4FDF-97B8-2EBE2776C957}"/>
              </a:ext>
            </a:extLst>
          </p:cNvPr>
          <p:cNvCxnSpPr>
            <a:cxnSpLocks/>
            <a:stCxn id="8" idx="3"/>
            <a:endCxn id="3" idx="1"/>
          </p:cNvCxnSpPr>
          <p:nvPr/>
        </p:nvCxnSpPr>
        <p:spPr>
          <a:xfrm>
            <a:off x="5056012" y="7236902"/>
            <a:ext cx="628556" cy="0"/>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CD31053-9F95-48F5-AF35-D6095AF737B4}"/>
              </a:ext>
            </a:extLst>
          </p:cNvPr>
          <p:cNvCxnSpPr>
            <a:cxnSpLocks/>
            <a:stCxn id="3" idx="0"/>
            <a:endCxn id="4" idx="2"/>
          </p:cNvCxnSpPr>
          <p:nvPr/>
        </p:nvCxnSpPr>
        <p:spPr>
          <a:xfrm flipV="1">
            <a:off x="6659248" y="4161153"/>
            <a:ext cx="0" cy="2306822"/>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E2DC4F2-2922-4123-B7EB-6E438C6C3A5D}"/>
              </a:ext>
            </a:extLst>
          </p:cNvPr>
          <p:cNvSpPr/>
          <p:nvPr/>
        </p:nvSpPr>
        <p:spPr>
          <a:xfrm>
            <a:off x="9326769" y="1854330"/>
            <a:ext cx="6814818" cy="6777052"/>
          </a:xfrm>
          <a:prstGeom prst="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4CE8919-6AD8-4FB5-8E39-B3CE26BC2AEC}"/>
              </a:ext>
            </a:extLst>
          </p:cNvPr>
          <p:cNvSpPr/>
          <p:nvPr/>
        </p:nvSpPr>
        <p:spPr>
          <a:xfrm>
            <a:off x="2154352" y="1854330"/>
            <a:ext cx="6814818" cy="6777052"/>
          </a:xfrm>
          <a:prstGeom prst="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B6C15B1-A070-45CB-9FFB-DF29D9C61235}"/>
              </a:ext>
            </a:extLst>
          </p:cNvPr>
          <p:cNvSpPr txBox="1"/>
          <p:nvPr/>
        </p:nvSpPr>
        <p:spPr>
          <a:xfrm>
            <a:off x="10572406" y="2623299"/>
            <a:ext cx="1949360" cy="1537854"/>
          </a:xfrm>
          <a:prstGeom prst="rect">
            <a:avLst/>
          </a:prstGeom>
          <a:solidFill>
            <a:srgbClr val="005596"/>
          </a:solidFill>
        </p:spPr>
        <p:txBody>
          <a:bodyPr wrap="square" rtlCol="0" anchor="ctr">
            <a:noAutofit/>
          </a:bodyPr>
          <a:lstStyle/>
          <a:p>
            <a:pPr algn="ctr"/>
            <a:r>
              <a:rPr lang="en-US" dirty="0">
                <a:solidFill>
                  <a:schemeClr val="bg1"/>
                </a:solidFill>
              </a:rPr>
              <a:t>Cloud Provider</a:t>
            </a:r>
          </a:p>
        </p:txBody>
      </p:sp>
      <p:cxnSp>
        <p:nvCxnSpPr>
          <p:cNvPr id="19" name="Straight Arrow Connector 18">
            <a:extLst>
              <a:ext uri="{FF2B5EF4-FFF2-40B4-BE49-F238E27FC236}">
                <a16:creationId xmlns:a16="http://schemas.microsoft.com/office/drawing/2014/main" id="{22C98A2C-8D0C-42D0-AAA3-A2169AAAD880}"/>
              </a:ext>
            </a:extLst>
          </p:cNvPr>
          <p:cNvCxnSpPr>
            <a:cxnSpLocks/>
            <a:endCxn id="15" idx="2"/>
          </p:cNvCxnSpPr>
          <p:nvPr/>
        </p:nvCxnSpPr>
        <p:spPr>
          <a:xfrm flipV="1">
            <a:off x="11547086" y="4161153"/>
            <a:ext cx="0" cy="2433611"/>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E5D44D9-8F41-4603-8B60-1909C9FE66A1}"/>
              </a:ext>
            </a:extLst>
          </p:cNvPr>
          <p:cNvSpPr txBox="1"/>
          <p:nvPr/>
        </p:nvSpPr>
        <p:spPr>
          <a:xfrm>
            <a:off x="10572406" y="6467975"/>
            <a:ext cx="1949360" cy="1537854"/>
          </a:xfrm>
          <a:prstGeom prst="rect">
            <a:avLst/>
          </a:prstGeom>
          <a:solidFill>
            <a:srgbClr val="005596"/>
          </a:solidFill>
        </p:spPr>
        <p:txBody>
          <a:bodyPr wrap="square" rtlCol="0" anchor="ctr">
            <a:noAutofit/>
          </a:bodyPr>
          <a:lstStyle/>
          <a:p>
            <a:pPr algn="ctr"/>
            <a:r>
              <a:rPr lang="en-US" dirty="0">
                <a:solidFill>
                  <a:schemeClr val="bg1"/>
                </a:solidFill>
              </a:rPr>
              <a:t>Other Provider</a:t>
            </a:r>
          </a:p>
        </p:txBody>
      </p:sp>
      <p:sp>
        <p:nvSpPr>
          <p:cNvPr id="21" name="TextBox 20">
            <a:extLst>
              <a:ext uri="{FF2B5EF4-FFF2-40B4-BE49-F238E27FC236}">
                <a16:creationId xmlns:a16="http://schemas.microsoft.com/office/drawing/2014/main" id="{8E194104-AB36-4FF8-8663-C7E180D383BC}"/>
              </a:ext>
            </a:extLst>
          </p:cNvPr>
          <p:cNvSpPr txBox="1"/>
          <p:nvPr/>
        </p:nvSpPr>
        <p:spPr>
          <a:xfrm>
            <a:off x="13150322" y="6467975"/>
            <a:ext cx="1949360" cy="1537854"/>
          </a:xfrm>
          <a:prstGeom prst="rect">
            <a:avLst/>
          </a:prstGeom>
          <a:solidFill>
            <a:srgbClr val="005596"/>
          </a:solidFill>
        </p:spPr>
        <p:txBody>
          <a:bodyPr wrap="square" rtlCol="0" anchor="ctr">
            <a:noAutofit/>
          </a:bodyPr>
          <a:lstStyle/>
          <a:p>
            <a:pPr algn="ctr"/>
            <a:r>
              <a:rPr lang="en-US" dirty="0">
                <a:solidFill>
                  <a:schemeClr val="bg1"/>
                </a:solidFill>
              </a:rPr>
              <a:t>Other User</a:t>
            </a:r>
          </a:p>
        </p:txBody>
      </p:sp>
      <p:cxnSp>
        <p:nvCxnSpPr>
          <p:cNvPr id="24" name="Straight Arrow Connector 23">
            <a:extLst>
              <a:ext uri="{FF2B5EF4-FFF2-40B4-BE49-F238E27FC236}">
                <a16:creationId xmlns:a16="http://schemas.microsoft.com/office/drawing/2014/main" id="{70A755D2-1482-4947-943A-604144023C9D}"/>
              </a:ext>
            </a:extLst>
          </p:cNvPr>
          <p:cNvCxnSpPr>
            <a:cxnSpLocks/>
            <a:stCxn id="21" idx="1"/>
            <a:endCxn id="18" idx="3"/>
          </p:cNvCxnSpPr>
          <p:nvPr/>
        </p:nvCxnSpPr>
        <p:spPr>
          <a:xfrm flipH="1">
            <a:off x="12521766" y="7236902"/>
            <a:ext cx="628556" cy="0"/>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603EF49-6A45-49B4-988F-9AE0FACC811A}"/>
              </a:ext>
            </a:extLst>
          </p:cNvPr>
          <p:cNvCxnSpPr>
            <a:cxnSpLocks/>
            <a:stCxn id="15" idx="1"/>
            <a:endCxn id="4" idx="3"/>
          </p:cNvCxnSpPr>
          <p:nvPr/>
        </p:nvCxnSpPr>
        <p:spPr>
          <a:xfrm flipH="1">
            <a:off x="7633928" y="3392226"/>
            <a:ext cx="2938478" cy="0"/>
          </a:xfrm>
          <a:prstGeom prst="straightConnector1">
            <a:avLst/>
          </a:prstGeom>
          <a:ln w="76200">
            <a:solidFill>
              <a:srgbClr val="F188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CD11CD6-1AB6-46CC-8A06-A29D709DD6E2}"/>
              </a:ext>
            </a:extLst>
          </p:cNvPr>
          <p:cNvSpPr txBox="1"/>
          <p:nvPr/>
        </p:nvSpPr>
        <p:spPr>
          <a:xfrm>
            <a:off x="3954634" y="8181313"/>
            <a:ext cx="3214254" cy="498278"/>
          </a:xfrm>
          <a:prstGeom prst="rect">
            <a:avLst/>
          </a:prstGeom>
          <a:noFill/>
        </p:spPr>
        <p:txBody>
          <a:bodyPr wrap="square" rtlCol="0">
            <a:spAutoFit/>
          </a:bodyPr>
          <a:lstStyle/>
          <a:p>
            <a:pPr algn="ctr"/>
            <a:r>
              <a:rPr lang="en-US" dirty="0"/>
              <a:t>Europe</a:t>
            </a:r>
          </a:p>
        </p:txBody>
      </p:sp>
      <p:sp>
        <p:nvSpPr>
          <p:cNvPr id="37" name="TextBox 36">
            <a:extLst>
              <a:ext uri="{FF2B5EF4-FFF2-40B4-BE49-F238E27FC236}">
                <a16:creationId xmlns:a16="http://schemas.microsoft.com/office/drawing/2014/main" id="{ED168A9C-9E51-49EC-B139-F8E19FDC3196}"/>
              </a:ext>
            </a:extLst>
          </p:cNvPr>
          <p:cNvSpPr txBox="1"/>
          <p:nvPr/>
        </p:nvSpPr>
        <p:spPr>
          <a:xfrm>
            <a:off x="11127051" y="8141153"/>
            <a:ext cx="3214254" cy="498278"/>
          </a:xfrm>
          <a:prstGeom prst="rect">
            <a:avLst/>
          </a:prstGeom>
          <a:noFill/>
        </p:spPr>
        <p:txBody>
          <a:bodyPr wrap="square" rtlCol="0">
            <a:spAutoFit/>
          </a:bodyPr>
          <a:lstStyle/>
          <a:p>
            <a:pPr algn="ctr"/>
            <a:r>
              <a:rPr lang="en-US" dirty="0"/>
              <a:t>America</a:t>
            </a:r>
          </a:p>
        </p:txBody>
      </p:sp>
    </p:spTree>
    <p:extLst>
      <p:ext uri="{BB962C8B-B14F-4D97-AF65-F5344CB8AC3E}">
        <p14:creationId xmlns:p14="http://schemas.microsoft.com/office/powerpoint/2010/main" val="9941393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8BDF6F-C00D-4823-B34D-65ECDC98CB2A}"/>
              </a:ext>
            </a:extLst>
          </p:cNvPr>
          <p:cNvSpPr>
            <a:spLocks noGrp="1"/>
          </p:cNvSpPr>
          <p:nvPr>
            <p:ph type="title"/>
          </p:nvPr>
        </p:nvSpPr>
        <p:spPr>
          <a:xfrm>
            <a:off x="722872" y="8381339"/>
            <a:ext cx="8205494" cy="590931"/>
          </a:xfrm>
        </p:spPr>
        <p:txBody>
          <a:bodyPr/>
          <a:lstStyle/>
          <a:p>
            <a:r>
              <a:rPr lang="en-US" dirty="0"/>
              <a:t>Monitoring</a:t>
            </a:r>
          </a:p>
        </p:txBody>
      </p:sp>
      <p:sp>
        <p:nvSpPr>
          <p:cNvPr id="6" name="TextBox 5">
            <a:extLst>
              <a:ext uri="{FF2B5EF4-FFF2-40B4-BE49-F238E27FC236}">
                <a16:creationId xmlns:a16="http://schemas.microsoft.com/office/drawing/2014/main" id="{02A3D71C-37C6-4801-9786-8C091A9A4185}"/>
              </a:ext>
            </a:extLst>
          </p:cNvPr>
          <p:cNvSpPr txBox="1"/>
          <p:nvPr/>
        </p:nvSpPr>
        <p:spPr>
          <a:xfrm>
            <a:off x="794436" y="9304234"/>
            <a:ext cx="5657318" cy="307777"/>
          </a:xfrm>
          <a:prstGeom prst="rect">
            <a:avLst/>
          </a:prstGeom>
          <a:noFill/>
        </p:spPr>
        <p:txBody>
          <a:bodyPr wrap="none" rtlCol="0">
            <a:spAutoFit/>
          </a:bodyPr>
          <a:lstStyle/>
          <a:p>
            <a:r>
              <a:rPr lang="en-US" sz="1400" dirty="0">
                <a:solidFill>
                  <a:schemeClr val="bg1"/>
                </a:solidFill>
              </a:rPr>
              <a:t>Source: </a:t>
            </a:r>
            <a:r>
              <a:rPr lang="en-US" sz="1400" dirty="0" err="1">
                <a:solidFill>
                  <a:schemeClr val="bg1"/>
                </a:solidFill>
              </a:rPr>
              <a:t>Unsplash</a:t>
            </a:r>
            <a:r>
              <a:rPr lang="en-US" sz="1400" dirty="0">
                <a:solidFill>
                  <a:schemeClr val="bg1"/>
                </a:solidFill>
              </a:rPr>
              <a:t>/</a:t>
            </a:r>
            <a:r>
              <a:rPr lang="en-US" sz="1400" dirty="0" err="1">
                <a:solidFill>
                  <a:schemeClr val="bg1"/>
                </a:solidFill>
              </a:rPr>
              <a:t>Stellan</a:t>
            </a:r>
            <a:r>
              <a:rPr lang="en-US" sz="1400" dirty="0">
                <a:solidFill>
                  <a:schemeClr val="bg1"/>
                </a:solidFill>
              </a:rPr>
              <a:t> Johansson under </a:t>
            </a:r>
            <a:r>
              <a:rPr lang="en-US" sz="1400" dirty="0" err="1">
                <a:solidFill>
                  <a:schemeClr val="bg1"/>
                </a:solidFill>
              </a:rPr>
              <a:t>Unsplash</a:t>
            </a:r>
            <a:r>
              <a:rPr lang="en-US" sz="1400" dirty="0">
                <a:solidFill>
                  <a:schemeClr val="bg1"/>
                </a:solidFill>
              </a:rPr>
              <a:t> License</a:t>
            </a:r>
          </a:p>
        </p:txBody>
      </p:sp>
    </p:spTree>
    <p:extLst>
      <p:ext uri="{BB962C8B-B14F-4D97-AF65-F5344CB8AC3E}">
        <p14:creationId xmlns:p14="http://schemas.microsoft.com/office/powerpoint/2010/main" val="39870468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EBF46-403A-4676-9D74-951AFF563C00}"/>
              </a:ext>
            </a:extLst>
          </p:cNvPr>
          <p:cNvSpPr>
            <a:spLocks noGrp="1"/>
          </p:cNvSpPr>
          <p:nvPr>
            <p:ph type="title"/>
          </p:nvPr>
        </p:nvSpPr>
        <p:spPr/>
        <p:txBody>
          <a:bodyPr/>
          <a:lstStyle/>
          <a:p>
            <a:r>
              <a:rPr lang="en-US" dirty="0"/>
              <a:t>Basic Monitoring</a:t>
            </a:r>
          </a:p>
        </p:txBody>
      </p:sp>
      <p:cxnSp>
        <p:nvCxnSpPr>
          <p:cNvPr id="19" name="Straight Arrow Connector 18">
            <a:extLst>
              <a:ext uri="{FF2B5EF4-FFF2-40B4-BE49-F238E27FC236}">
                <a16:creationId xmlns:a16="http://schemas.microsoft.com/office/drawing/2014/main" id="{22C98A2C-8D0C-42D0-AAA3-A2169AAAD880}"/>
              </a:ext>
            </a:extLst>
          </p:cNvPr>
          <p:cNvCxnSpPr>
            <a:cxnSpLocks/>
            <a:stCxn id="3" idx="0"/>
            <a:endCxn id="4" idx="2"/>
          </p:cNvCxnSpPr>
          <p:nvPr/>
        </p:nvCxnSpPr>
        <p:spPr>
          <a:xfrm flipV="1">
            <a:off x="9147969" y="3991676"/>
            <a:ext cx="0" cy="2306822"/>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B7CF31C-92B7-4416-9463-7034010B3C1E}"/>
              </a:ext>
            </a:extLst>
          </p:cNvPr>
          <p:cNvSpPr txBox="1"/>
          <p:nvPr/>
        </p:nvSpPr>
        <p:spPr>
          <a:xfrm>
            <a:off x="8173289" y="6298498"/>
            <a:ext cx="1949360" cy="1537854"/>
          </a:xfrm>
          <a:prstGeom prst="rect">
            <a:avLst/>
          </a:prstGeom>
          <a:solidFill>
            <a:srgbClr val="005596"/>
          </a:solidFill>
        </p:spPr>
        <p:txBody>
          <a:bodyPr wrap="square" rtlCol="0" anchor="ctr">
            <a:noAutofit/>
          </a:bodyPr>
          <a:lstStyle/>
          <a:p>
            <a:pPr algn="ctr"/>
            <a:r>
              <a:rPr lang="en-US" sz="2400" dirty="0">
                <a:solidFill>
                  <a:schemeClr val="bg1"/>
                </a:solidFill>
              </a:rPr>
              <a:t>VM</a:t>
            </a:r>
          </a:p>
        </p:txBody>
      </p:sp>
      <p:sp>
        <p:nvSpPr>
          <p:cNvPr id="4" name="TextBox 3">
            <a:extLst>
              <a:ext uri="{FF2B5EF4-FFF2-40B4-BE49-F238E27FC236}">
                <a16:creationId xmlns:a16="http://schemas.microsoft.com/office/drawing/2014/main" id="{2819DFA1-E958-44C3-8BAA-67817719FF9A}"/>
              </a:ext>
            </a:extLst>
          </p:cNvPr>
          <p:cNvSpPr txBox="1"/>
          <p:nvPr/>
        </p:nvSpPr>
        <p:spPr>
          <a:xfrm>
            <a:off x="8173289" y="2453822"/>
            <a:ext cx="1949360" cy="1537854"/>
          </a:xfrm>
          <a:prstGeom prst="rect">
            <a:avLst/>
          </a:prstGeom>
          <a:solidFill>
            <a:srgbClr val="005596"/>
          </a:solidFill>
        </p:spPr>
        <p:txBody>
          <a:bodyPr wrap="square" rtlCol="0" anchor="ctr">
            <a:noAutofit/>
          </a:bodyPr>
          <a:lstStyle/>
          <a:p>
            <a:pPr algn="ctr"/>
            <a:r>
              <a:rPr lang="en-US" dirty="0">
                <a:solidFill>
                  <a:schemeClr val="bg1"/>
                </a:solidFill>
              </a:rPr>
              <a:t>Cloud Provider</a:t>
            </a:r>
          </a:p>
        </p:txBody>
      </p:sp>
    </p:spTree>
    <p:extLst>
      <p:ext uri="{BB962C8B-B14F-4D97-AF65-F5344CB8AC3E}">
        <p14:creationId xmlns:p14="http://schemas.microsoft.com/office/powerpoint/2010/main" val="26049238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1B447F-DF05-4FE4-8554-5FF73C2B7C38}"/>
              </a:ext>
            </a:extLst>
          </p:cNvPr>
          <p:cNvSpPr>
            <a:spLocks noGrp="1"/>
          </p:cNvSpPr>
          <p:nvPr>
            <p:ph type="title"/>
          </p:nvPr>
        </p:nvSpPr>
        <p:spPr/>
        <p:txBody>
          <a:bodyPr/>
          <a:lstStyle/>
          <a:p>
            <a:r>
              <a:rPr lang="en-US" dirty="0"/>
              <a:t>Thank you!</a:t>
            </a:r>
          </a:p>
        </p:txBody>
      </p:sp>
      <p:sp>
        <p:nvSpPr>
          <p:cNvPr id="4" name="Slide Number Placeholder 3">
            <a:extLst>
              <a:ext uri="{FF2B5EF4-FFF2-40B4-BE49-F238E27FC236}">
                <a16:creationId xmlns:a16="http://schemas.microsoft.com/office/drawing/2014/main" id="{7E0FFFD1-0612-4008-9DD1-98DC4A54085F}"/>
              </a:ext>
            </a:extLst>
          </p:cNvPr>
          <p:cNvSpPr>
            <a:spLocks noGrp="1"/>
          </p:cNvSpPr>
          <p:nvPr>
            <p:ph type="sldNum" sz="quarter" idx="4294967295"/>
          </p:nvPr>
        </p:nvSpPr>
        <p:spPr>
          <a:xfrm>
            <a:off x="13869988" y="12598400"/>
            <a:ext cx="4425950" cy="736600"/>
          </a:xfrm>
        </p:spPr>
        <p:txBody>
          <a:bodyPr/>
          <a:lstStyle/>
          <a:p>
            <a:r>
              <a:rPr lang="de-AT"/>
              <a:t>page </a:t>
            </a:r>
            <a:fld id="{A638BCF4-1E99-42C2-B624-5B8F04E362FC}" type="slidenum">
              <a:rPr lang="de-AT" smtClean="0"/>
              <a:pPr/>
              <a:t>48</a:t>
            </a:fld>
            <a:endParaRPr lang="de-AT"/>
          </a:p>
        </p:txBody>
      </p:sp>
      <p:sp>
        <p:nvSpPr>
          <p:cNvPr id="7" name="TextBox 6">
            <a:extLst>
              <a:ext uri="{FF2B5EF4-FFF2-40B4-BE49-F238E27FC236}">
                <a16:creationId xmlns:a16="http://schemas.microsoft.com/office/drawing/2014/main" id="{F9FD1F07-F32A-48FE-A50E-39E02937E56F}"/>
              </a:ext>
            </a:extLst>
          </p:cNvPr>
          <p:cNvSpPr txBox="1"/>
          <p:nvPr/>
        </p:nvSpPr>
        <p:spPr>
          <a:xfrm>
            <a:off x="794436" y="9304234"/>
            <a:ext cx="5452005" cy="307777"/>
          </a:xfrm>
          <a:prstGeom prst="rect">
            <a:avLst/>
          </a:prstGeom>
          <a:noFill/>
        </p:spPr>
        <p:txBody>
          <a:bodyPr wrap="none" rtlCol="0">
            <a:spAutoFit/>
          </a:bodyPr>
          <a:lstStyle/>
          <a:p>
            <a:r>
              <a:rPr lang="en-US" sz="1400" dirty="0">
                <a:solidFill>
                  <a:schemeClr val="bg1"/>
                </a:solidFill>
              </a:rPr>
              <a:t>Source: </a:t>
            </a:r>
            <a:r>
              <a:rPr lang="en-US" sz="1400" dirty="0" err="1">
                <a:solidFill>
                  <a:schemeClr val="bg1"/>
                </a:solidFill>
              </a:rPr>
              <a:t>Unsplash</a:t>
            </a:r>
            <a:r>
              <a:rPr lang="en-US" sz="1400" dirty="0">
                <a:solidFill>
                  <a:schemeClr val="bg1"/>
                </a:solidFill>
              </a:rPr>
              <a:t>/Wilhelm Gunkel under </a:t>
            </a:r>
            <a:r>
              <a:rPr lang="en-US" sz="1400" dirty="0" err="1">
                <a:solidFill>
                  <a:schemeClr val="bg1"/>
                </a:solidFill>
              </a:rPr>
              <a:t>Unsplash</a:t>
            </a:r>
            <a:r>
              <a:rPr lang="en-US" sz="1400" dirty="0">
                <a:solidFill>
                  <a:schemeClr val="bg1"/>
                </a:solidFill>
              </a:rPr>
              <a:t> License</a:t>
            </a:r>
          </a:p>
        </p:txBody>
      </p:sp>
    </p:spTree>
    <p:extLst>
      <p:ext uri="{BB962C8B-B14F-4D97-AF65-F5344CB8AC3E}">
        <p14:creationId xmlns:p14="http://schemas.microsoft.com/office/powerpoint/2010/main" val="511199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AB3930-00F9-4AE4-B921-29C9C3E9E3B0}"/>
              </a:ext>
            </a:extLst>
          </p:cNvPr>
          <p:cNvSpPr>
            <a:spLocks noGrp="1"/>
          </p:cNvSpPr>
          <p:nvPr>
            <p:ph type="title"/>
          </p:nvPr>
        </p:nvSpPr>
        <p:spPr/>
        <p:txBody>
          <a:bodyPr/>
          <a:lstStyle/>
          <a:p>
            <a:r>
              <a:rPr lang="en-US" dirty="0"/>
              <a:t>Intel 80286</a:t>
            </a:r>
          </a:p>
        </p:txBody>
      </p:sp>
      <p:sp>
        <p:nvSpPr>
          <p:cNvPr id="5" name="TextBox 4">
            <a:extLst>
              <a:ext uri="{FF2B5EF4-FFF2-40B4-BE49-F238E27FC236}">
                <a16:creationId xmlns:a16="http://schemas.microsoft.com/office/drawing/2014/main" id="{A991B0C0-7B28-4040-B5B6-62BB3A4D0832}"/>
              </a:ext>
            </a:extLst>
          </p:cNvPr>
          <p:cNvSpPr txBox="1"/>
          <p:nvPr/>
        </p:nvSpPr>
        <p:spPr>
          <a:xfrm>
            <a:off x="5216029" y="9323154"/>
            <a:ext cx="5053435" cy="307777"/>
          </a:xfrm>
          <a:prstGeom prst="rect">
            <a:avLst/>
          </a:prstGeom>
          <a:noFill/>
        </p:spPr>
        <p:txBody>
          <a:bodyPr wrap="none" rtlCol="0">
            <a:spAutoFit/>
          </a:bodyPr>
          <a:lstStyle/>
          <a:p>
            <a:r>
              <a:rPr lang="en-US" sz="1400" dirty="0">
                <a:solidFill>
                  <a:srgbClr val="4A4D53"/>
                </a:solidFill>
              </a:rPr>
              <a:t>| Source: Wikipedia/Peter </a:t>
            </a:r>
            <a:r>
              <a:rPr lang="en-US" sz="1400" dirty="0" err="1">
                <a:solidFill>
                  <a:srgbClr val="4A4D53"/>
                </a:solidFill>
              </a:rPr>
              <a:t>Binter</a:t>
            </a:r>
            <a:r>
              <a:rPr lang="en-US" sz="1400" dirty="0">
                <a:solidFill>
                  <a:srgbClr val="4A4D53"/>
                </a:solidFill>
              </a:rPr>
              <a:t> under Public Domain</a:t>
            </a:r>
          </a:p>
        </p:txBody>
      </p:sp>
      <p:pic>
        <p:nvPicPr>
          <p:cNvPr id="2050" name="Picture 2">
            <a:extLst>
              <a:ext uri="{FF2B5EF4-FFF2-40B4-BE49-F238E27FC236}">
                <a16:creationId xmlns:a16="http://schemas.microsoft.com/office/drawing/2014/main" id="{12CAB28E-F903-4C21-B4D3-E3537CBDA4DE}"/>
              </a:ext>
            </a:extLst>
          </p:cNvPr>
          <p:cNvPicPr>
            <a:picLocks noGrp="1" noChangeAspect="1" noChangeArrowheads="1"/>
          </p:cNvPicPr>
          <p:nvPr>
            <p:ph type="chart" sz="quarter" idx="10"/>
          </p:nvPr>
        </p:nvPicPr>
        <p:blipFill>
          <a:blip r:embed="rId3">
            <a:extLst>
              <a:ext uri="{28A0092B-C50C-407E-A947-70E740481C1C}">
                <a14:useLocalDpi xmlns:a14="http://schemas.microsoft.com/office/drawing/2010/main"/>
              </a:ext>
            </a:extLst>
          </a:blip>
          <a:srcRect/>
          <a:stretch>
            <a:fillRect/>
          </a:stretch>
        </p:blipFill>
        <p:spPr bwMode="auto">
          <a:xfrm>
            <a:off x="10366258" y="1629386"/>
            <a:ext cx="7392680" cy="73310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3190F4D5-C430-49B7-BE4A-9FFA1942059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0065" y="1623826"/>
            <a:ext cx="9526809" cy="7336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137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66CD66FE-3E65-4E8F-882A-A9F5DA06ED4A}"/>
              </a:ext>
            </a:extLst>
          </p:cNvPr>
          <p:cNvSpPr/>
          <p:nvPr/>
        </p:nvSpPr>
        <p:spPr>
          <a:xfrm>
            <a:off x="5726073" y="1741823"/>
            <a:ext cx="6843793" cy="6806529"/>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6BE4C5B-0132-4D8B-AE65-D63A9B9DECD0}"/>
              </a:ext>
            </a:extLst>
          </p:cNvPr>
          <p:cNvSpPr/>
          <p:nvPr/>
        </p:nvSpPr>
        <p:spPr>
          <a:xfrm>
            <a:off x="6441601" y="2453455"/>
            <a:ext cx="5412737" cy="5383265"/>
          </a:xfrm>
          <a:prstGeom prst="ellipse">
            <a:avLst/>
          </a:prstGeom>
          <a:solidFill>
            <a:srgbClr val="A2BB0A"/>
          </a:solidFill>
          <a:ln>
            <a:solidFill>
              <a:srgbClr val="A2BB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E665585-049C-4245-9A85-BB78DD97B91F}"/>
              </a:ext>
            </a:extLst>
          </p:cNvPr>
          <p:cNvSpPr/>
          <p:nvPr/>
        </p:nvSpPr>
        <p:spPr>
          <a:xfrm>
            <a:off x="7130962" y="3133814"/>
            <a:ext cx="4034010" cy="4012045"/>
          </a:xfrm>
          <a:prstGeom prst="ellipse">
            <a:avLst/>
          </a:prstGeom>
          <a:solidFill>
            <a:srgbClr val="F18800"/>
          </a:solidFill>
          <a:ln>
            <a:solidFill>
              <a:srgbClr val="F18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6AB3930-00F9-4AE4-B921-29C9C3E9E3B0}"/>
              </a:ext>
            </a:extLst>
          </p:cNvPr>
          <p:cNvSpPr>
            <a:spLocks noGrp="1"/>
          </p:cNvSpPr>
          <p:nvPr>
            <p:ph type="title"/>
          </p:nvPr>
        </p:nvSpPr>
        <p:spPr/>
        <p:txBody>
          <a:bodyPr/>
          <a:lstStyle/>
          <a:p>
            <a:r>
              <a:rPr lang="en-US" dirty="0"/>
              <a:t>CPU rings</a:t>
            </a:r>
          </a:p>
        </p:txBody>
      </p:sp>
      <p:sp>
        <p:nvSpPr>
          <p:cNvPr id="2" name="Oval 1">
            <a:extLst>
              <a:ext uri="{FF2B5EF4-FFF2-40B4-BE49-F238E27FC236}">
                <a16:creationId xmlns:a16="http://schemas.microsoft.com/office/drawing/2014/main" id="{F2F0AB47-3CA0-4643-A8AD-9E6770BE3467}"/>
              </a:ext>
            </a:extLst>
          </p:cNvPr>
          <p:cNvSpPr/>
          <p:nvPr/>
        </p:nvSpPr>
        <p:spPr>
          <a:xfrm>
            <a:off x="7816437" y="3820805"/>
            <a:ext cx="2663065" cy="2648564"/>
          </a:xfrm>
          <a:prstGeom prst="ellipse">
            <a:avLst/>
          </a:prstGeom>
          <a:ln>
            <a:solidFill>
              <a:srgbClr val="0055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B8EFC6C-6FB3-4953-A2CA-F3887320E651}"/>
              </a:ext>
            </a:extLst>
          </p:cNvPr>
          <p:cNvSpPr txBox="1"/>
          <p:nvPr/>
        </p:nvSpPr>
        <p:spPr>
          <a:xfrm>
            <a:off x="8410651" y="5547891"/>
            <a:ext cx="1474631" cy="498278"/>
          </a:xfrm>
          <a:prstGeom prst="rect">
            <a:avLst/>
          </a:prstGeom>
          <a:noFill/>
        </p:spPr>
        <p:txBody>
          <a:bodyPr wrap="square" rtlCol="0">
            <a:spAutoFit/>
          </a:bodyPr>
          <a:lstStyle/>
          <a:p>
            <a:pPr algn="ctr"/>
            <a:r>
              <a:rPr lang="de-AT" dirty="0">
                <a:solidFill>
                  <a:schemeClr val="bg1"/>
                </a:solidFill>
              </a:rPr>
              <a:t>Ring 0</a:t>
            </a:r>
            <a:endParaRPr lang="en-US" dirty="0">
              <a:solidFill>
                <a:schemeClr val="bg1"/>
              </a:solidFill>
            </a:endParaRPr>
          </a:p>
        </p:txBody>
      </p:sp>
      <p:sp>
        <p:nvSpPr>
          <p:cNvPr id="13" name="TextBox 12">
            <a:extLst>
              <a:ext uri="{FF2B5EF4-FFF2-40B4-BE49-F238E27FC236}">
                <a16:creationId xmlns:a16="http://schemas.microsoft.com/office/drawing/2014/main" id="{CB5B6BD1-5CD0-429C-8A8B-5C5184955724}"/>
              </a:ext>
            </a:extLst>
          </p:cNvPr>
          <p:cNvSpPr txBox="1"/>
          <p:nvPr/>
        </p:nvSpPr>
        <p:spPr>
          <a:xfrm>
            <a:off x="8410653" y="6508662"/>
            <a:ext cx="1474631" cy="498278"/>
          </a:xfrm>
          <a:prstGeom prst="rect">
            <a:avLst/>
          </a:prstGeom>
          <a:noFill/>
        </p:spPr>
        <p:txBody>
          <a:bodyPr wrap="square" rtlCol="0">
            <a:spAutoFit/>
          </a:bodyPr>
          <a:lstStyle/>
          <a:p>
            <a:pPr algn="ctr"/>
            <a:r>
              <a:rPr lang="de-AT" dirty="0">
                <a:solidFill>
                  <a:schemeClr val="bg1"/>
                </a:solidFill>
              </a:rPr>
              <a:t>Ring 1</a:t>
            </a:r>
            <a:endParaRPr lang="en-US" dirty="0">
              <a:solidFill>
                <a:schemeClr val="bg1"/>
              </a:solidFill>
            </a:endParaRPr>
          </a:p>
        </p:txBody>
      </p:sp>
      <p:sp>
        <p:nvSpPr>
          <p:cNvPr id="15" name="TextBox 14">
            <a:extLst>
              <a:ext uri="{FF2B5EF4-FFF2-40B4-BE49-F238E27FC236}">
                <a16:creationId xmlns:a16="http://schemas.microsoft.com/office/drawing/2014/main" id="{D25B3764-9CB5-49D0-AC0E-4AF52631A15C}"/>
              </a:ext>
            </a:extLst>
          </p:cNvPr>
          <p:cNvSpPr txBox="1"/>
          <p:nvPr/>
        </p:nvSpPr>
        <p:spPr>
          <a:xfrm>
            <a:off x="8410653" y="7220294"/>
            <a:ext cx="1474631" cy="498278"/>
          </a:xfrm>
          <a:prstGeom prst="rect">
            <a:avLst/>
          </a:prstGeom>
          <a:noFill/>
        </p:spPr>
        <p:txBody>
          <a:bodyPr wrap="square" rtlCol="0">
            <a:spAutoFit/>
          </a:bodyPr>
          <a:lstStyle/>
          <a:p>
            <a:pPr algn="ctr"/>
            <a:r>
              <a:rPr lang="de-AT" dirty="0">
                <a:solidFill>
                  <a:schemeClr val="bg1"/>
                </a:solidFill>
              </a:rPr>
              <a:t>Ring 2</a:t>
            </a:r>
            <a:endParaRPr lang="en-US" dirty="0">
              <a:solidFill>
                <a:schemeClr val="bg1"/>
              </a:solidFill>
            </a:endParaRPr>
          </a:p>
        </p:txBody>
      </p:sp>
      <p:sp>
        <p:nvSpPr>
          <p:cNvPr id="17" name="TextBox 16">
            <a:extLst>
              <a:ext uri="{FF2B5EF4-FFF2-40B4-BE49-F238E27FC236}">
                <a16:creationId xmlns:a16="http://schemas.microsoft.com/office/drawing/2014/main" id="{85F10B5A-B4C3-46C7-B8DA-6B50CDFE8EB3}"/>
              </a:ext>
            </a:extLst>
          </p:cNvPr>
          <p:cNvSpPr txBox="1"/>
          <p:nvPr/>
        </p:nvSpPr>
        <p:spPr>
          <a:xfrm>
            <a:off x="8410653" y="7911155"/>
            <a:ext cx="1474631" cy="498278"/>
          </a:xfrm>
          <a:prstGeom prst="rect">
            <a:avLst/>
          </a:prstGeom>
          <a:noFill/>
        </p:spPr>
        <p:txBody>
          <a:bodyPr wrap="square" rtlCol="0">
            <a:spAutoFit/>
          </a:bodyPr>
          <a:lstStyle/>
          <a:p>
            <a:pPr algn="ctr"/>
            <a:r>
              <a:rPr lang="de-AT" dirty="0">
                <a:solidFill>
                  <a:schemeClr val="bg1"/>
                </a:solidFill>
              </a:rPr>
              <a:t>Ring 3</a:t>
            </a:r>
            <a:endParaRPr lang="en-US" dirty="0">
              <a:solidFill>
                <a:schemeClr val="bg1"/>
              </a:solidFill>
            </a:endParaRPr>
          </a:p>
        </p:txBody>
      </p:sp>
      <p:sp>
        <p:nvSpPr>
          <p:cNvPr id="19" name="TextBox 18">
            <a:extLst>
              <a:ext uri="{FF2B5EF4-FFF2-40B4-BE49-F238E27FC236}">
                <a16:creationId xmlns:a16="http://schemas.microsoft.com/office/drawing/2014/main" id="{70F7DF5A-9719-48E9-BCCD-5EF851157821}"/>
              </a:ext>
            </a:extLst>
          </p:cNvPr>
          <p:cNvSpPr txBox="1"/>
          <p:nvPr/>
        </p:nvSpPr>
        <p:spPr>
          <a:xfrm>
            <a:off x="8410653" y="3184727"/>
            <a:ext cx="1474631" cy="584775"/>
          </a:xfrm>
          <a:prstGeom prst="rect">
            <a:avLst/>
          </a:prstGeom>
          <a:noFill/>
        </p:spPr>
        <p:txBody>
          <a:bodyPr wrap="square" rtlCol="0">
            <a:spAutoFit/>
          </a:bodyPr>
          <a:lstStyle/>
          <a:p>
            <a:pPr algn="ctr"/>
            <a:r>
              <a:rPr lang="de-AT" sz="1600" dirty="0">
                <a:solidFill>
                  <a:schemeClr val="bg1"/>
                </a:solidFill>
              </a:rPr>
              <a:t>Device Drivers</a:t>
            </a:r>
            <a:endParaRPr lang="en-US" sz="1600" dirty="0">
              <a:solidFill>
                <a:schemeClr val="bg1"/>
              </a:solidFill>
            </a:endParaRPr>
          </a:p>
        </p:txBody>
      </p:sp>
      <p:sp>
        <p:nvSpPr>
          <p:cNvPr id="21" name="TextBox 20">
            <a:extLst>
              <a:ext uri="{FF2B5EF4-FFF2-40B4-BE49-F238E27FC236}">
                <a16:creationId xmlns:a16="http://schemas.microsoft.com/office/drawing/2014/main" id="{A33A3D15-0E4C-4141-852A-3090946DCFBF}"/>
              </a:ext>
            </a:extLst>
          </p:cNvPr>
          <p:cNvSpPr txBox="1"/>
          <p:nvPr/>
        </p:nvSpPr>
        <p:spPr>
          <a:xfrm>
            <a:off x="8410650" y="4403729"/>
            <a:ext cx="1474631" cy="338554"/>
          </a:xfrm>
          <a:prstGeom prst="rect">
            <a:avLst/>
          </a:prstGeom>
          <a:noFill/>
        </p:spPr>
        <p:txBody>
          <a:bodyPr wrap="square" rtlCol="0">
            <a:spAutoFit/>
          </a:bodyPr>
          <a:lstStyle/>
          <a:p>
            <a:pPr algn="ctr"/>
            <a:r>
              <a:rPr lang="de-AT" sz="1600" dirty="0">
                <a:solidFill>
                  <a:schemeClr val="bg1"/>
                </a:solidFill>
              </a:rPr>
              <a:t>Kernel</a:t>
            </a:r>
            <a:endParaRPr lang="en-US" sz="1600" dirty="0">
              <a:solidFill>
                <a:schemeClr val="bg1"/>
              </a:solidFill>
            </a:endParaRPr>
          </a:p>
        </p:txBody>
      </p:sp>
      <p:sp>
        <p:nvSpPr>
          <p:cNvPr id="23" name="TextBox 22">
            <a:extLst>
              <a:ext uri="{FF2B5EF4-FFF2-40B4-BE49-F238E27FC236}">
                <a16:creationId xmlns:a16="http://schemas.microsoft.com/office/drawing/2014/main" id="{6F9CFD5A-5026-4670-8FDE-5305A4E9591A}"/>
              </a:ext>
            </a:extLst>
          </p:cNvPr>
          <p:cNvSpPr txBox="1"/>
          <p:nvPr/>
        </p:nvSpPr>
        <p:spPr>
          <a:xfrm>
            <a:off x="8410649" y="2507473"/>
            <a:ext cx="1474631" cy="584775"/>
          </a:xfrm>
          <a:prstGeom prst="rect">
            <a:avLst/>
          </a:prstGeom>
          <a:noFill/>
        </p:spPr>
        <p:txBody>
          <a:bodyPr wrap="square" rtlCol="0">
            <a:spAutoFit/>
          </a:bodyPr>
          <a:lstStyle/>
          <a:p>
            <a:pPr algn="ctr"/>
            <a:r>
              <a:rPr lang="de-AT" sz="1600" dirty="0">
                <a:solidFill>
                  <a:schemeClr val="bg1"/>
                </a:solidFill>
              </a:rPr>
              <a:t>Device Drivers</a:t>
            </a:r>
            <a:endParaRPr lang="en-US" sz="1600" dirty="0">
              <a:solidFill>
                <a:schemeClr val="bg1"/>
              </a:solidFill>
            </a:endParaRPr>
          </a:p>
        </p:txBody>
      </p:sp>
      <p:sp>
        <p:nvSpPr>
          <p:cNvPr id="25" name="TextBox 24">
            <a:extLst>
              <a:ext uri="{FF2B5EF4-FFF2-40B4-BE49-F238E27FC236}">
                <a16:creationId xmlns:a16="http://schemas.microsoft.com/office/drawing/2014/main" id="{821955D6-6C67-48B5-9D4F-9C78DD918DC1}"/>
              </a:ext>
            </a:extLst>
          </p:cNvPr>
          <p:cNvSpPr txBox="1"/>
          <p:nvPr/>
        </p:nvSpPr>
        <p:spPr>
          <a:xfrm>
            <a:off x="8410649" y="1943999"/>
            <a:ext cx="1474631" cy="338554"/>
          </a:xfrm>
          <a:prstGeom prst="rect">
            <a:avLst/>
          </a:prstGeom>
          <a:noFill/>
        </p:spPr>
        <p:txBody>
          <a:bodyPr wrap="square" rtlCol="0">
            <a:spAutoFit/>
          </a:bodyPr>
          <a:lstStyle/>
          <a:p>
            <a:pPr algn="ctr"/>
            <a:r>
              <a:rPr lang="de-AT" sz="1600" dirty="0">
                <a:solidFill>
                  <a:schemeClr val="bg1"/>
                </a:solidFill>
              </a:rPr>
              <a:t>Applications</a:t>
            </a:r>
            <a:endParaRPr lang="en-US" sz="1600" dirty="0">
              <a:solidFill>
                <a:schemeClr val="bg1"/>
              </a:solidFill>
            </a:endParaRPr>
          </a:p>
        </p:txBody>
      </p:sp>
    </p:spTree>
    <p:extLst>
      <p:ext uri="{BB962C8B-B14F-4D97-AF65-F5344CB8AC3E}">
        <p14:creationId xmlns:p14="http://schemas.microsoft.com/office/powerpoint/2010/main" val="4102094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853E-7FE9-4904-B57F-3ED6A71819C6}"/>
              </a:ext>
            </a:extLst>
          </p:cNvPr>
          <p:cNvSpPr>
            <a:spLocks noGrp="1"/>
          </p:cNvSpPr>
          <p:nvPr>
            <p:ph type="title"/>
          </p:nvPr>
        </p:nvSpPr>
        <p:spPr/>
        <p:txBody>
          <a:bodyPr/>
          <a:lstStyle/>
          <a:p>
            <a:r>
              <a:rPr lang="en-US" dirty="0"/>
              <a:t>Old games…</a:t>
            </a:r>
          </a:p>
        </p:txBody>
      </p:sp>
      <p:pic>
        <p:nvPicPr>
          <p:cNvPr id="7" name="Picture 6">
            <a:extLst>
              <a:ext uri="{FF2B5EF4-FFF2-40B4-BE49-F238E27FC236}">
                <a16:creationId xmlns:a16="http://schemas.microsoft.com/office/drawing/2014/main" id="{62B91BAC-A0D2-4A66-94A7-6BF96F6C0479}"/>
              </a:ext>
            </a:extLst>
          </p:cNvPr>
          <p:cNvPicPr>
            <a:picLocks noChangeAspect="1"/>
          </p:cNvPicPr>
          <p:nvPr/>
        </p:nvPicPr>
        <p:blipFill>
          <a:blip r:embed="rId3"/>
          <a:stretch>
            <a:fillRect/>
          </a:stretch>
        </p:blipFill>
        <p:spPr>
          <a:xfrm>
            <a:off x="7447102" y="630628"/>
            <a:ext cx="10128771" cy="6337626"/>
          </a:xfrm>
          <a:prstGeom prst="rect">
            <a:avLst/>
          </a:prstGeom>
        </p:spPr>
      </p:pic>
      <p:pic>
        <p:nvPicPr>
          <p:cNvPr id="5" name="Picture 4">
            <a:extLst>
              <a:ext uri="{FF2B5EF4-FFF2-40B4-BE49-F238E27FC236}">
                <a16:creationId xmlns:a16="http://schemas.microsoft.com/office/drawing/2014/main" id="{AFA31598-EC1D-42BE-8104-3744780E30AB}"/>
              </a:ext>
            </a:extLst>
          </p:cNvPr>
          <p:cNvPicPr>
            <a:picLocks noChangeAspect="1"/>
          </p:cNvPicPr>
          <p:nvPr/>
        </p:nvPicPr>
        <p:blipFill>
          <a:blip r:embed="rId4"/>
          <a:stretch>
            <a:fillRect/>
          </a:stretch>
        </p:blipFill>
        <p:spPr>
          <a:xfrm>
            <a:off x="919029" y="2896710"/>
            <a:ext cx="10147822" cy="6343976"/>
          </a:xfrm>
          <a:prstGeom prst="rect">
            <a:avLst/>
          </a:prstGeom>
        </p:spPr>
      </p:pic>
      <p:sp>
        <p:nvSpPr>
          <p:cNvPr id="9" name="TextBox 8">
            <a:extLst>
              <a:ext uri="{FF2B5EF4-FFF2-40B4-BE49-F238E27FC236}">
                <a16:creationId xmlns:a16="http://schemas.microsoft.com/office/drawing/2014/main" id="{86D73A20-2C9D-45C5-83B7-1816977E08F6}"/>
              </a:ext>
            </a:extLst>
          </p:cNvPr>
          <p:cNvSpPr txBox="1"/>
          <p:nvPr/>
        </p:nvSpPr>
        <p:spPr>
          <a:xfrm>
            <a:off x="5216029" y="9323154"/>
            <a:ext cx="4305666" cy="307777"/>
          </a:xfrm>
          <a:prstGeom prst="rect">
            <a:avLst/>
          </a:prstGeom>
          <a:noFill/>
        </p:spPr>
        <p:txBody>
          <a:bodyPr wrap="none" rtlCol="0">
            <a:spAutoFit/>
          </a:bodyPr>
          <a:lstStyle/>
          <a:p>
            <a:r>
              <a:rPr lang="en-US" sz="1400" dirty="0">
                <a:solidFill>
                  <a:srgbClr val="4A4D53"/>
                </a:solidFill>
              </a:rPr>
              <a:t>| Source: Commander Keen 4 by ID Software</a:t>
            </a:r>
          </a:p>
        </p:txBody>
      </p:sp>
    </p:spTree>
    <p:extLst>
      <p:ext uri="{BB962C8B-B14F-4D97-AF65-F5344CB8AC3E}">
        <p14:creationId xmlns:p14="http://schemas.microsoft.com/office/powerpoint/2010/main" val="2414378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AB3930-00F9-4AE4-B921-29C9C3E9E3B0}"/>
              </a:ext>
            </a:extLst>
          </p:cNvPr>
          <p:cNvSpPr>
            <a:spLocks noGrp="1"/>
          </p:cNvSpPr>
          <p:nvPr>
            <p:ph type="title"/>
          </p:nvPr>
        </p:nvSpPr>
        <p:spPr/>
        <p:txBody>
          <a:bodyPr/>
          <a:lstStyle/>
          <a:p>
            <a:r>
              <a:rPr lang="en-US" dirty="0"/>
              <a:t>Intel 80386</a:t>
            </a:r>
          </a:p>
        </p:txBody>
      </p:sp>
      <p:sp>
        <p:nvSpPr>
          <p:cNvPr id="5" name="TextBox 4">
            <a:extLst>
              <a:ext uri="{FF2B5EF4-FFF2-40B4-BE49-F238E27FC236}">
                <a16:creationId xmlns:a16="http://schemas.microsoft.com/office/drawing/2014/main" id="{A991B0C0-7B28-4040-B5B6-62BB3A4D0832}"/>
              </a:ext>
            </a:extLst>
          </p:cNvPr>
          <p:cNvSpPr txBox="1"/>
          <p:nvPr/>
        </p:nvSpPr>
        <p:spPr>
          <a:xfrm>
            <a:off x="5216029" y="9323154"/>
            <a:ext cx="4788490" cy="307777"/>
          </a:xfrm>
          <a:prstGeom prst="rect">
            <a:avLst/>
          </a:prstGeom>
          <a:noFill/>
        </p:spPr>
        <p:txBody>
          <a:bodyPr wrap="none" rtlCol="0">
            <a:spAutoFit/>
          </a:bodyPr>
          <a:lstStyle/>
          <a:p>
            <a:r>
              <a:rPr lang="en-US" sz="1400" dirty="0">
                <a:solidFill>
                  <a:srgbClr val="4A4D53"/>
                </a:solidFill>
              </a:rPr>
              <a:t>| Source: Wikipedia/Pdesousa359 under CC BY 3.0</a:t>
            </a:r>
          </a:p>
        </p:txBody>
      </p:sp>
      <p:pic>
        <p:nvPicPr>
          <p:cNvPr id="4" name="Picture 2">
            <a:extLst>
              <a:ext uri="{FF2B5EF4-FFF2-40B4-BE49-F238E27FC236}">
                <a16:creationId xmlns:a16="http://schemas.microsoft.com/office/drawing/2014/main" id="{C512E24D-CFCD-4BC5-87AE-E554467A6A6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82160" y="1479549"/>
            <a:ext cx="7880736" cy="73310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80822FAC-137A-4F75-8279-CA126C08C97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05381" y="1349636"/>
            <a:ext cx="7880737" cy="7809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869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AB3930-00F9-4AE4-B921-29C9C3E9E3B0}"/>
              </a:ext>
            </a:extLst>
          </p:cNvPr>
          <p:cNvSpPr>
            <a:spLocks noGrp="1"/>
          </p:cNvSpPr>
          <p:nvPr>
            <p:ph type="title"/>
          </p:nvPr>
        </p:nvSpPr>
        <p:spPr/>
        <p:txBody>
          <a:bodyPr/>
          <a:lstStyle/>
          <a:p>
            <a:r>
              <a:rPr lang="en-US" dirty="0"/>
              <a:t>(Para)virtualization</a:t>
            </a:r>
          </a:p>
        </p:txBody>
      </p:sp>
      <p:sp>
        <p:nvSpPr>
          <p:cNvPr id="5" name="TextBox 4">
            <a:extLst>
              <a:ext uri="{FF2B5EF4-FFF2-40B4-BE49-F238E27FC236}">
                <a16:creationId xmlns:a16="http://schemas.microsoft.com/office/drawing/2014/main" id="{A991B0C0-7B28-4040-B5B6-62BB3A4D0832}"/>
              </a:ext>
            </a:extLst>
          </p:cNvPr>
          <p:cNvSpPr txBox="1"/>
          <p:nvPr/>
        </p:nvSpPr>
        <p:spPr>
          <a:xfrm>
            <a:off x="5216029" y="9323154"/>
            <a:ext cx="4788490" cy="307777"/>
          </a:xfrm>
          <a:prstGeom prst="rect">
            <a:avLst/>
          </a:prstGeom>
          <a:noFill/>
        </p:spPr>
        <p:txBody>
          <a:bodyPr wrap="none" rtlCol="0">
            <a:spAutoFit/>
          </a:bodyPr>
          <a:lstStyle/>
          <a:p>
            <a:r>
              <a:rPr lang="en-US" sz="1400" dirty="0">
                <a:solidFill>
                  <a:srgbClr val="4A4D53"/>
                </a:solidFill>
              </a:rPr>
              <a:t>| Source: Wikipedia/Pdesousa359 under CC BY 3.0</a:t>
            </a:r>
          </a:p>
        </p:txBody>
      </p:sp>
      <p:sp>
        <p:nvSpPr>
          <p:cNvPr id="2" name="TextBox 1">
            <a:extLst>
              <a:ext uri="{FF2B5EF4-FFF2-40B4-BE49-F238E27FC236}">
                <a16:creationId xmlns:a16="http://schemas.microsoft.com/office/drawing/2014/main" id="{260A5797-7781-408E-8E4B-4E09D873546B}"/>
              </a:ext>
            </a:extLst>
          </p:cNvPr>
          <p:cNvSpPr txBox="1"/>
          <p:nvPr/>
        </p:nvSpPr>
        <p:spPr>
          <a:xfrm>
            <a:off x="4686805" y="7204364"/>
            <a:ext cx="8922328" cy="1537854"/>
          </a:xfrm>
          <a:prstGeom prst="rect">
            <a:avLst/>
          </a:prstGeom>
          <a:solidFill>
            <a:srgbClr val="005596"/>
          </a:solidFill>
        </p:spPr>
        <p:txBody>
          <a:bodyPr wrap="square" rtlCol="0" anchor="ctr">
            <a:noAutofit/>
          </a:bodyPr>
          <a:lstStyle/>
          <a:p>
            <a:pPr algn="ctr"/>
            <a:r>
              <a:rPr lang="en-US" dirty="0">
                <a:solidFill>
                  <a:schemeClr val="bg1"/>
                </a:solidFill>
              </a:rPr>
              <a:t>Hardware</a:t>
            </a:r>
          </a:p>
        </p:txBody>
      </p:sp>
      <p:sp>
        <p:nvSpPr>
          <p:cNvPr id="6" name="TextBox 5">
            <a:extLst>
              <a:ext uri="{FF2B5EF4-FFF2-40B4-BE49-F238E27FC236}">
                <a16:creationId xmlns:a16="http://schemas.microsoft.com/office/drawing/2014/main" id="{B3935259-9CAA-40B0-A155-FB0AD7890A7C}"/>
              </a:ext>
            </a:extLst>
          </p:cNvPr>
          <p:cNvSpPr txBox="1"/>
          <p:nvPr/>
        </p:nvSpPr>
        <p:spPr>
          <a:xfrm>
            <a:off x="4686805" y="5509737"/>
            <a:ext cx="8922328" cy="1537854"/>
          </a:xfrm>
          <a:prstGeom prst="rect">
            <a:avLst/>
          </a:prstGeom>
          <a:solidFill>
            <a:srgbClr val="005596"/>
          </a:solidFill>
        </p:spPr>
        <p:txBody>
          <a:bodyPr wrap="square" rtlCol="0" anchor="ctr">
            <a:noAutofit/>
          </a:bodyPr>
          <a:lstStyle/>
          <a:p>
            <a:pPr algn="ctr"/>
            <a:r>
              <a:rPr lang="en-US" dirty="0">
                <a:solidFill>
                  <a:schemeClr val="bg1"/>
                </a:solidFill>
              </a:rPr>
              <a:t>Host Kernel</a:t>
            </a:r>
          </a:p>
        </p:txBody>
      </p:sp>
      <p:sp>
        <p:nvSpPr>
          <p:cNvPr id="8" name="TextBox 7">
            <a:extLst>
              <a:ext uri="{FF2B5EF4-FFF2-40B4-BE49-F238E27FC236}">
                <a16:creationId xmlns:a16="http://schemas.microsoft.com/office/drawing/2014/main" id="{CDDAB8DE-3A14-4E80-AD2B-64715C252B56}"/>
              </a:ext>
            </a:extLst>
          </p:cNvPr>
          <p:cNvSpPr txBox="1"/>
          <p:nvPr/>
        </p:nvSpPr>
        <p:spPr>
          <a:xfrm>
            <a:off x="9282545" y="3815110"/>
            <a:ext cx="4326588" cy="1537854"/>
          </a:xfrm>
          <a:prstGeom prst="rect">
            <a:avLst/>
          </a:prstGeom>
          <a:solidFill>
            <a:srgbClr val="005596"/>
          </a:solidFill>
        </p:spPr>
        <p:txBody>
          <a:bodyPr wrap="square" rtlCol="0" anchor="ctr">
            <a:noAutofit/>
          </a:bodyPr>
          <a:lstStyle/>
          <a:p>
            <a:pPr algn="ctr"/>
            <a:r>
              <a:rPr lang="en-US" dirty="0">
                <a:solidFill>
                  <a:schemeClr val="bg1"/>
                </a:solidFill>
              </a:rPr>
              <a:t>Applications</a:t>
            </a:r>
          </a:p>
        </p:txBody>
      </p:sp>
      <p:sp>
        <p:nvSpPr>
          <p:cNvPr id="10" name="TextBox 9">
            <a:extLst>
              <a:ext uri="{FF2B5EF4-FFF2-40B4-BE49-F238E27FC236}">
                <a16:creationId xmlns:a16="http://schemas.microsoft.com/office/drawing/2014/main" id="{01A5B6A6-0C92-4670-9D75-768E33C416BE}"/>
              </a:ext>
            </a:extLst>
          </p:cNvPr>
          <p:cNvSpPr txBox="1"/>
          <p:nvPr/>
        </p:nvSpPr>
        <p:spPr>
          <a:xfrm>
            <a:off x="4686805" y="3815110"/>
            <a:ext cx="4326588" cy="1537854"/>
          </a:xfrm>
          <a:prstGeom prst="rect">
            <a:avLst/>
          </a:prstGeom>
          <a:solidFill>
            <a:srgbClr val="005596"/>
          </a:solidFill>
        </p:spPr>
        <p:txBody>
          <a:bodyPr wrap="square" rtlCol="0" anchor="ctr">
            <a:noAutofit/>
          </a:bodyPr>
          <a:lstStyle/>
          <a:p>
            <a:pPr algn="ctr"/>
            <a:r>
              <a:rPr lang="en-US" dirty="0">
                <a:solidFill>
                  <a:schemeClr val="bg1"/>
                </a:solidFill>
              </a:rPr>
              <a:t>Guest Kernel</a:t>
            </a:r>
          </a:p>
        </p:txBody>
      </p:sp>
      <p:sp>
        <p:nvSpPr>
          <p:cNvPr id="12" name="TextBox 11">
            <a:extLst>
              <a:ext uri="{FF2B5EF4-FFF2-40B4-BE49-F238E27FC236}">
                <a16:creationId xmlns:a16="http://schemas.microsoft.com/office/drawing/2014/main" id="{1A9885A9-6918-43DF-9EA3-78DFDF616BA1}"/>
              </a:ext>
            </a:extLst>
          </p:cNvPr>
          <p:cNvSpPr txBox="1"/>
          <p:nvPr/>
        </p:nvSpPr>
        <p:spPr>
          <a:xfrm>
            <a:off x="4686805" y="2120483"/>
            <a:ext cx="4326588" cy="1537854"/>
          </a:xfrm>
          <a:prstGeom prst="rect">
            <a:avLst/>
          </a:prstGeom>
          <a:solidFill>
            <a:srgbClr val="005596"/>
          </a:solidFill>
        </p:spPr>
        <p:txBody>
          <a:bodyPr wrap="square" rtlCol="0" anchor="ctr">
            <a:noAutofit/>
          </a:bodyPr>
          <a:lstStyle/>
          <a:p>
            <a:pPr algn="ctr"/>
            <a:r>
              <a:rPr lang="en-US" dirty="0">
                <a:solidFill>
                  <a:schemeClr val="bg1"/>
                </a:solidFill>
              </a:rPr>
              <a:t>Applications</a:t>
            </a:r>
          </a:p>
        </p:txBody>
      </p:sp>
      <p:sp>
        <p:nvSpPr>
          <p:cNvPr id="14" name="Rectangle 13">
            <a:extLst>
              <a:ext uri="{FF2B5EF4-FFF2-40B4-BE49-F238E27FC236}">
                <a16:creationId xmlns:a16="http://schemas.microsoft.com/office/drawing/2014/main" id="{93C16EDD-ECFC-404C-B21C-207492C2BB8E}"/>
              </a:ext>
            </a:extLst>
          </p:cNvPr>
          <p:cNvSpPr/>
          <p:nvPr/>
        </p:nvSpPr>
        <p:spPr>
          <a:xfrm>
            <a:off x="4544291" y="1999185"/>
            <a:ext cx="4603678" cy="3448578"/>
          </a:xfrm>
          <a:prstGeom prst="rect">
            <a:avLst/>
          </a:prstGeom>
          <a:noFill/>
          <a:ln w="28575">
            <a:solidFill>
              <a:srgbClr val="F188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1161141"/>
      </p:ext>
    </p:extLst>
  </p:cSld>
  <p:clrMapOvr>
    <a:masterClrMapping/>
  </p:clrMapOvr>
</p:sld>
</file>

<file path=ppt/theme/theme1.xml><?xml version="1.0" encoding="utf-8"?>
<a:theme xmlns:a="http://schemas.openxmlformats.org/drawingml/2006/main" name="Office">
  <a:themeElements>
    <a:clrScheme name="fh-campus">
      <a:dk1>
        <a:srgbClr val="000000"/>
      </a:dk1>
      <a:lt1>
        <a:srgbClr val="FFFFFF"/>
      </a:lt1>
      <a:dk2>
        <a:srgbClr val="000000"/>
      </a:dk2>
      <a:lt2>
        <a:srgbClr val="808080"/>
      </a:lt2>
      <a:accent1>
        <a:srgbClr val="005596"/>
      </a:accent1>
      <a:accent2>
        <a:srgbClr val="00A0D8"/>
      </a:accent2>
      <a:accent3>
        <a:srgbClr val="0088A9"/>
      </a:accent3>
      <a:accent4>
        <a:srgbClr val="7D5C9E"/>
      </a:accent4>
      <a:accent5>
        <a:srgbClr val="EF8900"/>
      </a:accent5>
      <a:accent6>
        <a:srgbClr val="F9BA00"/>
      </a:accent6>
      <a:hlink>
        <a:srgbClr val="A3B900"/>
      </a:hlink>
      <a:folHlink>
        <a:srgbClr val="AF67FF"/>
      </a:folHlink>
    </a:clrScheme>
    <a:fontScheme name="FH Campus Wie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_rels/customUI14.xml.rels><?xml version="1.0" encoding="UTF-8" standalone="yes"?>
<Relationships xmlns="http://schemas.openxmlformats.org/package/2006/relationships"><Relationship Id="logo" Type="http://schemas.openxmlformats.org/officeDocument/2006/relationships/image" Target="images/logo.png"/></Relationships>
</file>

<file path=customUI/customUI14.xml>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CEF9656E154CB14B88D5539594A49E65" ma:contentTypeVersion="5" ma:contentTypeDescription="Ein neues Dokument erstellen." ma:contentTypeScope="" ma:versionID="e5f39cde5cdbae055e9951e4ad06bca6">
  <xsd:schema xmlns:xsd="http://www.w3.org/2001/XMLSchema" xmlns:xs="http://www.w3.org/2001/XMLSchema" xmlns:p="http://schemas.microsoft.com/office/2006/metadata/properties" xmlns:ns2="4e1f8463-6a74-4219-9042-83052c094ba5" targetNamespace="http://schemas.microsoft.com/office/2006/metadata/properties" ma:root="true" ma:fieldsID="9a0f06d9652b20b54bcc53d3ce393eab" ns2:_="">
    <xsd:import namespace="4e1f8463-6a74-4219-9042-83052c094ba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1f8463-6a74-4219-9042-83052c094b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09C5E2-0E33-4693-83F6-685D7AD81EE0}">
  <ds:schemaRefs>
    <ds:schemaRef ds:uri="http://purl.org/dc/elements/1.1/"/>
    <ds:schemaRef ds:uri="4e1f8463-6a74-4219-9042-83052c094ba5"/>
    <ds:schemaRef ds:uri="http://www.w3.org/XML/1998/namespace"/>
    <ds:schemaRef ds:uri="http://purl.org/dc/terms/"/>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EBDBBE53-B5DF-46AD-BF4F-EAD53CADDF37}">
  <ds:schemaRefs>
    <ds:schemaRef ds:uri="http://schemas.microsoft.com/sharepoint/v3/contenttype/forms"/>
  </ds:schemaRefs>
</ds:datastoreItem>
</file>

<file path=customXml/itemProps3.xml><?xml version="1.0" encoding="utf-8"?>
<ds:datastoreItem xmlns:ds="http://schemas.openxmlformats.org/officeDocument/2006/customXml" ds:itemID="{1DCF5229-CA16-4462-BDC0-EA9D66FDE1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1f8463-6a74-4219-9042-83052c094b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1576</TotalTime>
  <Words>4902</Words>
  <Application>Microsoft Office PowerPoint</Application>
  <PresentationFormat>Custom</PresentationFormat>
  <Paragraphs>406</Paragraphs>
  <Slides>48</Slides>
  <Notes>48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vt:lpstr>
      <vt:lpstr>Calibri</vt:lpstr>
      <vt:lpstr>Verdana</vt:lpstr>
      <vt:lpstr>Office</vt:lpstr>
      <vt:lpstr>Infrastructure as a Service</vt:lpstr>
      <vt:lpstr>Overview </vt:lpstr>
      <vt:lpstr>Virtual Machines</vt:lpstr>
      <vt:lpstr>IBM System/370</vt:lpstr>
      <vt:lpstr>Intel 80286</vt:lpstr>
      <vt:lpstr>CPU rings</vt:lpstr>
      <vt:lpstr>Old games…</vt:lpstr>
      <vt:lpstr>Intel 80386</vt:lpstr>
      <vt:lpstr>(Para)virtualization</vt:lpstr>
      <vt:lpstr>CPU rings (virtualization)</vt:lpstr>
      <vt:lpstr>Intel ME</vt:lpstr>
      <vt:lpstr>Cloud</vt:lpstr>
      <vt:lpstr>Typical Instance Types</vt:lpstr>
      <vt:lpstr>Instance sizes</vt:lpstr>
      <vt:lpstr>Automation</vt:lpstr>
      <vt:lpstr>APIs</vt:lpstr>
      <vt:lpstr>User Data / Cloud Init</vt:lpstr>
      <vt:lpstr>Automation Tools</vt:lpstr>
      <vt:lpstr>Virtual Machine Pools</vt:lpstr>
      <vt:lpstr>Virtual Machine Pools</vt:lpstr>
      <vt:lpstr>Storage</vt:lpstr>
      <vt:lpstr>Disks</vt:lpstr>
      <vt:lpstr>Disks</vt:lpstr>
      <vt:lpstr>Local Disks</vt:lpstr>
      <vt:lpstr>Network Block Storage</vt:lpstr>
      <vt:lpstr>Network File System</vt:lpstr>
      <vt:lpstr>Object Storage</vt:lpstr>
      <vt:lpstr>Network</vt:lpstr>
      <vt:lpstr>Cloud Network</vt:lpstr>
      <vt:lpstr>Private-only network with NAT</vt:lpstr>
      <vt:lpstr>Default Public IP</vt:lpstr>
      <vt:lpstr>Fully Customizable</vt:lpstr>
      <vt:lpstr>Firewalling</vt:lpstr>
      <vt:lpstr>Security Groups</vt:lpstr>
      <vt:lpstr>Security Groups</vt:lpstr>
      <vt:lpstr>Network Load Balancers</vt:lpstr>
      <vt:lpstr>Network Load Balancer</vt:lpstr>
      <vt:lpstr>VPNs, interconnects, routing</vt:lpstr>
      <vt:lpstr>Goal</vt:lpstr>
      <vt:lpstr>MPLS</vt:lpstr>
      <vt:lpstr>VPN</vt:lpstr>
      <vt:lpstr>DNS</vt:lpstr>
      <vt:lpstr>DNS</vt:lpstr>
      <vt:lpstr>Failover</vt:lpstr>
      <vt:lpstr>Geobalancing</vt:lpstr>
      <vt:lpstr>Monitoring</vt:lpstr>
      <vt:lpstr>Basic Monitoring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janos.pasztor@edu.fh-campuswien.ac.at</dc:creator>
  <cp:lastModifiedBy>Pasztor Janos</cp:lastModifiedBy>
  <cp:revision>198</cp:revision>
  <dcterms:created xsi:type="dcterms:W3CDTF">2018-07-07T10:02:52Z</dcterms:created>
  <dcterms:modified xsi:type="dcterms:W3CDTF">2020-09-14T16:21:09Z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0x010100CEF9656E154CB14B88D5539594A49E65</vt:lpwstr>
  </property>
</Properties>
</file>