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UI/images/logo.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e9a4faa1d4ad4669" Type="http://schemas.microsoft.com/office/2007/relationships/ui/extensibility" Target="customUI/customUI14.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262" r:id="rId6"/>
    <p:sldId id="350" r:id="rId7"/>
    <p:sldId id="353" r:id="rId8"/>
    <p:sldId id="352" r:id="rId9"/>
    <p:sldId id="351"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349" r:id="rId46"/>
  </p:sldIdLst>
  <p:sldSz cx="18295938" cy="10290175"/>
  <p:notesSz cx="6858000" cy="9144000"/>
  <p:defaultTextStyle>
    <a:defPPr>
      <a:defRPr lang="de-DE"/>
    </a:defPPr>
    <a:lvl1pPr marL="0" algn="l" defTabSz="1340375" rtl="0" eaLnBrk="1" latinLnBrk="0" hangingPunct="1">
      <a:defRPr sz="2638" kern="1200">
        <a:solidFill>
          <a:schemeClr val="tx1"/>
        </a:solidFill>
        <a:latin typeface="+mn-lt"/>
        <a:ea typeface="+mn-ea"/>
        <a:cs typeface="+mn-cs"/>
      </a:defRPr>
    </a:lvl1pPr>
    <a:lvl2pPr marL="670190" algn="l" defTabSz="1340375" rtl="0" eaLnBrk="1" latinLnBrk="0" hangingPunct="1">
      <a:defRPr sz="2638" kern="1200">
        <a:solidFill>
          <a:schemeClr val="tx1"/>
        </a:solidFill>
        <a:latin typeface="+mn-lt"/>
        <a:ea typeface="+mn-ea"/>
        <a:cs typeface="+mn-cs"/>
      </a:defRPr>
    </a:lvl2pPr>
    <a:lvl3pPr marL="1340375" algn="l" defTabSz="1340375" rtl="0" eaLnBrk="1" latinLnBrk="0" hangingPunct="1">
      <a:defRPr sz="2638" kern="1200">
        <a:solidFill>
          <a:schemeClr val="tx1"/>
        </a:solidFill>
        <a:latin typeface="+mn-lt"/>
        <a:ea typeface="+mn-ea"/>
        <a:cs typeface="+mn-cs"/>
      </a:defRPr>
    </a:lvl3pPr>
    <a:lvl4pPr marL="2010565" algn="l" defTabSz="1340375" rtl="0" eaLnBrk="1" latinLnBrk="0" hangingPunct="1">
      <a:defRPr sz="2638" kern="1200">
        <a:solidFill>
          <a:schemeClr val="tx1"/>
        </a:solidFill>
        <a:latin typeface="+mn-lt"/>
        <a:ea typeface="+mn-ea"/>
        <a:cs typeface="+mn-cs"/>
      </a:defRPr>
    </a:lvl4pPr>
    <a:lvl5pPr marL="2680752" algn="l" defTabSz="1340375" rtl="0" eaLnBrk="1" latinLnBrk="0" hangingPunct="1">
      <a:defRPr sz="2638" kern="1200">
        <a:solidFill>
          <a:schemeClr val="tx1"/>
        </a:solidFill>
        <a:latin typeface="+mn-lt"/>
        <a:ea typeface="+mn-ea"/>
        <a:cs typeface="+mn-cs"/>
      </a:defRPr>
    </a:lvl5pPr>
    <a:lvl6pPr marL="3350942" algn="l" defTabSz="1340375" rtl="0" eaLnBrk="1" latinLnBrk="0" hangingPunct="1">
      <a:defRPr sz="2638" kern="1200">
        <a:solidFill>
          <a:schemeClr val="tx1"/>
        </a:solidFill>
        <a:latin typeface="+mn-lt"/>
        <a:ea typeface="+mn-ea"/>
        <a:cs typeface="+mn-cs"/>
      </a:defRPr>
    </a:lvl6pPr>
    <a:lvl7pPr marL="4021129" algn="l" defTabSz="1340375" rtl="0" eaLnBrk="1" latinLnBrk="0" hangingPunct="1">
      <a:defRPr sz="2638" kern="1200">
        <a:solidFill>
          <a:schemeClr val="tx1"/>
        </a:solidFill>
        <a:latin typeface="+mn-lt"/>
        <a:ea typeface="+mn-ea"/>
        <a:cs typeface="+mn-cs"/>
      </a:defRPr>
    </a:lvl7pPr>
    <a:lvl8pPr marL="4691317" algn="l" defTabSz="1340375" rtl="0" eaLnBrk="1" latinLnBrk="0" hangingPunct="1">
      <a:defRPr sz="2638" kern="1200">
        <a:solidFill>
          <a:schemeClr val="tx1"/>
        </a:solidFill>
        <a:latin typeface="+mn-lt"/>
        <a:ea typeface="+mn-ea"/>
        <a:cs typeface="+mn-cs"/>
      </a:defRPr>
    </a:lvl8pPr>
    <a:lvl9pPr marL="5361506" algn="l" defTabSz="1340375" rtl="0" eaLnBrk="1" latinLnBrk="0" hangingPunct="1">
      <a:defRPr sz="2638"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478B07-9098-4F48-BF99-F30F40DAE1FF}">
          <p14:sldIdLst>
            <p14:sldId id="256"/>
            <p14:sldId id="262"/>
            <p14:sldId id="350"/>
            <p14:sldId id="353"/>
            <p14:sldId id="352"/>
            <p14:sldId id="351"/>
          </p14:sldIdLst>
        </p14:section>
        <p14:section name="Application Load Balancers" id="{54332739-8B50-4DA6-96AE-0D4F8D4FEECB}">
          <p14:sldIdLst>
            <p14:sldId id="383"/>
            <p14:sldId id="384"/>
            <p14:sldId id="385"/>
            <p14:sldId id="386"/>
            <p14:sldId id="387"/>
          </p14:sldIdLst>
        </p14:section>
        <p14:section name="Content Delivery Networks" id="{EEC64302-E7B6-44C0-A82C-1A013FEA6C21}">
          <p14:sldIdLst>
            <p14:sldId id="388"/>
            <p14:sldId id="389"/>
            <p14:sldId id="390"/>
            <p14:sldId id="391"/>
            <p14:sldId id="392"/>
            <p14:sldId id="393"/>
            <p14:sldId id="394"/>
          </p14:sldIdLst>
        </p14:section>
        <p14:section name="Object Storage" id="{6C62C4A4-4863-4FFC-A2D2-446B6E16C064}">
          <p14:sldIdLst>
            <p14:sldId id="395"/>
            <p14:sldId id="396"/>
            <p14:sldId id="397"/>
            <p14:sldId id="398"/>
            <p14:sldId id="399"/>
          </p14:sldIdLst>
        </p14:section>
        <p14:section name="Databases as a Service" id="{3AC8CDE2-5D29-4C80-833F-E2ADF711EB1D}">
          <p14:sldIdLst>
            <p14:sldId id="400"/>
            <p14:sldId id="401"/>
            <p14:sldId id="402"/>
            <p14:sldId id="403"/>
            <p14:sldId id="404"/>
            <p14:sldId id="405"/>
            <p14:sldId id="406"/>
            <p14:sldId id="407"/>
            <p14:sldId id="408"/>
            <p14:sldId id="409"/>
          </p14:sldIdLst>
        </p14:section>
        <p14:section name="Functions as a Service" id="{A9D49185-064A-4008-8BED-C88E78407935}">
          <p14:sldIdLst>
            <p14:sldId id="410"/>
            <p14:sldId id="411"/>
          </p14:sldIdLst>
        </p14:section>
        <p14:section name="Containers as a Service" id="{97A4688E-4464-4FB5-925E-507463D2BCFF}">
          <p14:sldIdLst>
            <p14:sldId id="412"/>
            <p14:sldId id="413"/>
          </p14:sldIdLst>
        </p14:section>
        <p14:section name="Stream Processing" id="{92906138-89EE-4D0D-9F0B-35E944D8F0DC}">
          <p14:sldIdLst>
            <p14:sldId id="414"/>
            <p14:sldId id="415"/>
          </p14:sldIdLst>
        </p14:section>
        <p14:section name="Deployment Pipelines" id="{07E63205-3E04-4ED8-920B-9CE4EE66FF9C}">
          <p14:sldIdLst>
            <p14:sldId id="416"/>
            <p14:sldId id="417"/>
          </p14:sldIdLst>
        </p14:section>
        <p14:section name="Thank You" id="{6F59D814-2F83-4EBC-897F-DFEF4D56C557}">
          <p14:sldIdLst>
            <p14:sldId id="349"/>
          </p14:sldIdLst>
        </p14:section>
      </p14:sectionLst>
    </p:ext>
    <p:ext uri="{EFAFB233-063F-42B5-8137-9DF3F51BA10A}">
      <p15:sldGuideLst xmlns:p15="http://schemas.microsoft.com/office/powerpoint/2012/main">
        <p15:guide id="1" orient="horz" pos="3242" userDrawn="1">
          <p15:clr>
            <a:srgbClr val="A4A3A4"/>
          </p15:clr>
        </p15:guide>
        <p15:guide id="2" pos="57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sztor Janos" initials="PJ" lastIdx="1" clrIdx="0">
    <p:extLst>
      <p:ext uri="{19B8F6BF-5375-455C-9EA6-DF929625EA0E}">
        <p15:presenceInfo xmlns:p15="http://schemas.microsoft.com/office/powerpoint/2012/main" userId="Pasztor Jan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6"/>
    <a:srgbClr val="A2BB0A"/>
    <a:srgbClr val="F18800"/>
    <a:srgbClr val="006EB7"/>
    <a:srgbClr val="4E89BA"/>
    <a:srgbClr val="404040"/>
    <a:srgbClr val="BFBFBF"/>
    <a:srgbClr val="4A4D53"/>
    <a:srgbClr val="00A8AC"/>
    <a:srgbClr val="00A1D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2331" autoAdjust="0"/>
    <p:restoredTop sz="97474" autoAdjust="0"/>
  </p:normalViewPr>
  <p:slideViewPr>
    <p:cSldViewPr snapToGrid="0" showGuides="1">
      <p:cViewPr varScale="1">
        <p:scale>
          <a:sx n="71" d="100"/>
          <a:sy n="71" d="100"/>
        </p:scale>
        <p:origin x="828" y="68"/>
      </p:cViewPr>
      <p:guideLst>
        <p:guide orient="horz" pos="3242"/>
        <p:guide pos="5763"/>
      </p:guideLst>
    </p:cSldViewPr>
  </p:slideViewPr>
  <p:outlineViewPr>
    <p:cViewPr>
      <p:scale>
        <a:sx n="33" d="100"/>
        <a:sy n="33" d="100"/>
      </p:scale>
      <p:origin x="0" y="-2632"/>
    </p:cViewPr>
  </p:outlineViewPr>
  <p:notesTextViewPr>
    <p:cViewPr>
      <p:scale>
        <a:sx n="3" d="2"/>
        <a:sy n="3" d="2"/>
      </p:scale>
      <p:origin x="0" y="0"/>
    </p:cViewPr>
  </p:notesTextViewPr>
  <p:notesViewPr>
    <p:cSldViewPr snapToGrid="0">
      <p:cViewPr varScale="1">
        <p:scale>
          <a:sx n="122" d="100"/>
          <a:sy n="122" d="100"/>
        </p:scale>
        <p:origin x="108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01AE6-A548-4B53-B7AF-2C216BF6FDEC}" type="datetimeFigureOut">
              <a:rPr lang="de-AT" smtClean="0"/>
              <a:t>14.09.2020</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B911-885E-4668-8C6E-9562ABF6240B}" type="slidenum">
              <a:rPr lang="de-AT" smtClean="0"/>
              <a:t>‹#›</a:t>
            </a:fld>
            <a:endParaRPr lang="de-AT"/>
          </a:p>
        </p:txBody>
      </p:sp>
    </p:spTree>
    <p:extLst>
      <p:ext uri="{BB962C8B-B14F-4D97-AF65-F5344CB8AC3E}">
        <p14:creationId xmlns:p14="http://schemas.microsoft.com/office/powerpoint/2010/main" val="2942585775"/>
      </p:ext>
    </p:extLst>
  </p:cSld>
  <p:clrMap bg1="lt1" tx1="dk1" bg2="lt2" tx2="dk2" accent1="accent1" accent2="accent2" accent3="accent3" accent4="accent4" accent5="accent5" accent6="accent6" hlink="hlink" folHlink="folHlink"/>
  <p:notesStyle>
    <a:lvl1pPr marL="0" algn="l" defTabSz="1340375" rtl="0" eaLnBrk="1" latinLnBrk="0" hangingPunct="1">
      <a:defRPr sz="1760" kern="1200">
        <a:solidFill>
          <a:schemeClr val="tx1"/>
        </a:solidFill>
        <a:latin typeface="+mn-lt"/>
        <a:ea typeface="+mn-ea"/>
        <a:cs typeface="+mn-cs"/>
      </a:defRPr>
    </a:lvl1pPr>
    <a:lvl2pPr marL="670190" algn="l" defTabSz="1340375" rtl="0" eaLnBrk="1" latinLnBrk="0" hangingPunct="1">
      <a:defRPr sz="1760" kern="1200">
        <a:solidFill>
          <a:schemeClr val="tx1"/>
        </a:solidFill>
        <a:latin typeface="+mn-lt"/>
        <a:ea typeface="+mn-ea"/>
        <a:cs typeface="+mn-cs"/>
      </a:defRPr>
    </a:lvl2pPr>
    <a:lvl3pPr marL="1340375" algn="l" defTabSz="1340375" rtl="0" eaLnBrk="1" latinLnBrk="0" hangingPunct="1">
      <a:defRPr sz="1760" kern="1200">
        <a:solidFill>
          <a:schemeClr val="tx1"/>
        </a:solidFill>
        <a:latin typeface="+mn-lt"/>
        <a:ea typeface="+mn-ea"/>
        <a:cs typeface="+mn-cs"/>
      </a:defRPr>
    </a:lvl3pPr>
    <a:lvl4pPr marL="2010565" algn="l" defTabSz="1340375" rtl="0" eaLnBrk="1" latinLnBrk="0" hangingPunct="1">
      <a:defRPr sz="1760" kern="1200">
        <a:solidFill>
          <a:schemeClr val="tx1"/>
        </a:solidFill>
        <a:latin typeface="+mn-lt"/>
        <a:ea typeface="+mn-ea"/>
        <a:cs typeface="+mn-cs"/>
      </a:defRPr>
    </a:lvl4pPr>
    <a:lvl5pPr marL="2680752" algn="l" defTabSz="1340375" rtl="0" eaLnBrk="1" latinLnBrk="0" hangingPunct="1">
      <a:defRPr sz="1760" kern="1200">
        <a:solidFill>
          <a:schemeClr val="tx1"/>
        </a:solidFill>
        <a:latin typeface="+mn-lt"/>
        <a:ea typeface="+mn-ea"/>
        <a:cs typeface="+mn-cs"/>
      </a:defRPr>
    </a:lvl5pPr>
    <a:lvl6pPr marL="3350942" algn="l" defTabSz="1340375" rtl="0" eaLnBrk="1" latinLnBrk="0" hangingPunct="1">
      <a:defRPr sz="1760" kern="1200">
        <a:solidFill>
          <a:schemeClr val="tx1"/>
        </a:solidFill>
        <a:latin typeface="+mn-lt"/>
        <a:ea typeface="+mn-ea"/>
        <a:cs typeface="+mn-cs"/>
      </a:defRPr>
    </a:lvl6pPr>
    <a:lvl7pPr marL="4021129" algn="l" defTabSz="1340375" rtl="0" eaLnBrk="1" latinLnBrk="0" hangingPunct="1">
      <a:defRPr sz="1760" kern="1200">
        <a:solidFill>
          <a:schemeClr val="tx1"/>
        </a:solidFill>
        <a:latin typeface="+mn-lt"/>
        <a:ea typeface="+mn-ea"/>
        <a:cs typeface="+mn-cs"/>
      </a:defRPr>
    </a:lvl7pPr>
    <a:lvl8pPr marL="4691317" algn="l" defTabSz="1340375" rtl="0" eaLnBrk="1" latinLnBrk="0" hangingPunct="1">
      <a:defRPr sz="1760" kern="1200">
        <a:solidFill>
          <a:schemeClr val="tx1"/>
        </a:solidFill>
        <a:latin typeface="+mn-lt"/>
        <a:ea typeface="+mn-ea"/>
        <a:cs typeface="+mn-cs"/>
      </a:defRPr>
    </a:lvl8pPr>
    <a:lvl9pPr marL="5361506" algn="l" defTabSz="1340375" rtl="0" eaLnBrk="1" latinLnBrk="0" hangingPunct="1">
      <a:defRPr sz="17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HTTP_cook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Session_(computer_science)#HTTP_session_tok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asztor.at/blog/stop-using-php-session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Optical_fib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mashingmagazine.com/2017/04/guide-http2-server-pus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rstechnica.com/information-technology/2016/11/private-microwave-networks-financial-hf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chcrunch.com/2020/06/15/spacex-will-have-to-starlink-internets-low-latency-within-the-next-month-to-qualify-for-up-to-16b-in-federal-fund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Amazon_S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Magnetic_tape_data_storag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docs.aws.amazon.com/AmazonS3/latest/dev/object-lifecycle-mgmt.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ACID"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en.wikipedia.org/wiki/Database_transacti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CAP_theorem"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en.wikipedia.org/wiki/Quorum_(distributed_computing)"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rometheus.io/"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aws.amazon.com/lambda/edg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fh-cloud-computing.github.io/lectures/4-container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adoop.apache.org/docs/r1.2.1/hdfs_design.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kafka.apache.org/" TargetMode="External"/><Relationship Id="rId4" Type="http://schemas.openxmlformats.org/officeDocument/2006/relationships/hyperlink" Target="https://spark.apache.org/"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OSI_mode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n.wikipedia.org/wiki/Hypertext_Transfer_Protoco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WebSocke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0255" rtl="0" eaLnBrk="1" fontAlgn="auto" latinLnBrk="0" hangingPunct="1">
              <a:lnSpc>
                <a:spcPct val="100000"/>
              </a:lnSpc>
              <a:spcBef>
                <a:spcPts val="0"/>
              </a:spcBef>
              <a:spcAft>
                <a:spcPts val="0"/>
              </a:spcAft>
              <a:buClrTx/>
              <a:buSzTx/>
              <a:buFontTx/>
              <a:buNone/>
              <a:tabLst/>
              <a:defRPr/>
            </a:pPr>
            <a:r>
              <a:rPr lang="en-US" b="0" i="0" dirty="0">
                <a:effectLst/>
                <a:latin typeface="Verdana" panose="020B0604030504040204" pitchFamily="34" charset="0"/>
              </a:rPr>
              <a:t>Introduction to the Cloud</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a:t>
            </a:fld>
            <a:endParaRPr lang="de-AT"/>
          </a:p>
        </p:txBody>
      </p:sp>
    </p:spTree>
    <p:extLst>
      <p:ext uri="{BB962C8B-B14F-4D97-AF65-F5344CB8AC3E}">
        <p14:creationId xmlns:p14="http://schemas.microsoft.com/office/powerpoint/2010/main" val="22073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Some applications also require that subsequent requests from the same client end up on the same backend. This is called session stickiness and can be achieved in a variety of ways. Less advanced solutions route requests based on the source IP, while more advanced versions send a so-called </a:t>
            </a:r>
            <a:r>
              <a:rPr lang="en-US" b="0" i="0" u="none" strike="noStrike" dirty="0">
                <a:effectLst/>
                <a:latin typeface="Verdana" panose="020B0604030504040204" pitchFamily="34" charset="0"/>
                <a:hlinkClick r:id="rId3"/>
              </a:rPr>
              <a:t>cookie</a:t>
            </a:r>
            <a:r>
              <a:rPr lang="en-US" b="0" i="0" dirty="0">
                <a:solidFill>
                  <a:srgbClr val="000000"/>
                </a:solidFill>
                <a:effectLst/>
                <a:latin typeface="Verdana" panose="020B0604030504040204" pitchFamily="34" charset="0"/>
              </a:rPr>
              <a:t> to the client and route subsequent requests based on that cookie.</a:t>
            </a:r>
          </a:p>
          <a:p>
            <a:endParaRPr lang="en-US" dirty="0">
              <a:solidFill>
                <a:srgbClr val="000000"/>
              </a:solidFill>
              <a:latin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10</a:t>
            </a:fld>
            <a:endParaRPr lang="de-AT"/>
          </a:p>
        </p:txBody>
      </p:sp>
    </p:spTree>
    <p:extLst>
      <p:ext uri="{BB962C8B-B14F-4D97-AF65-F5344CB8AC3E}">
        <p14:creationId xmlns:p14="http://schemas.microsoft.com/office/powerpoint/2010/main" val="3396514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Sticky sessions, however, present a problem: when a backend goes down the users of that backend will be redistributed to other backends. In practice this usually means that users will be logged out. When a cascading fault, or a rolling update occurs that takes down multiple backends in rapid succession users can be subjected to multiple involuntary logouts.</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This has an adverse effect on user experience which is why newer, so-called “cloud native” applications don't use sticky sessions. Instead, cloud native applications put client-specific data (e.g. </a:t>
            </a:r>
            <a:r>
              <a:rPr lang="en-US" sz="1400" b="0" i="0" u="none" strike="noStrike" dirty="0">
                <a:solidFill>
                  <a:srgbClr val="000000"/>
                </a:solidFill>
                <a:effectLst/>
                <a:latin typeface="Verdana" panose="020B0604030504040204" pitchFamily="34" charset="0"/>
                <a:hlinkClick r:id="rId3"/>
              </a:rPr>
              <a:t>session data</a:t>
            </a:r>
            <a:r>
              <a:rPr lang="en-US" sz="1400" b="0" i="0" dirty="0">
                <a:solidFill>
                  <a:srgbClr val="000000"/>
                </a:solidFill>
                <a:effectLst/>
                <a:latin typeface="Verdana" panose="020B0604030504040204" pitchFamily="34" charset="0"/>
              </a:rPr>
              <a:t>) in database systems with redundancy. Sessions themselves </a:t>
            </a:r>
            <a:r>
              <a:rPr lang="en-US" sz="1400" b="0" i="0" u="none" strike="noStrike" dirty="0">
                <a:solidFill>
                  <a:srgbClr val="000000"/>
                </a:solidFill>
                <a:effectLst/>
                <a:latin typeface="Verdana" panose="020B0604030504040204" pitchFamily="34" charset="0"/>
                <a:hlinkClick r:id="rId4"/>
              </a:rPr>
              <a:t>have their own race condition problems</a:t>
            </a:r>
            <a:r>
              <a:rPr lang="en-US" sz="1400" b="0" i="0" dirty="0">
                <a:solidFill>
                  <a:srgbClr val="000000"/>
                </a:solidFill>
                <a:effectLst/>
                <a:latin typeface="Verdana" panose="020B0604030504040204" pitchFamily="34" charset="0"/>
              </a:rPr>
              <a:t>, but that is not a discussion for this lecture.</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11</a:t>
            </a:fld>
            <a:endParaRPr lang="de-AT"/>
          </a:p>
        </p:txBody>
      </p:sp>
    </p:spTree>
    <p:extLst>
      <p:ext uri="{BB962C8B-B14F-4D97-AF65-F5344CB8AC3E}">
        <p14:creationId xmlns:p14="http://schemas.microsoft.com/office/powerpoint/2010/main" val="93212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While it seems the Internet is blazing fast nowadays delivering content to the other side of the planet is still an issue. As you may know most of the Internet is comprised of </a:t>
            </a:r>
            <a:r>
              <a:rPr lang="en-US" b="0" i="0" u="none" strike="noStrike" dirty="0">
                <a:effectLst/>
                <a:latin typeface="Verdana" panose="020B0604030504040204" pitchFamily="34" charset="0"/>
                <a:hlinkClick r:id="rId3"/>
              </a:rPr>
              <a:t>fiber optic cabling</a:t>
            </a:r>
            <a:r>
              <a:rPr lang="en-US" b="0" i="0" dirty="0">
                <a:solidFill>
                  <a:srgbClr val="000000"/>
                </a:solidFill>
                <a:effectLst/>
                <a:latin typeface="Verdana" panose="020B0604030504040204" pitchFamily="34" charset="0"/>
              </a:rPr>
              <a:t>. Data is transmitted by turning a laser on and off in rapid succession.</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12</a:t>
            </a:fld>
            <a:endParaRPr lang="de-AT"/>
          </a:p>
        </p:txBody>
      </p:sp>
    </p:spTree>
    <p:extLst>
      <p:ext uri="{BB962C8B-B14F-4D97-AF65-F5344CB8AC3E}">
        <p14:creationId xmlns:p14="http://schemas.microsoft.com/office/powerpoint/2010/main" val="1807984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Let's do a little mental exercise: the speed of light is 299.792.458 m/s. The circumference of our planet is 40,075 km. A ray of light should be able to round the planet in </a:t>
            </a:r>
            <a:r>
              <a:rPr lang="en-US" dirty="0"/>
              <a:t>40.075.000 / 299.792.458 = 0.113</a:t>
            </a:r>
            <a:r>
              <a:rPr lang="en-US" b="0" i="0" dirty="0">
                <a:solidFill>
                  <a:srgbClr val="000000"/>
                </a:solidFill>
                <a:effectLst/>
                <a:latin typeface="Verdana" panose="020B0604030504040204" pitchFamily="34" charset="0"/>
              </a:rPr>
              <a:t> seconds. In other words any data transmitted should be able to travel around the world in ~100 milliseconds. Yet, in practice we see latencies of around 300 milliseconds when </a:t>
            </a:r>
            <a:r>
              <a:rPr lang="en-US" b="0" i="0" dirty="0" err="1">
                <a:solidFill>
                  <a:srgbClr val="000000"/>
                </a:solidFill>
                <a:effectLst/>
                <a:latin typeface="Verdana" panose="020B0604030504040204" pitchFamily="34" charset="0"/>
              </a:rPr>
              <a:t>transfering</a:t>
            </a:r>
            <a:r>
              <a:rPr lang="en-US" b="0" i="0" dirty="0">
                <a:solidFill>
                  <a:srgbClr val="000000"/>
                </a:solidFill>
                <a:effectLst/>
                <a:latin typeface="Verdana" panose="020B0604030504040204" pitchFamily="34" charset="0"/>
              </a:rPr>
              <a:t> data to the other side of the globe.</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13</a:t>
            </a:fld>
            <a:endParaRPr lang="de-AT"/>
          </a:p>
        </p:txBody>
      </p:sp>
    </p:spTree>
    <p:extLst>
      <p:ext uri="{BB962C8B-B14F-4D97-AF65-F5344CB8AC3E}">
        <p14:creationId xmlns:p14="http://schemas.microsoft.com/office/powerpoint/2010/main" val="206027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The issue is that light does not go “around the corner”. Fiber optic cables work by having reflective walls so the light bounces off the walls repeatedly to reach the end. This multiplies the distance light has to travel to reach the other side of the planet. This is further compounded by the fact that light can only travel so far in a fiber optic cable, repeaters and routers in between also need time to process the data.</a:t>
            </a:r>
          </a:p>
          <a:p>
            <a:pPr algn="l"/>
            <a:endParaRPr lang="en-US" sz="1400" b="0" i="0" dirty="0">
              <a:solidFill>
                <a:srgbClr val="000000"/>
              </a:solidFill>
              <a:effectLst/>
              <a:latin typeface="Verdana" panose="020B0604030504040204" pitchFamily="34" charset="0"/>
            </a:endParaRPr>
          </a:p>
          <a:p>
            <a:pPr algn="l"/>
            <a:r>
              <a:rPr lang="en-US" sz="1400" b="0" i="0" dirty="0">
                <a:solidFill>
                  <a:srgbClr val="000000"/>
                </a:solidFill>
                <a:effectLst/>
                <a:latin typeface="Verdana" panose="020B0604030504040204" pitchFamily="34" charset="0"/>
              </a:rPr>
              <a:t>The problem is further compounded by how HTTP works. When a website is loaded there are several elements that have to wait for each other. The website may reference a style sheet (CSS file), the CSS file may reference an image and so on. This means several round trips have to be done to build a page. </a:t>
            </a:r>
            <a:r>
              <a:rPr lang="en-US" sz="1400" b="0" i="0" u="none" strike="noStrike" dirty="0">
                <a:solidFill>
                  <a:srgbClr val="000000"/>
                </a:solidFill>
                <a:effectLst/>
                <a:latin typeface="Verdana" panose="020B0604030504040204" pitchFamily="34" charset="0"/>
                <a:hlinkClick r:id="rId3"/>
              </a:rPr>
              <a:t>HTTP/2 server push</a:t>
            </a:r>
            <a:r>
              <a:rPr lang="en-US" sz="1400" b="0" i="0" dirty="0">
                <a:solidFill>
                  <a:srgbClr val="000000"/>
                </a:solidFill>
                <a:effectLst/>
                <a:latin typeface="Verdana" panose="020B0604030504040204" pitchFamily="34" charset="0"/>
              </a:rPr>
              <a:t> attempts to mitigate this.</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14</a:t>
            </a:fld>
            <a:endParaRPr lang="de-AT"/>
          </a:p>
        </p:txBody>
      </p:sp>
    </p:spTree>
    <p:extLst>
      <p:ext uri="{BB962C8B-B14F-4D97-AF65-F5344CB8AC3E}">
        <p14:creationId xmlns:p14="http://schemas.microsoft.com/office/powerpoint/2010/main" val="1570788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CDN's work around this problem by replicating content to servers closer to the users. When a user requests a certain file, that request first lands on the CDN's </a:t>
            </a:r>
            <a:r>
              <a:rPr lang="en-US" b="0" i="1" dirty="0">
                <a:solidFill>
                  <a:srgbClr val="000000"/>
                </a:solidFill>
                <a:effectLst/>
                <a:latin typeface="Verdana" panose="020B0604030504040204" pitchFamily="34" charset="0"/>
              </a:rPr>
              <a:t>edge node</a:t>
            </a:r>
            <a:r>
              <a:rPr lang="en-US" b="0" i="0" dirty="0">
                <a:solidFill>
                  <a:srgbClr val="000000"/>
                </a:solidFill>
                <a:effectLst/>
                <a:latin typeface="Verdana" panose="020B0604030504040204" pitchFamily="34" charset="0"/>
              </a:rPr>
              <a:t>. If the CDN has the file in the cache the delivery is very fast. If, however, the CDN does not have the content in cache the delivery will take longer.</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15</a:t>
            </a:fld>
            <a:endParaRPr lang="de-AT"/>
          </a:p>
        </p:txBody>
      </p:sp>
    </p:spTree>
    <p:extLst>
      <p:ext uri="{BB962C8B-B14F-4D97-AF65-F5344CB8AC3E}">
        <p14:creationId xmlns:p14="http://schemas.microsoft.com/office/powerpoint/2010/main" val="145273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In essence, CDN's help with latency issues </a:t>
            </a:r>
            <a:r>
              <a:rPr lang="en-US" b="0" i="1" dirty="0">
                <a:solidFill>
                  <a:srgbClr val="000000"/>
                </a:solidFill>
                <a:effectLst/>
                <a:latin typeface="Verdana" panose="020B0604030504040204" pitchFamily="34" charset="0"/>
              </a:rPr>
              <a:t>if the content can be cached</a:t>
            </a:r>
            <a:r>
              <a:rPr lang="en-US" b="0" i="0" dirty="0">
                <a:solidFill>
                  <a:srgbClr val="000000"/>
                </a:solidFill>
                <a:effectLst/>
                <a:latin typeface="Verdana" panose="020B0604030504040204" pitchFamily="34" charset="0"/>
              </a:rPr>
              <a:t>. In other words, this helps mostly with static content, but in combination with functions as a service (see below) dynamic content can also be delivered from edge nodes to some extent.</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16</a:t>
            </a:fld>
            <a:endParaRPr lang="de-AT"/>
          </a:p>
        </p:txBody>
      </p:sp>
    </p:spTree>
    <p:extLst>
      <p:ext uri="{BB962C8B-B14F-4D97-AF65-F5344CB8AC3E}">
        <p14:creationId xmlns:p14="http://schemas.microsoft.com/office/powerpoint/2010/main" val="1338913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Verdana" panose="020B0604030504040204" pitchFamily="34" charset="0"/>
              </a:rPr>
              <a:t>Did you know?</a:t>
            </a:r>
          </a:p>
          <a:p>
            <a:pPr algn="l"/>
            <a:r>
              <a:rPr lang="en-US" b="0" i="0" dirty="0">
                <a:solidFill>
                  <a:srgbClr val="000000"/>
                </a:solidFill>
                <a:effectLst/>
                <a:latin typeface="Verdana" panose="020B0604030504040204" pitchFamily="34" charset="0"/>
              </a:rPr>
              <a:t>Low latency connections are important not just for delivering content. Stock exchanges benefit from very low latencies. For example, there is a </a:t>
            </a:r>
            <a:r>
              <a:rPr lang="en-US" b="0" i="0" u="none" strike="noStrike" dirty="0">
                <a:solidFill>
                  <a:srgbClr val="000000"/>
                </a:solidFill>
                <a:effectLst/>
                <a:latin typeface="Verdana" panose="020B0604030504040204" pitchFamily="34" charset="0"/>
                <a:hlinkClick r:id="rId3"/>
              </a:rPr>
              <a:t>private microwave network between Frankfurt and London</a:t>
            </a:r>
            <a:r>
              <a:rPr lang="en-US" b="0" i="0" dirty="0">
                <a:solidFill>
                  <a:srgbClr val="000000"/>
                </a:solidFill>
                <a:effectLst/>
                <a:latin typeface="Verdana" panose="020B0604030504040204" pitchFamily="34" charset="0"/>
              </a:rPr>
              <a:t> that has twice the speed of the public internet.</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17</a:t>
            </a:fld>
            <a:endParaRPr lang="de-AT"/>
          </a:p>
        </p:txBody>
      </p:sp>
    </p:spTree>
    <p:extLst>
      <p:ext uri="{BB962C8B-B14F-4D97-AF65-F5344CB8AC3E}">
        <p14:creationId xmlns:p14="http://schemas.microsoft.com/office/powerpoint/2010/main" val="2691210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Verdana" panose="020B0604030504040204" pitchFamily="34" charset="0"/>
              </a:rPr>
              <a:t>Did you know?</a:t>
            </a:r>
          </a:p>
          <a:p>
            <a:pPr algn="l"/>
            <a:r>
              <a:rPr lang="en-US" b="0" i="0" dirty="0">
                <a:solidFill>
                  <a:srgbClr val="000000"/>
                </a:solidFill>
                <a:effectLst/>
                <a:latin typeface="Verdana" panose="020B0604030504040204" pitchFamily="34" charset="0"/>
              </a:rPr>
              <a:t>SpaceX is building the </a:t>
            </a:r>
            <a:r>
              <a:rPr lang="en-US" b="0" i="0" u="none" strike="noStrike" dirty="0" err="1">
                <a:solidFill>
                  <a:srgbClr val="000000"/>
                </a:solidFill>
                <a:effectLst/>
                <a:latin typeface="Verdana" panose="020B0604030504040204" pitchFamily="34" charset="0"/>
                <a:hlinkClick r:id="rId3"/>
              </a:rPr>
              <a:t>Starlink</a:t>
            </a:r>
            <a:r>
              <a:rPr lang="en-US" b="0" i="0" u="none" strike="noStrike" dirty="0">
                <a:solidFill>
                  <a:srgbClr val="000000"/>
                </a:solidFill>
                <a:effectLst/>
                <a:latin typeface="Verdana" panose="020B0604030504040204" pitchFamily="34" charset="0"/>
                <a:hlinkClick r:id="rId3"/>
              </a:rPr>
              <a:t> network</a:t>
            </a:r>
            <a:r>
              <a:rPr lang="en-US" b="0" i="0" dirty="0">
                <a:solidFill>
                  <a:srgbClr val="000000"/>
                </a:solidFill>
                <a:effectLst/>
                <a:latin typeface="Verdana" panose="020B0604030504040204" pitchFamily="34" charset="0"/>
              </a:rPr>
              <a:t> to provide lower latency connectivity across the globe.</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18</a:t>
            </a:fld>
            <a:endParaRPr lang="de-AT"/>
          </a:p>
        </p:txBody>
      </p:sp>
    </p:spTree>
    <p:extLst>
      <p:ext uri="{BB962C8B-B14F-4D97-AF65-F5344CB8AC3E}">
        <p14:creationId xmlns:p14="http://schemas.microsoft.com/office/powerpoint/2010/main" val="2681734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19</a:t>
            </a:fld>
            <a:endParaRPr lang="de-AT"/>
          </a:p>
        </p:txBody>
      </p:sp>
    </p:spTree>
    <p:extLst>
      <p:ext uri="{BB962C8B-B14F-4D97-AF65-F5344CB8AC3E}">
        <p14:creationId xmlns:p14="http://schemas.microsoft.com/office/powerpoint/2010/main" val="1712967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a:t>
            </a:fld>
            <a:endParaRPr lang="de-AT"/>
          </a:p>
        </p:txBody>
      </p:sp>
    </p:spTree>
    <p:extLst>
      <p:ext uri="{BB962C8B-B14F-4D97-AF65-F5344CB8AC3E}">
        <p14:creationId xmlns:p14="http://schemas.microsoft.com/office/powerpoint/2010/main" val="649208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In the previous lecture we briefly mentioned object storages. As a reminder, traditional block storage devices and the filesystems implemented on top of them have several features you may consider advanced:</a:t>
            </a:r>
          </a:p>
          <a:p>
            <a:pPr algn="l">
              <a:buFont typeface="Arial" panose="020B0604020202020204" pitchFamily="34" charset="0"/>
              <a:buChar char="•"/>
            </a:pPr>
            <a:r>
              <a:rPr lang="en-US" b="0" i="0" dirty="0">
                <a:solidFill>
                  <a:srgbClr val="000000"/>
                </a:solidFill>
                <a:effectLst/>
                <a:latin typeface="Verdana" panose="020B0604030504040204" pitchFamily="34" charset="0"/>
              </a:rPr>
              <a:t>Multiple programs can open the same file in parallel,</a:t>
            </a:r>
          </a:p>
          <a:p>
            <a:pPr algn="l">
              <a:buFont typeface="Arial" panose="020B0604020202020204" pitchFamily="34" charset="0"/>
              <a:buChar char="•"/>
            </a:pPr>
            <a:r>
              <a:rPr lang="en-US" b="0" i="0" dirty="0">
                <a:solidFill>
                  <a:srgbClr val="000000"/>
                </a:solidFill>
                <a:effectLst/>
                <a:latin typeface="Verdana" panose="020B0604030504040204" pitchFamily="34" charset="0"/>
              </a:rPr>
              <a:t>Files can be read and written partially,</a:t>
            </a:r>
          </a:p>
          <a:p>
            <a:pPr algn="l">
              <a:buFont typeface="Arial" panose="020B0604020202020204" pitchFamily="34" charset="0"/>
              <a:buChar char="•"/>
            </a:pPr>
            <a:r>
              <a:rPr lang="en-US" b="0" i="0" dirty="0">
                <a:solidFill>
                  <a:srgbClr val="000000"/>
                </a:solidFill>
                <a:effectLst/>
                <a:latin typeface="Verdana" panose="020B0604030504040204" pitchFamily="34" charset="0"/>
              </a:rPr>
              <a:t>Locks can be placed on files preventing other processes from accessing them.</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20</a:t>
            </a:fld>
            <a:endParaRPr lang="de-AT"/>
          </a:p>
        </p:txBody>
      </p:sp>
    </p:spTree>
    <p:extLst>
      <p:ext uri="{BB962C8B-B14F-4D97-AF65-F5344CB8AC3E}">
        <p14:creationId xmlns:p14="http://schemas.microsoft.com/office/powerpoint/2010/main" val="2516241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Object storages are different. The most popular </a:t>
            </a:r>
            <a:r>
              <a:rPr lang="en-US" b="0" i="0" u="none" strike="noStrike" dirty="0">
                <a:effectLst/>
                <a:latin typeface="Verdana" panose="020B0604030504040204" pitchFamily="34" charset="0"/>
                <a:hlinkClick r:id="rId3"/>
              </a:rPr>
              <a:t>Amazon S3</a:t>
            </a:r>
            <a:r>
              <a:rPr lang="en-US" b="0" i="0" dirty="0">
                <a:solidFill>
                  <a:srgbClr val="000000"/>
                </a:solidFill>
                <a:effectLst/>
                <a:latin typeface="Verdana" panose="020B0604030504040204" pitchFamily="34" charset="0"/>
              </a:rPr>
              <a:t> protocol offers the ability to up- and download, list and delete files. However, files can only be uploaded as a whole, partial reads or writes are not possible. Consistency is also not guaranteed when multiple programs are accessing the same files in parallel.</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21</a:t>
            </a:fld>
            <a:endParaRPr lang="de-AT"/>
          </a:p>
        </p:txBody>
      </p:sp>
    </p:spTree>
    <p:extLst>
      <p:ext uri="{BB962C8B-B14F-4D97-AF65-F5344CB8AC3E}">
        <p14:creationId xmlns:p14="http://schemas.microsoft.com/office/powerpoint/2010/main" val="2564675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However, due to the limited feature set object storages have a few unique abilities not afforded by traditional block storage:</a:t>
            </a:r>
          </a:p>
          <a:p>
            <a:pPr algn="l">
              <a:buFont typeface="Arial" panose="020B0604020202020204" pitchFamily="34" charset="0"/>
              <a:buChar char="•"/>
            </a:pPr>
            <a:r>
              <a:rPr lang="en-US" sz="1200" b="0" i="0" dirty="0">
                <a:solidFill>
                  <a:srgbClr val="000000"/>
                </a:solidFill>
                <a:effectLst/>
                <a:latin typeface="Verdana" panose="020B0604030504040204" pitchFamily="34" charset="0"/>
              </a:rPr>
              <a:t>They are redundant over multiple servers by design. The loss of a single physical machine does not mean a data loss.</a:t>
            </a:r>
          </a:p>
          <a:p>
            <a:pPr algn="l">
              <a:buFont typeface="Arial" panose="020B0604020202020204" pitchFamily="34" charset="0"/>
              <a:buChar char="•"/>
            </a:pPr>
            <a:r>
              <a:rPr lang="en-US" sz="1200" b="0" i="0" dirty="0">
                <a:solidFill>
                  <a:srgbClr val="000000"/>
                </a:solidFill>
                <a:effectLst/>
                <a:latin typeface="Verdana" panose="020B0604030504040204" pitchFamily="34" charset="0"/>
              </a:rPr>
              <a:t>The S3 protocol offers the ability to place ACL's (access control lists) on the objects uploaded to the object storage. This allows making files publicly accessible over the web without needing to maintain a server.</a:t>
            </a:r>
          </a:p>
          <a:p>
            <a:pPr algn="l">
              <a:buFont typeface="Arial" panose="020B0604020202020204" pitchFamily="34" charset="0"/>
              <a:buChar char="•"/>
            </a:pPr>
            <a:r>
              <a:rPr lang="en-US" sz="1200" b="0" i="0" dirty="0">
                <a:solidFill>
                  <a:srgbClr val="000000"/>
                </a:solidFill>
                <a:effectLst/>
                <a:latin typeface="Verdana" panose="020B0604030504040204" pitchFamily="34" charset="0"/>
              </a:rPr>
              <a:t>Some object storage implementations offer the ability to keep </a:t>
            </a:r>
            <a:r>
              <a:rPr lang="en-US" sz="1200" b="0" i="1" dirty="0">
                <a:solidFill>
                  <a:srgbClr val="000000"/>
                </a:solidFill>
                <a:effectLst/>
                <a:latin typeface="Verdana" panose="020B0604030504040204" pitchFamily="34" charset="0"/>
              </a:rPr>
              <a:t>multiple versions</a:t>
            </a:r>
            <a:r>
              <a:rPr lang="en-US" sz="1200" b="0" i="0" dirty="0">
                <a:solidFill>
                  <a:srgbClr val="000000"/>
                </a:solidFill>
                <a:effectLst/>
                <a:latin typeface="Verdana" panose="020B0604030504040204" pitchFamily="34" charset="0"/>
              </a:rPr>
              <a:t> of files. Clients can be prevented from deleting older versions making versioning an effective data loss prevention mechanism.</a:t>
            </a:r>
          </a:p>
          <a:p>
            <a:pPr algn="l">
              <a:buFont typeface="Arial" panose="020B0604020202020204" pitchFamily="34" charset="0"/>
              <a:buChar char="•"/>
            </a:pPr>
            <a:r>
              <a:rPr lang="en-US" sz="1200" b="0" i="0" dirty="0">
                <a:solidFill>
                  <a:srgbClr val="000000"/>
                </a:solidFill>
                <a:effectLst/>
                <a:latin typeface="Verdana" panose="020B0604030504040204" pitchFamily="34" charset="0"/>
              </a:rPr>
              <a:t>Some object storage implementations offer the ability to lock files from being modified in the future. This is especially important when adhering to corporate or government data retention requirements.</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22</a:t>
            </a:fld>
            <a:endParaRPr lang="de-AT"/>
          </a:p>
        </p:txBody>
      </p:sp>
    </p:spTree>
    <p:extLst>
      <p:ext uri="{BB962C8B-B14F-4D97-AF65-F5344CB8AC3E}">
        <p14:creationId xmlns:p14="http://schemas.microsoft.com/office/powerpoint/2010/main" val="2481146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Some providers offer an extension to their object storage system that puts data in cold storage (e.g. </a:t>
            </a:r>
            <a:r>
              <a:rPr lang="en-US" sz="1400" b="0" i="0" u="none" strike="noStrike" dirty="0">
                <a:solidFill>
                  <a:srgbClr val="000000"/>
                </a:solidFill>
                <a:effectLst/>
                <a:latin typeface="Verdana" panose="020B0604030504040204" pitchFamily="34" charset="0"/>
                <a:hlinkClick r:id="rId3"/>
              </a:rPr>
              <a:t>on tape</a:t>
            </a:r>
            <a:r>
              <a:rPr lang="en-US" sz="1400" b="0" i="0" dirty="0">
                <a:solidFill>
                  <a:srgbClr val="000000"/>
                </a:solidFill>
                <a:effectLst/>
                <a:latin typeface="Verdana" panose="020B0604030504040204" pitchFamily="34" charset="0"/>
              </a:rPr>
              <a:t>). Data can be uploaded directly via the API, or in the case of very large data amounts shipped to the provider on hard drives.</a:t>
            </a:r>
          </a:p>
          <a:p>
            <a:pPr algn="l"/>
            <a:r>
              <a:rPr lang="en-US" sz="1400" b="1" i="0" dirty="0">
                <a:solidFill>
                  <a:srgbClr val="000000"/>
                </a:solidFill>
                <a:effectLst/>
                <a:latin typeface="Verdana" panose="020B0604030504040204" pitchFamily="34" charset="0"/>
              </a:rPr>
              <a:t>Did you know?</a:t>
            </a:r>
          </a:p>
          <a:p>
            <a:pPr algn="l"/>
            <a:r>
              <a:rPr lang="en-US" sz="1400" b="0" i="0" dirty="0">
                <a:solidFill>
                  <a:srgbClr val="000000"/>
                </a:solidFill>
                <a:effectLst/>
                <a:latin typeface="Verdana" panose="020B0604030504040204" pitchFamily="34" charset="0"/>
              </a:rPr>
              <a:t>“Never underestimate the bandwidth of a truck full of hard drives.” — is an industry saying that kept its validity to this day.</a:t>
            </a:r>
          </a:p>
          <a:p>
            <a:pPr algn="l"/>
            <a:r>
              <a:rPr lang="en-US" sz="1400" b="0" i="0" dirty="0">
                <a:solidFill>
                  <a:srgbClr val="000000"/>
                </a:solidFill>
                <a:effectLst/>
                <a:latin typeface="Verdana" panose="020B0604030504040204" pitchFamily="34" charset="0"/>
              </a:rPr>
              <a:t>Since the data is stored on offline (cold) storage the data retrieval is not as immediate as with the object storage. To retrieve data from cold storage you often need to wait several hours until the data becomes available. Therefore, an effective backup strategy to the cloud often involves moving data to the object storage first and only older backups to cold storage. Amazon, for example, allows for automating this process using </a:t>
            </a:r>
            <a:r>
              <a:rPr lang="en-US" sz="1400" b="0" i="0" u="none" strike="noStrike" dirty="0">
                <a:solidFill>
                  <a:srgbClr val="000000"/>
                </a:solidFill>
                <a:effectLst/>
                <a:latin typeface="Verdana" panose="020B0604030504040204" pitchFamily="34" charset="0"/>
                <a:hlinkClick r:id="rId4"/>
              </a:rPr>
              <a:t>S3 lifecycle rules</a:t>
            </a:r>
            <a:r>
              <a:rPr lang="en-US" sz="1400" b="0" i="0" dirty="0">
                <a:solidFill>
                  <a:srgbClr val="000000"/>
                </a:solidFill>
                <a:effectLst/>
                <a:latin typeface="Verdana" panose="020B0604030504040204" pitchFamily="34" charset="0"/>
              </a:rPr>
              <a:t>.</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23</a:t>
            </a:fld>
            <a:endParaRPr lang="de-AT"/>
          </a:p>
        </p:txBody>
      </p:sp>
    </p:spTree>
    <p:extLst>
      <p:ext uri="{BB962C8B-B14F-4D97-AF65-F5344CB8AC3E}">
        <p14:creationId xmlns:p14="http://schemas.microsoft.com/office/powerpoint/2010/main" val="712042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24</a:t>
            </a:fld>
            <a:endParaRPr lang="de-AT"/>
          </a:p>
        </p:txBody>
      </p:sp>
    </p:spTree>
    <p:extLst>
      <p:ext uri="{BB962C8B-B14F-4D97-AF65-F5344CB8AC3E}">
        <p14:creationId xmlns:p14="http://schemas.microsoft.com/office/powerpoint/2010/main" val="421752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As mentioned before, one of the most difficult services to operate are ones that store state. They are also highly standardized between cloud providers. This makes them an ideal candidate for a company to use PaaS instead of managing everything in-house.</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25</a:t>
            </a:fld>
            <a:endParaRPr lang="de-AT"/>
          </a:p>
        </p:txBody>
      </p:sp>
    </p:spTree>
    <p:extLst>
      <p:ext uri="{BB962C8B-B14F-4D97-AF65-F5344CB8AC3E}">
        <p14:creationId xmlns:p14="http://schemas.microsoft.com/office/powerpoint/2010/main" val="3922596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000000"/>
                </a:solidFill>
                <a:effectLst/>
                <a:latin typeface="Verdana" panose="020B0604030504040204" pitchFamily="34" charset="0"/>
              </a:rPr>
              <a:t>Database consistency</a:t>
            </a:r>
          </a:p>
          <a:p>
            <a:pPr algn="l"/>
            <a:r>
              <a:rPr lang="en-US" sz="1200" b="0" i="0" dirty="0">
                <a:solidFill>
                  <a:srgbClr val="000000"/>
                </a:solidFill>
                <a:effectLst/>
                <a:latin typeface="Verdana" panose="020B0604030504040204" pitchFamily="34" charset="0"/>
              </a:rPr>
              <a:t>When considering which database offering to use database consistency plays a key role. It is a common occurrence that startups pick, for example, MongoDB because of its “hipness” instead of it considering the benefits and drawbacks of this (or any other) database solution.</a:t>
            </a:r>
          </a:p>
          <a:p>
            <a:pPr algn="l"/>
            <a:r>
              <a:rPr lang="en-US" sz="1200" b="0" i="0" dirty="0">
                <a:solidFill>
                  <a:srgbClr val="000000"/>
                </a:solidFill>
                <a:effectLst/>
                <a:latin typeface="Verdana" panose="020B0604030504040204" pitchFamily="34" charset="0"/>
              </a:rPr>
              <a:t>One of the important aspects of databases is the way they offer consistency. Traditional SQL-style databases often supports what's called </a:t>
            </a:r>
            <a:r>
              <a:rPr lang="en-US" sz="1200" b="0" i="0" u="none" strike="noStrike" dirty="0">
                <a:solidFill>
                  <a:srgbClr val="000000"/>
                </a:solidFill>
                <a:effectLst/>
                <a:latin typeface="Verdana" panose="020B0604030504040204" pitchFamily="34" charset="0"/>
                <a:hlinkClick r:id="rId3"/>
              </a:rPr>
              <a:t>ACID-compliance</a:t>
            </a:r>
            <a:r>
              <a:rPr lang="en-US" sz="1200" b="0" i="0" dirty="0">
                <a:solidFill>
                  <a:srgbClr val="000000"/>
                </a:solidFill>
                <a:effectLst/>
                <a:latin typeface="Verdana" panose="020B0604030504040204" pitchFamily="34" charset="0"/>
              </a:rPr>
              <a:t>. This stands for Atomicity, Consistency, Isolation, and Durability.</a:t>
            </a:r>
          </a:p>
          <a:p>
            <a:pPr algn="l">
              <a:buFont typeface="Arial" panose="020B0604020202020204" pitchFamily="34" charset="0"/>
              <a:buChar char="•"/>
            </a:pPr>
            <a:r>
              <a:rPr lang="en-US" sz="1200" b="1" i="0" dirty="0">
                <a:solidFill>
                  <a:srgbClr val="000000"/>
                </a:solidFill>
                <a:effectLst/>
                <a:latin typeface="Verdana" panose="020B0604030504040204" pitchFamily="34" charset="0"/>
              </a:rPr>
              <a:t>Atomicity</a:t>
            </a:r>
            <a:r>
              <a:rPr lang="en-US" sz="1200" b="0" i="0" dirty="0">
                <a:solidFill>
                  <a:srgbClr val="000000"/>
                </a:solidFill>
                <a:effectLst/>
                <a:latin typeface="Verdana" panose="020B0604030504040204" pitchFamily="34" charset="0"/>
              </a:rPr>
              <a:t> guarantees that series of database operations will either occur as a whole or not at all. The practical implementation of atomicity are </a:t>
            </a:r>
            <a:r>
              <a:rPr lang="en-US" sz="1200" b="0" i="0" u="none" strike="noStrike" dirty="0">
                <a:solidFill>
                  <a:srgbClr val="000000"/>
                </a:solidFill>
                <a:effectLst/>
                <a:latin typeface="Verdana" panose="020B0604030504040204" pitchFamily="34" charset="0"/>
                <a:hlinkClick r:id="rId4"/>
              </a:rPr>
              <a:t>transactions</a:t>
            </a:r>
            <a:r>
              <a:rPr lang="en-US" sz="1200" b="0" i="0" dirty="0">
                <a:solidFill>
                  <a:srgbClr val="000000"/>
                </a:solidFill>
                <a:effectLst/>
                <a:latin typeface="Verdana" panose="020B0604030504040204" pitchFamily="34" charset="0"/>
              </a:rPr>
              <a:t>.</a:t>
            </a:r>
          </a:p>
          <a:p>
            <a:pPr algn="l">
              <a:buFont typeface="Arial" panose="020B0604020202020204" pitchFamily="34" charset="0"/>
              <a:buChar char="•"/>
            </a:pPr>
            <a:r>
              <a:rPr lang="en-US" sz="1200" b="1" i="0" dirty="0">
                <a:solidFill>
                  <a:srgbClr val="000000"/>
                </a:solidFill>
                <a:effectLst/>
                <a:latin typeface="Verdana" panose="020B0604030504040204" pitchFamily="34" charset="0"/>
              </a:rPr>
              <a:t>Consistency</a:t>
            </a:r>
            <a:r>
              <a:rPr lang="en-US" sz="1200" b="0" i="0" dirty="0">
                <a:solidFill>
                  <a:srgbClr val="000000"/>
                </a:solidFill>
                <a:effectLst/>
                <a:latin typeface="Verdana" panose="020B0604030504040204" pitchFamily="34" charset="0"/>
              </a:rPr>
              <a:t> guarantees that if an operation would violate the rules of a database (whatever they may be) the whole transaction is rolled back to a previously known good state.</a:t>
            </a:r>
          </a:p>
          <a:p>
            <a:pPr algn="l">
              <a:buFont typeface="Arial" panose="020B0604020202020204" pitchFamily="34" charset="0"/>
              <a:buChar char="•"/>
            </a:pPr>
            <a:r>
              <a:rPr lang="en-US" sz="1200" b="1" i="0" dirty="0">
                <a:solidFill>
                  <a:srgbClr val="000000"/>
                </a:solidFill>
                <a:effectLst/>
                <a:latin typeface="Verdana" panose="020B0604030504040204" pitchFamily="34" charset="0"/>
              </a:rPr>
              <a:t>Isolation</a:t>
            </a:r>
            <a:r>
              <a:rPr lang="en-US" sz="1200" b="0" i="0" dirty="0">
                <a:solidFill>
                  <a:srgbClr val="000000"/>
                </a:solidFill>
                <a:effectLst/>
                <a:latin typeface="Verdana" panose="020B0604030504040204" pitchFamily="34" charset="0"/>
              </a:rPr>
              <a:t> guarantees that two transactions executing at the same time will not affect each other. While this can be turned on it is very resource intensive and database engines often allow for a lower isolation level to increase performance.</a:t>
            </a:r>
          </a:p>
          <a:p>
            <a:pPr algn="l">
              <a:buFont typeface="Arial" panose="020B0604020202020204" pitchFamily="34" charset="0"/>
              <a:buChar char="•"/>
            </a:pPr>
            <a:r>
              <a:rPr lang="en-US" sz="1200" b="1" i="0" dirty="0">
                <a:solidFill>
                  <a:srgbClr val="000000"/>
                </a:solidFill>
                <a:effectLst/>
                <a:latin typeface="Verdana" panose="020B0604030504040204" pitchFamily="34" charset="0"/>
              </a:rPr>
              <a:t>Durability</a:t>
            </a:r>
            <a:r>
              <a:rPr lang="en-US" sz="1200" b="0" i="0" dirty="0">
                <a:solidFill>
                  <a:srgbClr val="000000"/>
                </a:solidFill>
                <a:effectLst/>
                <a:latin typeface="Verdana" panose="020B0604030504040204" pitchFamily="34" charset="0"/>
              </a:rPr>
              <a:t> guarantees that, if a user has received a success message the data is actually stored. This guarantee is not met by most NoSQL databases.</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26</a:t>
            </a:fld>
            <a:endParaRPr lang="de-AT"/>
          </a:p>
        </p:txBody>
      </p:sp>
    </p:spTree>
    <p:extLst>
      <p:ext uri="{BB962C8B-B14F-4D97-AF65-F5344CB8AC3E}">
        <p14:creationId xmlns:p14="http://schemas.microsoft.com/office/powerpoint/2010/main" val="2279971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dirty="0">
                <a:solidFill>
                  <a:srgbClr val="000000"/>
                </a:solidFill>
                <a:effectLst/>
                <a:latin typeface="Verdana" panose="020B0604030504040204" pitchFamily="34" charset="0"/>
              </a:rPr>
              <a:t>In contrast, most NoSQL databases implement BASE:</a:t>
            </a:r>
          </a:p>
          <a:p>
            <a:pPr algn="l">
              <a:buFont typeface="Arial" panose="020B0604020202020204" pitchFamily="34" charset="0"/>
              <a:buChar char="•"/>
            </a:pPr>
            <a:r>
              <a:rPr lang="en-US" sz="1600" b="1" i="0" dirty="0">
                <a:solidFill>
                  <a:srgbClr val="000000"/>
                </a:solidFill>
                <a:effectLst/>
                <a:latin typeface="Verdana" panose="020B0604030504040204" pitchFamily="34" charset="0"/>
              </a:rPr>
              <a:t>Basic Availability</a:t>
            </a:r>
            <a:r>
              <a:rPr lang="en-US" sz="1600" b="0" i="0" dirty="0">
                <a:solidFill>
                  <a:srgbClr val="000000"/>
                </a:solidFill>
                <a:effectLst/>
                <a:latin typeface="Verdana" panose="020B0604030504040204" pitchFamily="34" charset="0"/>
              </a:rPr>
              <a:t> guarantees that the database is available most of the time.</a:t>
            </a:r>
          </a:p>
          <a:p>
            <a:pPr algn="l">
              <a:buFont typeface="Arial" panose="020B0604020202020204" pitchFamily="34" charset="0"/>
              <a:buChar char="•"/>
            </a:pPr>
            <a:r>
              <a:rPr lang="en-US" sz="1600" b="1" i="0" dirty="0">
                <a:solidFill>
                  <a:srgbClr val="000000"/>
                </a:solidFill>
                <a:effectLst/>
                <a:latin typeface="Verdana" panose="020B0604030504040204" pitchFamily="34" charset="0"/>
              </a:rPr>
              <a:t>Soft-state</a:t>
            </a:r>
            <a:r>
              <a:rPr lang="en-US" sz="1600" b="0" i="0" dirty="0">
                <a:solidFill>
                  <a:srgbClr val="000000"/>
                </a:solidFill>
                <a:effectLst/>
                <a:latin typeface="Verdana" panose="020B0604030504040204" pitchFamily="34" charset="0"/>
              </a:rPr>
              <a:t> allows for data to be non-consistent. In other words, the database doesn't have to be “in-sync” across all database replicas.</a:t>
            </a:r>
          </a:p>
          <a:p>
            <a:pPr algn="l">
              <a:buFont typeface="Arial" panose="020B0604020202020204" pitchFamily="34" charset="0"/>
              <a:buChar char="•"/>
            </a:pPr>
            <a:r>
              <a:rPr lang="en-US" sz="1600" b="1" i="0" dirty="0">
                <a:solidFill>
                  <a:srgbClr val="000000"/>
                </a:solidFill>
                <a:effectLst/>
                <a:latin typeface="Verdana" panose="020B0604030504040204" pitchFamily="34" charset="0"/>
              </a:rPr>
              <a:t>Eventual consistency</a:t>
            </a:r>
            <a:r>
              <a:rPr lang="en-US" sz="1600" b="0" i="0" dirty="0">
                <a:solidFill>
                  <a:srgbClr val="000000"/>
                </a:solidFill>
                <a:effectLst/>
                <a:latin typeface="Verdana" panose="020B0604030504040204" pitchFamily="34" charset="0"/>
              </a:rPr>
              <a:t> allows for written data to be translated across multiple replicas at a future point in time.</a:t>
            </a:r>
          </a:p>
          <a:p>
            <a:pPr algn="l"/>
            <a:r>
              <a:rPr lang="en-US" sz="1600" b="0" i="0" dirty="0">
                <a:solidFill>
                  <a:srgbClr val="000000"/>
                </a:solidFill>
                <a:effectLst/>
                <a:latin typeface="Verdana" panose="020B0604030504040204" pitchFamily="34" charset="0"/>
              </a:rPr>
              <a:t>This is, of course, the theory. In practice even BASE-compliant databases tend to offer some ACID-features. For example, MongoDB supports transactions for atomicity, but is still a BASE system.</a:t>
            </a:r>
          </a:p>
          <a:p>
            <a:endParaRPr lang="en-US" sz="1600" dirty="0"/>
          </a:p>
        </p:txBody>
      </p:sp>
      <p:sp>
        <p:nvSpPr>
          <p:cNvPr id="4" name="Slide Number Placeholder 3"/>
          <p:cNvSpPr>
            <a:spLocks noGrp="1"/>
          </p:cNvSpPr>
          <p:nvPr>
            <p:ph type="sldNum" sz="quarter" idx="5"/>
          </p:nvPr>
        </p:nvSpPr>
        <p:spPr/>
        <p:txBody>
          <a:bodyPr/>
          <a:lstStyle/>
          <a:p>
            <a:fld id="{793AB911-885E-4668-8C6E-9562ABF6240B}" type="slidenum">
              <a:rPr lang="de-AT" smtClean="0"/>
              <a:t>27</a:t>
            </a:fld>
            <a:endParaRPr lang="de-AT"/>
          </a:p>
        </p:txBody>
      </p:sp>
    </p:spTree>
    <p:extLst>
      <p:ext uri="{BB962C8B-B14F-4D97-AF65-F5344CB8AC3E}">
        <p14:creationId xmlns:p14="http://schemas.microsoft.com/office/powerpoint/2010/main" val="3445629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The above two database types are illustrated by the </a:t>
            </a:r>
            <a:r>
              <a:rPr lang="en-US" sz="1200" b="0" i="0" u="none" strike="noStrike" dirty="0">
                <a:solidFill>
                  <a:srgbClr val="000000"/>
                </a:solidFill>
                <a:effectLst/>
                <a:latin typeface="Verdana" panose="020B0604030504040204" pitchFamily="34" charset="0"/>
                <a:hlinkClick r:id="rId3"/>
              </a:rPr>
              <a:t>CAP theorem</a:t>
            </a:r>
            <a:r>
              <a:rPr lang="en-US" sz="1200" b="0" i="0" dirty="0">
                <a:solidFill>
                  <a:srgbClr val="000000"/>
                </a:solidFill>
                <a:effectLst/>
                <a:latin typeface="Verdana" panose="020B0604030504040204" pitchFamily="34" charset="0"/>
              </a:rPr>
              <a:t>. The CAP theorem says that out of Consistency, Availability, and Partition tolerance only two can be chosen at any given time. The trick here is that partition tolerance means that a system can survive when the network is split in two parts. This is not optional, so we can pick between CP and AP databases.</a:t>
            </a:r>
          </a:p>
          <a:p>
            <a:pPr algn="l"/>
            <a:r>
              <a:rPr lang="en-US" sz="1200" b="0" i="0" dirty="0">
                <a:solidFill>
                  <a:srgbClr val="000000"/>
                </a:solidFill>
                <a:effectLst/>
                <a:latin typeface="Verdana" panose="020B0604030504040204" pitchFamily="34" charset="0"/>
              </a:rPr>
              <a:t>CP databases will guarantee that a database operation will either fail or if successful, be consistent across all replicas. We will never have a case where a change is not yet translated to a replica and we receive outdated information. This is, in practice, often achieved by </a:t>
            </a:r>
            <a:r>
              <a:rPr lang="en-US" sz="1200" b="0" i="0" u="none" strike="noStrike" dirty="0">
                <a:solidFill>
                  <a:srgbClr val="000000"/>
                </a:solidFill>
                <a:effectLst/>
                <a:latin typeface="Verdana" panose="020B0604030504040204" pitchFamily="34" charset="0"/>
                <a:hlinkClick r:id="rId4"/>
              </a:rPr>
              <a:t>quorum</a:t>
            </a:r>
            <a:r>
              <a:rPr lang="en-US" sz="1200" b="0" i="0" dirty="0">
                <a:solidFill>
                  <a:srgbClr val="000000"/>
                </a:solidFill>
                <a:effectLst/>
                <a:latin typeface="Verdana" panose="020B0604030504040204" pitchFamily="34" charset="0"/>
              </a:rPr>
              <a:t>. When a network is split in two only the nodes that can form a majority are able to perform database operations. Nodes that are not able to join the majority cannot perform database operations.</a:t>
            </a:r>
          </a:p>
          <a:p>
            <a:pPr algn="l"/>
            <a:r>
              <a:rPr lang="en-US" sz="1200" b="0" i="0" dirty="0">
                <a:solidFill>
                  <a:srgbClr val="000000"/>
                </a:solidFill>
                <a:effectLst/>
                <a:latin typeface="Verdana" panose="020B0604030504040204" pitchFamily="34" charset="0"/>
              </a:rPr>
              <a:t>AP databases on the other hand will always serve database operations, but cannot guarantee consistency. The data read may be outdated. Database writes may be lost if the node goes down before it is able to transmit the data to the other nodes.</a:t>
            </a:r>
          </a:p>
          <a:p>
            <a:pPr algn="l"/>
            <a:r>
              <a:rPr lang="en-US" sz="1200" b="0" i="0" dirty="0">
                <a:solidFill>
                  <a:srgbClr val="000000"/>
                </a:solidFill>
                <a:effectLst/>
                <a:latin typeface="Verdana" panose="020B0604030504040204" pitchFamily="34" charset="0"/>
              </a:rPr>
              <a:t>There are benefits for both and the appropriate database type must be chosen for the task at hand.</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28</a:t>
            </a:fld>
            <a:endParaRPr lang="de-AT"/>
          </a:p>
        </p:txBody>
      </p:sp>
    </p:spTree>
    <p:extLst>
      <p:ext uri="{BB962C8B-B14F-4D97-AF65-F5344CB8AC3E}">
        <p14:creationId xmlns:p14="http://schemas.microsoft.com/office/powerpoint/2010/main" val="3239452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SQL or relational databases (RDBMS) are one of the more traditional database systems. They use predefined data tables with fixed columns and datatypes. Most SQL databases also allow creating references between tables. These references or foreign keys allow for validation. For example, you could create database that has an articles and a comments table. Since the comments table could reference the articles table it would be impossible to create a comment with an invalid article ID.</a:t>
            </a:r>
          </a:p>
          <a:p>
            <a:pPr algn="l"/>
            <a:r>
              <a:rPr lang="en-US" sz="1200" b="0" i="0" dirty="0">
                <a:solidFill>
                  <a:srgbClr val="000000"/>
                </a:solidFill>
                <a:effectLst/>
                <a:latin typeface="Verdana" panose="020B0604030504040204" pitchFamily="34" charset="0"/>
              </a:rPr>
              <a:t>While it is easy to make the assumption that RDBMS implement ACID compliance (CP) in most cases it is only true when the database is run on a single node. When using replication most RDBMS implement asynchronous replication which puts them partially in the BASE / AP territory. When using a managed database make sure your cloud provider supports a replication that suits your consistency needs.</a:t>
            </a:r>
          </a:p>
          <a:p>
            <a:pPr algn="l"/>
            <a:r>
              <a:rPr lang="en-US" sz="1200" b="0" i="0" dirty="0">
                <a:solidFill>
                  <a:srgbClr val="000000"/>
                </a:solidFill>
                <a:effectLst/>
                <a:latin typeface="Verdana" panose="020B0604030504040204" pitchFamily="34" charset="0"/>
              </a:rPr>
              <a:t>Relational databases can be used for a wide variety of use cases, including the storage of large amounts of data. However, RDBMS meet their limits when it comes to structuring data. When a large number of relations are needed a graph database may be better suited for the task, while the storage of a deep structured object may call for a document database.</a:t>
            </a:r>
          </a:p>
          <a:p>
            <a:pPr algn="l"/>
            <a:r>
              <a:rPr lang="en-US" sz="1200" b="0" i="0" dirty="0">
                <a:solidFill>
                  <a:srgbClr val="000000"/>
                </a:solidFill>
                <a:effectLst/>
                <a:latin typeface="Verdana" panose="020B0604030504040204" pitchFamily="34" charset="0"/>
              </a:rPr>
              <a:t>Popular RDBMS systems are: Microsoft SQL Server, MySQL, PostgreSQL</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29</a:t>
            </a:fld>
            <a:endParaRPr lang="de-AT"/>
          </a:p>
        </p:txBody>
      </p:sp>
    </p:spTree>
    <p:extLst>
      <p:ext uri="{BB962C8B-B14F-4D97-AF65-F5344CB8AC3E}">
        <p14:creationId xmlns:p14="http://schemas.microsoft.com/office/powerpoint/2010/main" val="354975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a:t>
            </a:fld>
            <a:endParaRPr lang="de-AT"/>
          </a:p>
        </p:txBody>
      </p:sp>
    </p:spTree>
    <p:extLst>
      <p:ext uri="{BB962C8B-B14F-4D97-AF65-F5344CB8AC3E}">
        <p14:creationId xmlns:p14="http://schemas.microsoft.com/office/powerpoint/2010/main" val="83120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Key-value stores are very simply databases that store data objects based on a </a:t>
            </a:r>
            <a:r>
              <a:rPr lang="en-US" b="0" i="1" dirty="0">
                <a:solidFill>
                  <a:srgbClr val="000000"/>
                </a:solidFill>
                <a:effectLst/>
                <a:latin typeface="Verdana" panose="020B0604030504040204" pitchFamily="34" charset="0"/>
              </a:rPr>
              <a:t>key</a:t>
            </a:r>
            <a:r>
              <a:rPr lang="en-US" b="0" i="0" dirty="0">
                <a:solidFill>
                  <a:srgbClr val="000000"/>
                </a:solidFill>
                <a:effectLst/>
                <a:latin typeface="Verdana" panose="020B0604030504040204" pitchFamily="34" charset="0"/>
              </a:rPr>
              <a:t>, a name for the object. The object itself is inherently opaque, the database engine does not know or care how it is structured. In other words, key-value stores treat the value part as a binary object.</a:t>
            </a:r>
          </a:p>
          <a:p>
            <a:pPr algn="l"/>
            <a:r>
              <a:rPr lang="en-US" b="0" i="0" dirty="0">
                <a:solidFill>
                  <a:srgbClr val="000000"/>
                </a:solidFill>
                <a:effectLst/>
                <a:latin typeface="Verdana" panose="020B0604030504040204" pitchFamily="34" charset="0"/>
              </a:rPr>
              <a:t>Typical key-value stores include: Memcached, Amazon S3</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30</a:t>
            </a:fld>
            <a:endParaRPr lang="de-AT"/>
          </a:p>
        </p:txBody>
      </p:sp>
    </p:spTree>
    <p:extLst>
      <p:ext uri="{BB962C8B-B14F-4D97-AF65-F5344CB8AC3E}">
        <p14:creationId xmlns:p14="http://schemas.microsoft.com/office/powerpoint/2010/main" val="3495625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Document databases offer the user the ability to store a structured document, such as a JSON file. Often it also creates indexes over these documents that allow for quick searching.</a:t>
            </a:r>
          </a:p>
          <a:p>
            <a:pPr algn="l"/>
            <a:r>
              <a:rPr lang="en-US" sz="1400" b="0" i="0" dirty="0">
                <a:solidFill>
                  <a:srgbClr val="000000"/>
                </a:solidFill>
                <a:effectLst/>
                <a:latin typeface="Verdana" panose="020B0604030504040204" pitchFamily="34" charset="0"/>
              </a:rPr>
              <a:t>While SQL databases enforce fixed columns, document databases often offer the ability to use fields dynamically. While this may make development easier in the early stages it also presents some risks. Since the database engine does not validate the field names it is easier to create a mess in the database with typos, inconsistent changes, etc. It is therefore recommended to create a strict data model in the application layer.</a:t>
            </a:r>
          </a:p>
          <a:p>
            <a:pPr algn="l"/>
            <a:r>
              <a:rPr lang="en-US" sz="1400" b="0" i="0" dirty="0">
                <a:solidFill>
                  <a:srgbClr val="000000"/>
                </a:solidFill>
                <a:effectLst/>
                <a:latin typeface="Verdana" panose="020B0604030504040204" pitchFamily="34" charset="0"/>
              </a:rPr>
              <a:t>Most document databases fall strictly in the BASE/AP category when it comes to replication.</a:t>
            </a:r>
          </a:p>
          <a:p>
            <a:pPr algn="l"/>
            <a:r>
              <a:rPr lang="en-US" sz="1400" b="0" i="0" dirty="0">
                <a:solidFill>
                  <a:srgbClr val="000000"/>
                </a:solidFill>
                <a:effectLst/>
                <a:latin typeface="Verdana" panose="020B0604030504040204" pitchFamily="34" charset="0"/>
              </a:rPr>
              <a:t>Popular document databases are: MongoDB, </a:t>
            </a:r>
            <a:r>
              <a:rPr lang="en-US" sz="1400" b="0" i="0" dirty="0" err="1">
                <a:solidFill>
                  <a:srgbClr val="000000"/>
                </a:solidFill>
                <a:effectLst/>
                <a:latin typeface="Verdana" panose="020B0604030504040204" pitchFamily="34" charset="0"/>
              </a:rPr>
              <a:t>ElasticSearch</a:t>
            </a:r>
            <a:r>
              <a:rPr lang="en-US" sz="1400" b="0" i="0" dirty="0">
                <a:solidFill>
                  <a:srgbClr val="000000"/>
                </a:solidFill>
                <a:effectLst/>
                <a:latin typeface="Verdana" panose="020B0604030504040204" pitchFamily="34" charset="0"/>
              </a:rPr>
              <a:t>, Amazon DynamoDB</a:t>
            </a:r>
          </a:p>
          <a:p>
            <a:br>
              <a:rPr lang="en-US" sz="1400" dirty="0"/>
            </a:br>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31</a:t>
            </a:fld>
            <a:endParaRPr lang="de-AT"/>
          </a:p>
        </p:txBody>
      </p:sp>
    </p:spTree>
    <p:extLst>
      <p:ext uri="{BB962C8B-B14F-4D97-AF65-F5344CB8AC3E}">
        <p14:creationId xmlns:p14="http://schemas.microsoft.com/office/powerpoint/2010/main" val="1784385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Time-series databases are usually used in monitoring systems and store numeric values associated with a certain timestamp. One of the most famous cloud-native monitoring system with an integrated time-series databases is </a:t>
            </a:r>
            <a:r>
              <a:rPr lang="en-US" b="0" i="0" u="none" strike="noStrike" dirty="0">
                <a:effectLst/>
                <a:latin typeface="Verdana" panose="020B0604030504040204" pitchFamily="34" charset="0"/>
                <a:hlinkClick r:id="rId3"/>
              </a:rPr>
              <a:t>Prometheus</a:t>
            </a:r>
            <a:r>
              <a:rPr lang="en-US" b="0" i="0" dirty="0">
                <a:solidFill>
                  <a:srgbClr val="000000"/>
                </a:solidFill>
                <a:effectLst/>
                <a:latin typeface="Verdana" panose="020B0604030504040204" pitchFamily="34" charset="0"/>
              </a:rPr>
              <a:t>.</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32</a:t>
            </a:fld>
            <a:endParaRPr lang="de-AT"/>
          </a:p>
        </p:txBody>
      </p:sp>
    </p:spTree>
    <p:extLst>
      <p:ext uri="{BB962C8B-B14F-4D97-AF65-F5344CB8AC3E}">
        <p14:creationId xmlns:p14="http://schemas.microsoft.com/office/powerpoint/2010/main" val="2379911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Graph databases are special databases that store relationships of datasets with each other and allow making queries over them. These database types can be used for creating social graphs, interests, etc.</a:t>
            </a:r>
          </a:p>
          <a:p>
            <a:pPr algn="l"/>
            <a:r>
              <a:rPr lang="en-US" b="0" i="0" dirty="0">
                <a:solidFill>
                  <a:srgbClr val="000000"/>
                </a:solidFill>
                <a:effectLst/>
                <a:latin typeface="Verdana" panose="020B0604030504040204" pitchFamily="34" charset="0"/>
              </a:rPr>
              <a:t>A popular graph database option is Neo4j</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33</a:t>
            </a:fld>
            <a:endParaRPr lang="de-AT"/>
          </a:p>
        </p:txBody>
      </p:sp>
    </p:spTree>
    <p:extLst>
      <p:ext uri="{BB962C8B-B14F-4D97-AF65-F5344CB8AC3E}">
        <p14:creationId xmlns:p14="http://schemas.microsoft.com/office/powerpoint/2010/main" val="3825885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34</a:t>
            </a:fld>
            <a:endParaRPr lang="de-AT"/>
          </a:p>
        </p:txBody>
      </p:sp>
    </p:spTree>
    <p:extLst>
      <p:ext uri="{BB962C8B-B14F-4D97-AF65-F5344CB8AC3E}">
        <p14:creationId xmlns:p14="http://schemas.microsoft.com/office/powerpoint/2010/main" val="4122796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dirty="0">
                <a:solidFill>
                  <a:srgbClr val="000000"/>
                </a:solidFill>
                <a:effectLst/>
                <a:latin typeface="Verdana" panose="020B0604030504040204" pitchFamily="34" charset="0"/>
              </a:rPr>
              <a:t>Functions as a Service or Lambdas are a way to run custom code without having to worry about the runtime environment. These pieces of code are triggered by events: a timer, a message in a message queue, or an incoming HTTP request.</a:t>
            </a:r>
          </a:p>
          <a:p>
            <a:pPr algn="l"/>
            <a:r>
              <a:rPr lang="en-US" sz="1100" b="0" i="0" dirty="0">
                <a:solidFill>
                  <a:srgbClr val="000000"/>
                </a:solidFill>
                <a:effectLst/>
                <a:latin typeface="Verdana" panose="020B0604030504040204" pitchFamily="34" charset="0"/>
              </a:rPr>
              <a:t>To make this easier to understand let's consider a hypothetical scenario: let's say you want to have an up to date list of IP addresses of all virtual machines you are running. In this case you have two options. Option one is to run a piece of code every few minutes to update the IP list. However, this may not be fast enough, and it may also not scale with a very large number of machines.</a:t>
            </a:r>
          </a:p>
          <a:p>
            <a:pPr algn="l"/>
            <a:r>
              <a:rPr lang="en-US" sz="1100" b="0" i="0" dirty="0">
                <a:solidFill>
                  <a:srgbClr val="000000"/>
                </a:solidFill>
                <a:effectLst/>
                <a:latin typeface="Verdana" panose="020B0604030504040204" pitchFamily="34" charset="0"/>
              </a:rPr>
              <a:t>So your other option is to use a </a:t>
            </a:r>
            <a:r>
              <a:rPr lang="en-US" sz="1100" b="0" i="0" dirty="0" err="1">
                <a:solidFill>
                  <a:srgbClr val="000000"/>
                </a:solidFill>
                <a:effectLst/>
                <a:latin typeface="Verdana" panose="020B0604030504040204" pitchFamily="34" charset="0"/>
              </a:rPr>
              <a:t>FaaS</a:t>
            </a:r>
            <a:r>
              <a:rPr lang="en-US" sz="1100" b="0" i="0" dirty="0">
                <a:solidFill>
                  <a:srgbClr val="000000"/>
                </a:solidFill>
                <a:effectLst/>
                <a:latin typeface="Verdana" panose="020B0604030504040204" pitchFamily="34" charset="0"/>
              </a:rPr>
              <a:t> function to </a:t>
            </a:r>
            <a:r>
              <a:rPr lang="en-US" sz="1100" b="0" i="1" dirty="0">
                <a:solidFill>
                  <a:srgbClr val="000000"/>
                </a:solidFill>
                <a:effectLst/>
                <a:latin typeface="Verdana" panose="020B0604030504040204" pitchFamily="34" charset="0"/>
              </a:rPr>
              <a:t>react</a:t>
            </a:r>
            <a:r>
              <a:rPr lang="en-US" sz="1100" b="0" i="0" dirty="0">
                <a:solidFill>
                  <a:srgbClr val="000000"/>
                </a:solidFill>
                <a:effectLst/>
                <a:latin typeface="Verdana" panose="020B0604030504040204" pitchFamily="34" charset="0"/>
              </a:rPr>
              <a:t> to the fact that a new instance has been launched or an instance has been destroyed. This function would be called every time there is a </a:t>
            </a:r>
            <a:r>
              <a:rPr lang="en-US" sz="1100" b="0" i="1" dirty="0">
                <a:solidFill>
                  <a:srgbClr val="000000"/>
                </a:solidFill>
                <a:effectLst/>
                <a:latin typeface="Verdana" panose="020B0604030504040204" pitchFamily="34" charset="0"/>
              </a:rPr>
              <a:t>change</a:t>
            </a:r>
            <a:r>
              <a:rPr lang="en-US" sz="1100" b="0" i="0" dirty="0">
                <a:solidFill>
                  <a:srgbClr val="000000"/>
                </a:solidFill>
                <a:effectLst/>
                <a:latin typeface="Verdana" panose="020B0604030504040204" pitchFamily="34" charset="0"/>
              </a:rPr>
              <a:t>.</a:t>
            </a:r>
          </a:p>
          <a:p>
            <a:pPr algn="l"/>
            <a:r>
              <a:rPr lang="en-US" sz="1100" b="0" i="0" dirty="0">
                <a:solidFill>
                  <a:srgbClr val="000000"/>
                </a:solidFill>
                <a:effectLst/>
                <a:latin typeface="Verdana" panose="020B0604030504040204" pitchFamily="34" charset="0"/>
              </a:rPr>
              <a:t>In a different scenario </a:t>
            </a:r>
            <a:r>
              <a:rPr lang="en-US" sz="1100" b="0" i="0" dirty="0" err="1">
                <a:solidFill>
                  <a:srgbClr val="000000"/>
                </a:solidFill>
                <a:effectLst/>
                <a:latin typeface="Verdana" panose="020B0604030504040204" pitchFamily="34" charset="0"/>
              </a:rPr>
              <a:t>FaaS</a:t>
            </a:r>
            <a:r>
              <a:rPr lang="en-US" sz="1100" b="0" i="0" dirty="0">
                <a:solidFill>
                  <a:srgbClr val="000000"/>
                </a:solidFill>
                <a:effectLst/>
                <a:latin typeface="Verdana" panose="020B0604030504040204" pitchFamily="34" charset="0"/>
              </a:rPr>
              <a:t> would give you the ability to run small amounts of program code on CDN edge nodes giving you the ability for fast, dynamic content delivery. One such service is </a:t>
            </a:r>
            <a:r>
              <a:rPr lang="en-US" sz="1100" b="0" i="0" u="none" strike="noStrike" dirty="0" err="1">
                <a:solidFill>
                  <a:srgbClr val="000000"/>
                </a:solidFill>
                <a:effectLst/>
                <a:latin typeface="Verdana" panose="020B0604030504040204" pitchFamily="34" charset="0"/>
                <a:hlinkClick r:id="rId3"/>
              </a:rPr>
              <a:t>Lambda@Edge</a:t>
            </a:r>
            <a:r>
              <a:rPr lang="en-US" sz="1100" b="0" i="0" u="none" strike="noStrike" dirty="0">
                <a:solidFill>
                  <a:srgbClr val="000000"/>
                </a:solidFill>
                <a:effectLst/>
                <a:latin typeface="Verdana" panose="020B0604030504040204" pitchFamily="34" charset="0"/>
                <a:hlinkClick r:id="rId3"/>
              </a:rPr>
              <a:t> by Amazon</a:t>
            </a:r>
            <a:r>
              <a:rPr lang="en-US" sz="1100" b="0" i="0" dirty="0">
                <a:solidFill>
                  <a:srgbClr val="000000"/>
                </a:solidFill>
                <a:effectLst/>
                <a:latin typeface="Verdana" panose="020B0604030504040204" pitchFamily="34" charset="0"/>
              </a:rPr>
              <a:t>.</a:t>
            </a:r>
          </a:p>
          <a:p>
            <a:pPr algn="l"/>
            <a:r>
              <a:rPr lang="en-US" sz="1100" b="0" i="0" dirty="0">
                <a:solidFill>
                  <a:srgbClr val="000000"/>
                </a:solidFill>
                <a:effectLst/>
                <a:latin typeface="Verdana" panose="020B0604030504040204" pitchFamily="34" charset="0"/>
              </a:rPr>
              <a:t>However, keep in mind that </a:t>
            </a:r>
            <a:r>
              <a:rPr lang="en-US" sz="1100" b="0" i="0" dirty="0" err="1">
                <a:solidFill>
                  <a:srgbClr val="000000"/>
                </a:solidFill>
                <a:effectLst/>
                <a:latin typeface="Verdana" panose="020B0604030504040204" pitchFamily="34" charset="0"/>
              </a:rPr>
              <a:t>FaaS</a:t>
            </a:r>
            <a:r>
              <a:rPr lang="en-US" sz="1100" b="0" i="0" dirty="0">
                <a:solidFill>
                  <a:srgbClr val="000000"/>
                </a:solidFill>
                <a:effectLst/>
                <a:latin typeface="Verdana" panose="020B0604030504040204" pitchFamily="34" charset="0"/>
              </a:rPr>
              <a:t> may have limitations in terms of performance. To conserve processing power the cloud provider will shut down runtime environments not in use and a restart may take longer than usual. This may, for example, destroy the advantage edge node lambda functions have in terms of latency for low traffic sites.</a:t>
            </a:r>
          </a:p>
          <a:p>
            <a:endParaRPr lang="en-US" sz="1100" dirty="0"/>
          </a:p>
        </p:txBody>
      </p:sp>
      <p:sp>
        <p:nvSpPr>
          <p:cNvPr id="4" name="Slide Number Placeholder 3"/>
          <p:cNvSpPr>
            <a:spLocks noGrp="1"/>
          </p:cNvSpPr>
          <p:nvPr>
            <p:ph type="sldNum" sz="quarter" idx="5"/>
          </p:nvPr>
        </p:nvSpPr>
        <p:spPr/>
        <p:txBody>
          <a:bodyPr/>
          <a:lstStyle/>
          <a:p>
            <a:fld id="{793AB911-885E-4668-8C6E-9562ABF6240B}" type="slidenum">
              <a:rPr lang="de-AT" smtClean="0"/>
              <a:t>35</a:t>
            </a:fld>
            <a:endParaRPr lang="de-AT"/>
          </a:p>
        </p:txBody>
      </p:sp>
    </p:spTree>
    <p:extLst>
      <p:ext uri="{BB962C8B-B14F-4D97-AF65-F5344CB8AC3E}">
        <p14:creationId xmlns:p14="http://schemas.microsoft.com/office/powerpoint/2010/main" val="245926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36</a:t>
            </a:fld>
            <a:endParaRPr lang="de-AT"/>
          </a:p>
        </p:txBody>
      </p:sp>
    </p:spTree>
    <p:extLst>
      <p:ext uri="{BB962C8B-B14F-4D97-AF65-F5344CB8AC3E}">
        <p14:creationId xmlns:p14="http://schemas.microsoft.com/office/powerpoint/2010/main" val="3705597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dirty="0">
                <a:solidFill>
                  <a:srgbClr val="000000"/>
                </a:solidFill>
                <a:effectLst/>
                <a:latin typeface="Verdana" panose="020B0604030504040204" pitchFamily="34" charset="0"/>
              </a:rPr>
              <a:t>Containers are a way to run applications in an isolated environment without dedicating a full virtual machine to them. However, as you might imagine, containers are not magic and cannot automatically move from one physical server to another. This, and many other tasks are the job of container orchestrators such as Kubernetes.</a:t>
            </a:r>
          </a:p>
          <a:p>
            <a:pPr algn="l"/>
            <a:r>
              <a:rPr lang="en-US" sz="1600" b="0" i="0" dirty="0">
                <a:solidFill>
                  <a:srgbClr val="000000"/>
                </a:solidFill>
                <a:effectLst/>
                <a:latin typeface="Verdana" panose="020B0604030504040204" pitchFamily="34" charset="0"/>
              </a:rPr>
              <a:t>Since Kubernetes and its alternatives are incredibly complex to operate many cloud providers take on this burden, and offer containers as a service to customers.</a:t>
            </a:r>
          </a:p>
          <a:p>
            <a:pPr algn="l"/>
            <a:r>
              <a:rPr lang="en-US" sz="1600" b="0" i="0" dirty="0">
                <a:solidFill>
                  <a:srgbClr val="000000"/>
                </a:solidFill>
                <a:effectLst/>
                <a:latin typeface="Verdana" panose="020B0604030504040204" pitchFamily="34" charset="0"/>
              </a:rPr>
              <a:t>Note that containers are the topic of the </a:t>
            </a:r>
            <a:r>
              <a:rPr lang="en-US" sz="1600" b="0" i="0" u="none" strike="noStrike" dirty="0">
                <a:solidFill>
                  <a:srgbClr val="000000"/>
                </a:solidFill>
                <a:effectLst/>
                <a:latin typeface="Verdana" panose="020B0604030504040204" pitchFamily="34" charset="0"/>
                <a:hlinkClick r:id="rId3"/>
              </a:rPr>
              <a:t>next lecture</a:t>
            </a:r>
            <a:r>
              <a:rPr lang="en-US" sz="1600" b="0" i="0" dirty="0">
                <a:solidFill>
                  <a:srgbClr val="000000"/>
                </a:solidFill>
                <a:effectLst/>
                <a:latin typeface="Verdana" panose="020B0604030504040204" pitchFamily="34" charset="0"/>
              </a:rPr>
              <a:t> so we won't cover them in detail here.</a:t>
            </a:r>
          </a:p>
          <a:p>
            <a:br>
              <a:rPr lang="en-US" sz="1600" dirty="0"/>
            </a:br>
            <a:endParaRPr lang="en-US" sz="1600" dirty="0"/>
          </a:p>
        </p:txBody>
      </p:sp>
      <p:sp>
        <p:nvSpPr>
          <p:cNvPr id="4" name="Slide Number Placeholder 3"/>
          <p:cNvSpPr>
            <a:spLocks noGrp="1"/>
          </p:cNvSpPr>
          <p:nvPr>
            <p:ph type="sldNum" sz="quarter" idx="5"/>
          </p:nvPr>
        </p:nvSpPr>
        <p:spPr/>
        <p:txBody>
          <a:bodyPr/>
          <a:lstStyle/>
          <a:p>
            <a:fld id="{793AB911-885E-4668-8C6E-9562ABF6240B}" type="slidenum">
              <a:rPr lang="de-AT" smtClean="0"/>
              <a:t>37</a:t>
            </a:fld>
            <a:endParaRPr lang="de-AT"/>
          </a:p>
        </p:txBody>
      </p:sp>
    </p:spTree>
    <p:extLst>
      <p:ext uri="{BB962C8B-B14F-4D97-AF65-F5344CB8AC3E}">
        <p14:creationId xmlns:p14="http://schemas.microsoft.com/office/powerpoint/2010/main" val="1295333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000000"/>
                </a:solidFill>
                <a:effectLst/>
                <a:latin typeface="Verdana" panose="020B0604030504040204" pitchFamily="34" charset="0"/>
              </a:rPr>
              <a:t>One of the most complex setups to run in an on-premises environment is something nowadays known as a </a:t>
            </a:r>
            <a:r>
              <a:rPr lang="en-US" sz="1400" b="0" i="0" dirty="0" err="1">
                <a:solidFill>
                  <a:srgbClr val="000000"/>
                </a:solidFill>
                <a:effectLst/>
                <a:latin typeface="Verdana" panose="020B0604030504040204" pitchFamily="34" charset="0"/>
              </a:rPr>
              <a:t>datalake</a:t>
            </a:r>
            <a:r>
              <a:rPr lang="en-US" sz="1400" b="0" i="0" dirty="0">
                <a:solidFill>
                  <a:srgbClr val="000000"/>
                </a:solidFill>
                <a:effectLst/>
                <a:latin typeface="Verdana" panose="020B0604030504040204" pitchFamily="34" charset="0"/>
              </a:rPr>
              <a:t>. IT aggregates data from many different source databases and allows data scientists to extract valuable information from it. It is not uncommon to see several dozen source database. What's more, some analyses require close to real time data processing.</a:t>
            </a:r>
          </a:p>
          <a:p>
            <a:pPr algn="l"/>
            <a:r>
              <a:rPr lang="en-US" sz="1400" b="0" i="0" dirty="0">
                <a:solidFill>
                  <a:srgbClr val="000000"/>
                </a:solidFill>
                <a:effectLst/>
                <a:latin typeface="Verdana" panose="020B0604030504040204" pitchFamily="34" charset="0"/>
              </a:rPr>
              <a:t>The tools usually seen in such as setup are </a:t>
            </a:r>
            <a:r>
              <a:rPr lang="en-US" sz="1400" b="0" i="0" u="none" strike="noStrike" dirty="0">
                <a:solidFill>
                  <a:srgbClr val="000000"/>
                </a:solidFill>
                <a:effectLst/>
                <a:latin typeface="Verdana" panose="020B0604030504040204" pitchFamily="34" charset="0"/>
                <a:hlinkClick r:id="rId3"/>
              </a:rPr>
              <a:t>HDFS</a:t>
            </a:r>
            <a:r>
              <a:rPr lang="en-US" sz="1400" b="0" i="0" dirty="0">
                <a:solidFill>
                  <a:srgbClr val="000000"/>
                </a:solidFill>
                <a:effectLst/>
                <a:latin typeface="Verdana" panose="020B0604030504040204" pitchFamily="34" charset="0"/>
              </a:rPr>
              <a:t>, </a:t>
            </a:r>
            <a:r>
              <a:rPr lang="en-US" sz="1400" b="0" i="0" u="none" strike="noStrike" dirty="0">
                <a:solidFill>
                  <a:srgbClr val="000000"/>
                </a:solidFill>
                <a:effectLst/>
                <a:latin typeface="Verdana" panose="020B0604030504040204" pitchFamily="34" charset="0"/>
                <a:hlinkClick r:id="rId4"/>
              </a:rPr>
              <a:t>Apache Spark</a:t>
            </a:r>
            <a:r>
              <a:rPr lang="en-US" sz="1400" b="0" i="0" dirty="0">
                <a:solidFill>
                  <a:srgbClr val="000000"/>
                </a:solidFill>
                <a:effectLst/>
                <a:latin typeface="Verdana" panose="020B0604030504040204" pitchFamily="34" charset="0"/>
              </a:rPr>
              <a:t>, </a:t>
            </a:r>
            <a:r>
              <a:rPr lang="en-US" sz="1400" b="0" i="0" u="none" strike="noStrike" dirty="0">
                <a:solidFill>
                  <a:srgbClr val="000000"/>
                </a:solidFill>
                <a:effectLst/>
                <a:latin typeface="Verdana" panose="020B0604030504040204" pitchFamily="34" charset="0"/>
                <a:hlinkClick r:id="rId5"/>
              </a:rPr>
              <a:t>Kafka</a:t>
            </a:r>
            <a:r>
              <a:rPr lang="en-US" sz="1400" b="0" i="0" dirty="0">
                <a:solidFill>
                  <a:srgbClr val="000000"/>
                </a:solidFill>
                <a:effectLst/>
                <a:latin typeface="Verdana" panose="020B0604030504040204" pitchFamily="34" charset="0"/>
              </a:rPr>
              <a:t>, and several more. The number of source databases and the number of tools listed here should tell you how complex such a setup can be. This is one of the reasons why even large, traditional corporations are seriously considering moving their data analytics into the cloud.</a:t>
            </a:r>
          </a:p>
          <a:p>
            <a:endParaRPr lang="en-US" sz="1400" dirty="0"/>
          </a:p>
        </p:txBody>
      </p:sp>
      <p:sp>
        <p:nvSpPr>
          <p:cNvPr id="4" name="Slide Number Placeholder 3"/>
          <p:cNvSpPr>
            <a:spLocks noGrp="1"/>
          </p:cNvSpPr>
          <p:nvPr>
            <p:ph type="sldNum" sz="quarter" idx="5"/>
          </p:nvPr>
        </p:nvSpPr>
        <p:spPr/>
        <p:txBody>
          <a:bodyPr/>
          <a:lstStyle/>
          <a:p>
            <a:fld id="{793AB911-885E-4668-8C6E-9562ABF6240B}" type="slidenum">
              <a:rPr lang="de-AT" smtClean="0"/>
              <a:t>38</a:t>
            </a:fld>
            <a:endParaRPr lang="de-AT"/>
          </a:p>
        </p:txBody>
      </p:sp>
    </p:spTree>
    <p:extLst>
      <p:ext uri="{BB962C8B-B14F-4D97-AF65-F5344CB8AC3E}">
        <p14:creationId xmlns:p14="http://schemas.microsoft.com/office/powerpoint/2010/main" val="3859565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dirty="0">
                <a:solidFill>
                  <a:srgbClr val="000000"/>
                </a:solidFill>
                <a:effectLst/>
                <a:latin typeface="Verdana" panose="020B0604030504040204" pitchFamily="34" charset="0"/>
              </a:rPr>
              <a:t>While there are many, many more services on offer in the cloud we'd like to mention a final piece to the puzzle: deployment pipelines. These deployment pipelines allow a DevOps engineer to build automatic software deployment systems with relative ease. Deployment pipelines may start with something simple like a CI/CD system that an engineer can extend with calls to an API, or may include full-on code quality tools, test systems and management for the production environment.</a:t>
            </a:r>
          </a:p>
          <a:p>
            <a:pPr algn="l"/>
            <a:r>
              <a:rPr lang="en-US" sz="1100" b="0" i="0" dirty="0">
                <a:solidFill>
                  <a:srgbClr val="000000"/>
                </a:solidFill>
                <a:effectLst/>
                <a:latin typeface="Verdana" panose="020B0604030504040204" pitchFamily="34" charset="0"/>
              </a:rPr>
              <a:t>The general idea is that the code is handled in a version control system such as git. When the code is pushed into the version control system an automatic build and deployment process is started. This can involve compiling the source code to automatic tests running. The deployment pipeline then takes care of copying the software to the appropriate environment, such as creating a container and deploying it to the CaaS environment or creating virtual machines with the appropriate code.</a:t>
            </a:r>
          </a:p>
          <a:p>
            <a:pPr algn="l"/>
            <a:r>
              <a:rPr lang="en-US" sz="1100" b="0" i="0" dirty="0">
                <a:solidFill>
                  <a:srgbClr val="000000"/>
                </a:solidFill>
                <a:effectLst/>
                <a:latin typeface="Verdana" panose="020B0604030504040204" pitchFamily="34" charset="0"/>
              </a:rPr>
              <a:t>When this service is offered by the cloud provider that runs the infrastructure themselves, these are usually tightly integrated, allowing a prospective user to simply point-and-click to create the whole environment. It is debatable if such an automatically created environment is suitable for production use, but it may give a good starting point to customize the setup from.</a:t>
            </a:r>
          </a:p>
          <a:p>
            <a:pPr algn="l"/>
            <a:r>
              <a:rPr lang="en-US" sz="1100" b="0" i="0" dirty="0">
                <a:solidFill>
                  <a:srgbClr val="000000"/>
                </a:solidFill>
                <a:effectLst/>
                <a:latin typeface="Verdana" panose="020B0604030504040204" pitchFamily="34" charset="0"/>
              </a:rPr>
              <a:t>Typical services that offer deployment pipelines: </a:t>
            </a:r>
            <a:r>
              <a:rPr lang="en-US" sz="1100" b="0" i="0" dirty="0" err="1">
                <a:solidFill>
                  <a:srgbClr val="000000"/>
                </a:solidFill>
                <a:effectLst/>
                <a:latin typeface="Verdana" panose="020B0604030504040204" pitchFamily="34" charset="0"/>
              </a:rPr>
              <a:t>CircleCI</a:t>
            </a:r>
            <a:r>
              <a:rPr lang="en-US" sz="1100" b="0" i="0" dirty="0">
                <a:solidFill>
                  <a:srgbClr val="000000"/>
                </a:solidFill>
                <a:effectLst/>
                <a:latin typeface="Verdana" panose="020B0604030504040204" pitchFamily="34" charset="0"/>
              </a:rPr>
              <a:t>, GitHub actions, AWS </a:t>
            </a:r>
            <a:r>
              <a:rPr lang="en-US" sz="1100" b="0" i="0" dirty="0" err="1">
                <a:solidFill>
                  <a:srgbClr val="000000"/>
                </a:solidFill>
                <a:effectLst/>
                <a:latin typeface="Verdana" panose="020B0604030504040204" pitchFamily="34" charset="0"/>
              </a:rPr>
              <a:t>CodePipeline</a:t>
            </a:r>
            <a:endParaRPr lang="en-US" sz="1100" b="0" i="0" dirty="0">
              <a:solidFill>
                <a:srgbClr val="000000"/>
              </a:solidFill>
              <a:effectLst/>
              <a:latin typeface="Verdana" panose="020B0604030504040204" pitchFamily="34" charset="0"/>
            </a:endParaRPr>
          </a:p>
          <a:p>
            <a:endParaRPr lang="en-US" sz="1100" dirty="0"/>
          </a:p>
        </p:txBody>
      </p:sp>
      <p:sp>
        <p:nvSpPr>
          <p:cNvPr id="4" name="Slide Number Placeholder 3"/>
          <p:cNvSpPr>
            <a:spLocks noGrp="1"/>
          </p:cNvSpPr>
          <p:nvPr>
            <p:ph type="sldNum" sz="quarter" idx="5"/>
          </p:nvPr>
        </p:nvSpPr>
        <p:spPr/>
        <p:txBody>
          <a:bodyPr/>
          <a:lstStyle/>
          <a:p>
            <a:fld id="{793AB911-885E-4668-8C6E-9562ABF6240B}" type="slidenum">
              <a:rPr lang="de-AT" smtClean="0"/>
              <a:t>39</a:t>
            </a:fld>
            <a:endParaRPr lang="de-AT"/>
          </a:p>
        </p:txBody>
      </p:sp>
    </p:spTree>
    <p:extLst>
      <p:ext uri="{BB962C8B-B14F-4D97-AF65-F5344CB8AC3E}">
        <p14:creationId xmlns:p14="http://schemas.microsoft.com/office/powerpoint/2010/main" val="112296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This lecture walks you through the most important services offered by cloud providers beyond the IaaS layers. Sometimes this is called "PaaS" (Platform as a Service) indicating that it is intended as a developer platform.</a:t>
            </a:r>
            <a:endParaRPr lang="en-US" dirty="0"/>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4</a:t>
            </a:fld>
            <a:endParaRPr lang="de-AT"/>
          </a:p>
        </p:txBody>
      </p:sp>
    </p:spTree>
    <p:extLst>
      <p:ext uri="{BB962C8B-B14F-4D97-AF65-F5344CB8AC3E}">
        <p14:creationId xmlns:p14="http://schemas.microsoft.com/office/powerpoint/2010/main" val="36331148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42</a:t>
            </a:fld>
            <a:endParaRPr lang="de-AT"/>
          </a:p>
        </p:txBody>
      </p:sp>
    </p:spTree>
    <p:extLst>
      <p:ext uri="{BB962C8B-B14F-4D97-AF65-F5344CB8AC3E}">
        <p14:creationId xmlns:p14="http://schemas.microsoft.com/office/powerpoint/2010/main" val="248598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Verdana" panose="020B0604030504040204" pitchFamily="34" charset="0"/>
              </a:rPr>
              <a:t>The easiest way to remember the difference is that IaaS offers virtual machines and connected services. In order to operate on top of an IaaS platform you need someone skilled in running an operating system. In other words, you need a system administrator.</a:t>
            </a:r>
          </a:p>
          <a:p>
            <a:pPr algn="l"/>
            <a:r>
              <a:rPr lang="en-US" b="0" i="0" dirty="0">
                <a:solidFill>
                  <a:srgbClr val="000000"/>
                </a:solidFill>
                <a:effectLst/>
                <a:latin typeface="Verdana" panose="020B0604030504040204" pitchFamily="34" charset="0"/>
              </a:rPr>
              <a:t>PaaS on the other hand is intended for developers. The main goal of PaaS services is enabling developers to deploy applications without having to manage the operating system of the underlying virtual machine.</a:t>
            </a:r>
          </a:p>
          <a:p>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5</a:t>
            </a:fld>
            <a:endParaRPr lang="de-AT"/>
          </a:p>
        </p:txBody>
      </p:sp>
    </p:spTree>
    <p:extLst>
      <p:ext uri="{BB962C8B-B14F-4D97-AF65-F5344CB8AC3E}">
        <p14:creationId xmlns:p14="http://schemas.microsoft.com/office/powerpoint/2010/main" val="162246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Verdana" panose="020B0604030504040204" pitchFamily="34" charset="0"/>
              </a:rPr>
              <a:t>There is, however, nothing preventing you from mixing IaaS and PaaS services. A typical use case would be using a managed database with virtual machines. This helps smaller teams because operating a database proficiently on a small scale can be an undue burden.</a:t>
            </a:r>
          </a:p>
          <a:p>
            <a:pPr algn="l"/>
            <a:endParaRPr lang="en-US" sz="1200" b="0" i="0" dirty="0">
              <a:solidFill>
                <a:srgbClr val="000000"/>
              </a:solidFill>
              <a:effectLst/>
              <a:latin typeface="Verdana" panose="020B0604030504040204" pitchFamily="34" charset="0"/>
            </a:endParaRPr>
          </a:p>
          <a:p>
            <a:pPr algn="l"/>
            <a:r>
              <a:rPr lang="en-US" sz="1200" b="0" i="0" dirty="0">
                <a:solidFill>
                  <a:srgbClr val="000000"/>
                </a:solidFill>
                <a:effectLst/>
                <a:latin typeface="Verdana" panose="020B0604030504040204" pitchFamily="34" charset="0"/>
              </a:rPr>
              <a:t>This might not seem like a big deal but consider that databases store data. Every time when data storage is concerned disaster recovery becomes more complex. If an IaaS team were to operate a database themselves they would need to regularly test backups and disaster recovery procedures. Managed databases take that complexity away.</a:t>
            </a:r>
          </a:p>
          <a:p>
            <a:pPr algn="l"/>
            <a:endParaRPr lang="en-US" sz="1200" b="0" i="0" dirty="0">
              <a:solidFill>
                <a:srgbClr val="000000"/>
              </a:solidFill>
              <a:effectLst/>
              <a:latin typeface="Verdana" panose="020B0604030504040204" pitchFamily="34" charset="0"/>
            </a:endParaRPr>
          </a:p>
          <a:p>
            <a:pPr algn="l"/>
            <a:r>
              <a:rPr lang="en-US" sz="1200" b="0" i="0" dirty="0">
                <a:solidFill>
                  <a:srgbClr val="000000"/>
                </a:solidFill>
                <a:effectLst/>
                <a:latin typeface="Verdana" panose="020B0604030504040204" pitchFamily="34" charset="0"/>
              </a:rPr>
              <a:t>Similarly, building a redundant database system that can perform an automatic failover requires a high skill level in managing that specific database engine. This skill level may not be available in small teams, or a small team may not want to spend time on managing the database instead of focusing on their core objective.</a:t>
            </a:r>
          </a:p>
          <a:p>
            <a:endParaRPr lang="en-US" sz="1200" dirty="0"/>
          </a:p>
        </p:txBody>
      </p:sp>
      <p:sp>
        <p:nvSpPr>
          <p:cNvPr id="4" name="Slide Number Placeholder 3"/>
          <p:cNvSpPr>
            <a:spLocks noGrp="1"/>
          </p:cNvSpPr>
          <p:nvPr>
            <p:ph type="sldNum" sz="quarter" idx="5"/>
          </p:nvPr>
        </p:nvSpPr>
        <p:spPr/>
        <p:txBody>
          <a:bodyPr/>
          <a:lstStyle/>
          <a:p>
            <a:fld id="{793AB911-885E-4668-8C6E-9562ABF6240B}" type="slidenum">
              <a:rPr lang="de-AT" smtClean="0"/>
              <a:t>6</a:t>
            </a:fld>
            <a:endParaRPr lang="de-AT"/>
          </a:p>
        </p:txBody>
      </p:sp>
    </p:spTree>
    <p:extLst>
      <p:ext uri="{BB962C8B-B14F-4D97-AF65-F5344CB8AC3E}">
        <p14:creationId xmlns:p14="http://schemas.microsoft.com/office/powerpoint/2010/main" val="63244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B911-885E-4668-8C6E-9562ABF6240B}" type="slidenum">
              <a:rPr lang="de-AT" smtClean="0"/>
              <a:t>7</a:t>
            </a:fld>
            <a:endParaRPr lang="de-AT"/>
          </a:p>
        </p:txBody>
      </p:sp>
    </p:spTree>
    <p:extLst>
      <p:ext uri="{BB962C8B-B14F-4D97-AF65-F5344CB8AC3E}">
        <p14:creationId xmlns:p14="http://schemas.microsoft.com/office/powerpoint/2010/main" val="3788123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Application load balancers provide load balancing capabilities on </a:t>
            </a:r>
            <a:r>
              <a:rPr lang="en-US" b="0" i="0" u="none" strike="noStrike" dirty="0">
                <a:effectLst/>
                <a:latin typeface="Verdana" panose="020B0604030504040204" pitchFamily="34" charset="0"/>
                <a:hlinkClick r:id="rId3"/>
              </a:rPr>
              <a:t>layer 7 of the OSI-model</a:t>
            </a:r>
            <a:r>
              <a:rPr lang="en-US" b="0" i="0" dirty="0">
                <a:solidFill>
                  <a:srgbClr val="000000"/>
                </a:solidFill>
                <a:effectLst/>
                <a:latin typeface="Verdana" panose="020B0604030504040204" pitchFamily="34" charset="0"/>
              </a:rPr>
              <a:t>. In practice application load balancers support </a:t>
            </a:r>
            <a:r>
              <a:rPr lang="en-US" b="0" i="0" u="none" strike="noStrike" dirty="0">
                <a:effectLst/>
                <a:latin typeface="Verdana" panose="020B0604030504040204" pitchFamily="34" charset="0"/>
                <a:hlinkClick r:id="rId4"/>
              </a:rPr>
              <a:t>HTTP</a:t>
            </a:r>
            <a:r>
              <a:rPr lang="en-US" b="0" i="0" dirty="0">
                <a:solidFill>
                  <a:srgbClr val="000000"/>
                </a:solidFill>
                <a:effectLst/>
                <a:latin typeface="Verdana" panose="020B0604030504040204" pitchFamily="34" charset="0"/>
              </a:rPr>
              <a:t> and HTTPS load balancing.</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8</a:t>
            </a:fld>
            <a:endParaRPr lang="de-AT"/>
          </a:p>
        </p:txBody>
      </p:sp>
    </p:spTree>
    <p:extLst>
      <p:ext uri="{BB962C8B-B14F-4D97-AF65-F5344CB8AC3E}">
        <p14:creationId xmlns:p14="http://schemas.microsoft.com/office/powerpoint/2010/main" val="25177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HTTP is a request-response protocol. Typically connections are short-lived but longer connections (e.g. with </a:t>
            </a:r>
            <a:r>
              <a:rPr lang="en-US" b="0" i="0" u="none" strike="noStrike" dirty="0" err="1">
                <a:effectLst/>
                <a:latin typeface="Verdana" panose="020B0604030504040204" pitchFamily="34" charset="0"/>
                <a:hlinkClick r:id="rId3"/>
              </a:rPr>
              <a:t>Websockets</a:t>
            </a:r>
            <a:r>
              <a:rPr lang="en-US" b="0" i="0" dirty="0">
                <a:solidFill>
                  <a:srgbClr val="000000"/>
                </a:solidFill>
                <a:effectLst/>
                <a:latin typeface="Verdana" panose="020B0604030504040204" pitchFamily="34" charset="0"/>
              </a:rPr>
              <a:t>) are also possible. Good application load balancers allow sending traffic to a different set of backends based on the host name (</a:t>
            </a:r>
            <a:r>
              <a:rPr lang="en-US" dirty="0"/>
              <a:t>example.com</a:t>
            </a:r>
            <a:r>
              <a:rPr lang="en-US" b="0" i="0" dirty="0">
                <a:solidFill>
                  <a:srgbClr val="000000"/>
                </a:solidFill>
                <a:effectLst/>
                <a:latin typeface="Verdana" panose="020B0604030504040204" pitchFamily="34" charset="0"/>
              </a:rPr>
              <a:t>) as well as the path (</a:t>
            </a:r>
            <a:r>
              <a:rPr lang="en-US" dirty="0"/>
              <a:t>/some/address</a:t>
            </a:r>
            <a:r>
              <a:rPr lang="en-US" b="0" i="0" dirty="0">
                <a:solidFill>
                  <a:srgbClr val="000000"/>
                </a:solidFill>
                <a:effectLst/>
                <a:latin typeface="Verdana" panose="020B0604030504040204" pitchFamily="34" charset="0"/>
              </a:rPr>
              <a:t>).</a:t>
            </a:r>
            <a:endParaRPr lang="en-US" dirty="0"/>
          </a:p>
        </p:txBody>
      </p:sp>
      <p:sp>
        <p:nvSpPr>
          <p:cNvPr id="4" name="Slide Number Placeholder 3"/>
          <p:cNvSpPr>
            <a:spLocks noGrp="1"/>
          </p:cNvSpPr>
          <p:nvPr>
            <p:ph type="sldNum" sz="quarter" idx="5"/>
          </p:nvPr>
        </p:nvSpPr>
        <p:spPr/>
        <p:txBody>
          <a:bodyPr/>
          <a:lstStyle/>
          <a:p>
            <a:fld id="{793AB911-885E-4668-8C6E-9562ABF6240B}" type="slidenum">
              <a:rPr lang="de-AT" smtClean="0"/>
              <a:t>9</a:t>
            </a:fld>
            <a:endParaRPr lang="de-AT"/>
          </a:p>
        </p:txBody>
      </p:sp>
    </p:spTree>
    <p:extLst>
      <p:ext uri="{BB962C8B-B14F-4D97-AF65-F5344CB8AC3E}">
        <p14:creationId xmlns:p14="http://schemas.microsoft.com/office/powerpoint/2010/main" val="4119625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FH Campu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8295938" cy="10290175"/>
          </a:xfrm>
          <a:prstGeom prst="rect">
            <a:avLst/>
          </a:prstGeom>
        </p:spPr>
      </p:pic>
      <p:pic>
        <p:nvPicPr>
          <p:cNvPr id="8" name="Grafik 7">
            <a:extLst>
              <a:ext uri="{FF2B5EF4-FFF2-40B4-BE49-F238E27FC236}">
                <a16:creationId xmlns:a16="http://schemas.microsoft.com/office/drawing/2014/main" id="{BE6916BF-6AF8-41A6-99C4-0A14BCFAB4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0"/>
            <a:ext cx="18295938" cy="10290175"/>
          </a:xfrm>
          <a:prstGeom prst="rect">
            <a:avLst/>
          </a:prstGeom>
        </p:spPr>
      </p:pic>
      <p:sp>
        <p:nvSpPr>
          <p:cNvPr id="6"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1413741372"/>
      </p:ext>
    </p:extLst>
  </p:cSld>
  <p:clrMapOvr>
    <a:masterClrMapping/>
  </p:clrMapOvr>
  <p:extLst>
    <p:ext uri="{DCECCB84-F9BA-43D5-87BE-67443E8EF086}">
      <p15:sldGuideLst xmlns:p15="http://schemas.microsoft.com/office/powerpoint/2012/main">
        <p15:guide id="1" orient="horz" pos="1744" userDrawn="1">
          <p15:clr>
            <a:srgbClr val="FBAE40"/>
          </p15:clr>
        </p15:guide>
        <p15:guide id="2" pos="5763" userDrawn="1">
          <p15:clr>
            <a:srgbClr val="FBAE40"/>
          </p15:clr>
        </p15:guide>
        <p15:guide id="3" pos="11139" userDrawn="1">
          <p15:clr>
            <a:srgbClr val="FBAE40"/>
          </p15:clr>
        </p15:guide>
        <p15:guide id="4" orient="horz" pos="3240" userDrawn="1">
          <p15:clr>
            <a:srgbClr val="FBAE40"/>
          </p15:clr>
        </p15:guide>
        <p15:guide id="7" orient="horz" pos="1200" userDrawn="1">
          <p15:clr>
            <a:srgbClr val="FBAE40"/>
          </p15:clr>
        </p15:guide>
        <p15:guide id="8" orient="horz" pos="2108" userDrawn="1">
          <p15:clr>
            <a:srgbClr val="FBAE40"/>
          </p15:clr>
        </p15:guide>
        <p15:guide id="9" orient="horz" pos="165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anderole klein - dunkel">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754417-825D-4610-B8B9-1A05C0F0507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 y="0"/>
            <a:ext cx="18295234" cy="10290175"/>
          </a:xfrm>
          <a:prstGeom prst="rect">
            <a:avLst/>
          </a:prstGeom>
        </p:spPr>
      </p:pic>
      <p:sp>
        <p:nvSpPr>
          <p:cNvPr id="2" name="Titel 1">
            <a:extLst>
              <a:ext uri="{FF2B5EF4-FFF2-40B4-BE49-F238E27FC236}">
                <a16:creationId xmlns:a16="http://schemas.microsoft.com/office/drawing/2014/main" id="{B009D7EA-6F7C-4AA1-B031-07D3CB26F679}"/>
              </a:ext>
            </a:extLst>
          </p:cNvPr>
          <p:cNvSpPr>
            <a:spLocks noGrp="1"/>
          </p:cNvSpPr>
          <p:nvPr>
            <p:ph type="title"/>
          </p:nvPr>
        </p:nvSpPr>
        <p:spPr>
          <a:xfrm>
            <a:off x="722872" y="8381339"/>
            <a:ext cx="8205494" cy="590931"/>
          </a:xfrm>
        </p:spPr>
        <p:txBody>
          <a:bodyPr/>
          <a:lstStyle>
            <a:lvl1pPr>
              <a:defRPr lang="de-AT" sz="3600" b="1" kern="1200" dirty="0">
                <a:solidFill>
                  <a:schemeClr val="bg1"/>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4183421115"/>
      </p:ext>
    </p:extLst>
  </p:cSld>
  <p:clrMapOvr>
    <a:masterClrMapping/>
  </p:clrMapOvr>
  <p:extLst>
    <p:ext uri="{DCECCB84-F9BA-43D5-87BE-67443E8EF086}">
      <p15:sldGuideLst xmlns:p15="http://schemas.microsoft.com/office/powerpoint/2012/main">
        <p15:guide id="1" orient="horz" pos="4148">
          <p15:clr>
            <a:srgbClr val="FBAE40"/>
          </p15:clr>
        </p15:guide>
        <p15:guide id="2" orient="horz" pos="4650">
          <p15:clr>
            <a:srgbClr val="FBAE40"/>
          </p15:clr>
        </p15:guide>
        <p15:guide id="3" orient="horz" pos="5872">
          <p15:clr>
            <a:srgbClr val="FBAE40"/>
          </p15:clr>
        </p15:guide>
        <p15:guide id="4" orient="horz" pos="392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nhaltsfolie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dirty="0"/>
              <a:t>Mastertitelformat bearbeiten</a:t>
            </a:r>
            <a:endParaRPr lang="de-AT" dirty="0"/>
          </a:p>
        </p:txBody>
      </p:sp>
      <p:sp>
        <p:nvSpPr>
          <p:cNvPr id="7" name="Textfeld 6">
            <a:extLst>
              <a:ext uri="{FF2B5EF4-FFF2-40B4-BE49-F238E27FC236}">
                <a16:creationId xmlns:a16="http://schemas.microsoft.com/office/drawing/2014/main" id="{8F6DEF62-611B-4586-AC9F-EE654EC48749}"/>
              </a:ext>
            </a:extLst>
          </p:cNvPr>
          <p:cNvSpPr txBox="1"/>
          <p:nvPr userDrawn="1"/>
        </p:nvSpPr>
        <p:spPr>
          <a:xfrm>
            <a:off x="801533"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
        <p:nvSpPr>
          <p:cNvPr id="9" name="Textplatzhalter 8">
            <a:extLst>
              <a:ext uri="{FF2B5EF4-FFF2-40B4-BE49-F238E27FC236}">
                <a16:creationId xmlns:a16="http://schemas.microsoft.com/office/drawing/2014/main" id="{3337FE64-4BFD-49A7-B78D-3F147619046C}"/>
              </a:ext>
            </a:extLst>
          </p:cNvPr>
          <p:cNvSpPr>
            <a:spLocks noGrp="1"/>
          </p:cNvSpPr>
          <p:nvPr>
            <p:ph type="body" sz="quarter" idx="10"/>
          </p:nvPr>
        </p:nvSpPr>
        <p:spPr>
          <a:xfrm>
            <a:off x="1656147" y="1800003"/>
            <a:ext cx="16102792" cy="7331333"/>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Foliennummernplatzhalter 7">
            <a:extLst>
              <a:ext uri="{FF2B5EF4-FFF2-40B4-BE49-F238E27FC236}">
                <a16:creationId xmlns:a16="http://schemas.microsoft.com/office/drawing/2014/main" id="{A0F59A48-2F44-4D55-9FD9-049AD52B9C2A}"/>
              </a:ext>
            </a:extLst>
          </p:cNvPr>
          <p:cNvSpPr>
            <a:spLocks noGrp="1"/>
          </p:cNvSpPr>
          <p:nvPr>
            <p:ph type="sldNum" sz="quarter" idx="12"/>
          </p:nvPr>
        </p:nvSpPr>
        <p:spPr>
          <a:xfrm>
            <a:off x="14383845" y="12598399"/>
            <a:ext cx="4425800" cy="736600"/>
          </a:xfrm>
          <a:prstGeom prst="rect">
            <a:avLst/>
          </a:prstGeom>
        </p:spPr>
        <p:txBody>
          <a:bodyPr/>
          <a:lstStyle/>
          <a:p>
            <a:r>
              <a:rPr lang="de-AT"/>
              <a:t>page </a:t>
            </a:r>
            <a:fld id="{A638BCF4-1E99-42C2-B624-5B8F04E362FC}" type="slidenum">
              <a:rPr lang="de-AT" smtClean="0"/>
              <a:pPr/>
              <a:t>‹#›</a:t>
            </a:fld>
            <a:endParaRPr lang="de-AT"/>
          </a:p>
        </p:txBody>
      </p:sp>
      <p:sp>
        <p:nvSpPr>
          <p:cNvPr id="14" name="Foliennummernplatzhalter 6">
            <a:extLst>
              <a:ext uri="{FF2B5EF4-FFF2-40B4-BE49-F238E27FC236}">
                <a16:creationId xmlns:a16="http://schemas.microsoft.com/office/drawing/2014/main" id="{6AF96E5A-626D-4508-AD25-A9A97A565C7A}"/>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Tree>
    <p:extLst>
      <p:ext uri="{BB962C8B-B14F-4D97-AF65-F5344CB8AC3E}">
        <p14:creationId xmlns:p14="http://schemas.microsoft.com/office/powerpoint/2010/main" val="3540965092"/>
      </p:ext>
    </p:extLst>
  </p:cSld>
  <p:clrMapOvr>
    <a:masterClrMapping/>
  </p:clrMapOvr>
  <p:extLst>
    <p:ext uri="{DCECCB84-F9BA-43D5-87BE-67443E8EF086}">
      <p15:sldGuideLst xmlns:p15="http://schemas.microsoft.com/office/powerpoint/2012/main">
        <p15:guide id="1" orient="horz" pos="5872">
          <p15:clr>
            <a:srgbClr val="FBAE40"/>
          </p15:clr>
        </p15:guide>
        <p15:guide id="2" orient="horz" pos="605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gramm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a:t>Mastertitelformat bearbeiten</a:t>
            </a:r>
            <a:endParaRPr lang="de-AT"/>
          </a:p>
        </p:txBody>
      </p:sp>
      <p:sp>
        <p:nvSpPr>
          <p:cNvPr id="8" name="Foliennummernplatzhalter 6">
            <a:extLst>
              <a:ext uri="{FF2B5EF4-FFF2-40B4-BE49-F238E27FC236}">
                <a16:creationId xmlns:a16="http://schemas.microsoft.com/office/drawing/2014/main" id="{EDE8C968-F04A-48AB-BD98-563E63C63EFE}"/>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
        <p:nvSpPr>
          <p:cNvPr id="9" name="Textfeld 6">
            <a:extLst>
              <a:ext uri="{FF2B5EF4-FFF2-40B4-BE49-F238E27FC236}">
                <a16:creationId xmlns:a16="http://schemas.microsoft.com/office/drawing/2014/main" id="{577EA7E9-8BE3-42AE-B712-43F4995B0D8E}"/>
              </a:ext>
            </a:extLst>
          </p:cNvPr>
          <p:cNvSpPr txBox="1"/>
          <p:nvPr userDrawn="1"/>
        </p:nvSpPr>
        <p:spPr>
          <a:xfrm>
            <a:off x="801533"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Tree>
    <p:extLst>
      <p:ext uri="{BB962C8B-B14F-4D97-AF65-F5344CB8AC3E}">
        <p14:creationId xmlns:p14="http://schemas.microsoft.com/office/powerpoint/2010/main" val="1906155684"/>
      </p:ext>
    </p:extLst>
  </p:cSld>
  <p:clrMapOvr>
    <a:masterClrMapping/>
  </p:clrMapOvr>
  <p:extLst>
    <p:ext uri="{DCECCB84-F9BA-43D5-87BE-67443E8EF086}">
      <p15:sldGuideLst xmlns:p15="http://schemas.microsoft.com/office/powerpoint/2012/main">
        <p15:guide id="1" orient="horz" pos="60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 Engineerin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9587" cy="10286999"/>
          </a:xfrm>
          <a:prstGeom prst="rect">
            <a:avLst/>
          </a:prstGeom>
        </p:spPr>
      </p:pic>
      <p:pic>
        <p:nvPicPr>
          <p:cNvPr id="7" name="Grafik 6" descr="Ein Bild, das Screenshot enthält.&#10;&#10;Mit sehr hoher Zuverlässigkeit generierte Beschreibung">
            <a:extLst>
              <a:ext uri="{FF2B5EF4-FFF2-40B4-BE49-F238E27FC236}">
                <a16:creationId xmlns:a16="http://schemas.microsoft.com/office/drawing/2014/main" id="{E6BB59F8-1846-4345-B32C-6B90C7F14B2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8289587" cy="10286999"/>
          </a:xfrm>
          <a:prstGeom prst="rect">
            <a:avLst/>
          </a:prstGeom>
        </p:spPr>
      </p:pic>
      <p:sp>
        <p:nvSpPr>
          <p:cNvPr id="5"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4205197761"/>
      </p:ext>
    </p:extLst>
  </p:cSld>
  <p:clrMapOvr>
    <a:masterClrMapping/>
  </p:clrMapOvr>
  <p:extLst>
    <p:ext uri="{DCECCB84-F9BA-43D5-87BE-67443E8EF086}">
      <p15:sldGuideLst xmlns:p15="http://schemas.microsoft.com/office/powerpoint/2012/main">
        <p15:guide id="1" orient="horz" pos="3242" userDrawn="1">
          <p15:clr>
            <a:srgbClr val="FBAE40"/>
          </p15:clr>
        </p15:guide>
        <p15:guide id="2" pos="5763" userDrawn="1">
          <p15:clr>
            <a:srgbClr val="FBAE40"/>
          </p15:clr>
        </p15:guide>
        <p15:guide id="3" pos="111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Kapitel - FH">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FEC9F-7F4E-440E-9627-E859F8A30EC2}"/>
              </a:ext>
            </a:extLst>
          </p:cNvPr>
          <p:cNvSpPr>
            <a:spLocks noGrp="1"/>
          </p:cNvSpPr>
          <p:nvPr>
            <p:ph type="title"/>
          </p:nvPr>
        </p:nvSpPr>
        <p:spPr>
          <a:xfrm>
            <a:off x="720063" y="2289600"/>
            <a:ext cx="17037217" cy="701731"/>
          </a:xfrm>
        </p:spPr>
        <p:txBody>
          <a:bodyPr/>
          <a:lstStyle>
            <a:lvl1pPr>
              <a:defRPr lang="de-DE" sz="4400" b="1" kern="1200" dirty="0">
                <a:solidFill>
                  <a:schemeClr val="bg1"/>
                </a:solidFill>
                <a:latin typeface="+mj-lt"/>
                <a:ea typeface="Verdana" panose="020B0604030504040204" pitchFamily="34" charset="0"/>
                <a:cs typeface="+mj-cs"/>
              </a:defRPr>
            </a:lvl1p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F7F774A0-B4C0-40F4-AA78-2874AFBACB79}"/>
              </a:ext>
            </a:extLst>
          </p:cNvPr>
          <p:cNvSpPr>
            <a:spLocks noGrp="1"/>
          </p:cNvSpPr>
          <p:nvPr>
            <p:ph idx="1"/>
          </p:nvPr>
        </p:nvSpPr>
        <p:spPr>
          <a:xfrm>
            <a:off x="2520218" y="3384000"/>
            <a:ext cx="15237059" cy="6020355"/>
          </a:xfrm>
        </p:spPr>
        <p:txBody>
          <a:bodyPr>
            <a:normAutofit/>
          </a:bodyPr>
          <a:lstStyle>
            <a:lvl1pPr>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cxnSp>
        <p:nvCxnSpPr>
          <p:cNvPr id="13" name="Gerader Verbinder 12">
            <a:extLst>
              <a:ext uri="{FF2B5EF4-FFF2-40B4-BE49-F238E27FC236}">
                <a16:creationId xmlns:a16="http://schemas.microsoft.com/office/drawing/2014/main" id="{704E2E1A-8DC9-42DC-963F-859DB6D66120}"/>
              </a:ext>
            </a:extLst>
          </p:cNvPr>
          <p:cNvCxnSpPr/>
          <p:nvPr userDrawn="1"/>
        </p:nvCxnSpPr>
        <p:spPr>
          <a:xfrm>
            <a:off x="3151764" y="9404355"/>
            <a:ext cx="0" cy="29719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27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Kapitel - weiß">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FEC9F-7F4E-440E-9627-E859F8A30EC2}"/>
              </a:ext>
            </a:extLst>
          </p:cNvPr>
          <p:cNvSpPr>
            <a:spLocks noGrp="1"/>
          </p:cNvSpPr>
          <p:nvPr>
            <p:ph type="title"/>
          </p:nvPr>
        </p:nvSpPr>
        <p:spPr>
          <a:xfrm>
            <a:off x="720061" y="2289600"/>
            <a:ext cx="17023568"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
        <p:nvSpPr>
          <p:cNvPr id="3" name="Inhaltsplatzhalter 2">
            <a:extLst>
              <a:ext uri="{FF2B5EF4-FFF2-40B4-BE49-F238E27FC236}">
                <a16:creationId xmlns:a16="http://schemas.microsoft.com/office/drawing/2014/main" id="{F7F774A0-B4C0-40F4-AA78-2874AFBACB79}"/>
              </a:ext>
            </a:extLst>
          </p:cNvPr>
          <p:cNvSpPr>
            <a:spLocks noGrp="1"/>
          </p:cNvSpPr>
          <p:nvPr>
            <p:ph idx="1"/>
          </p:nvPr>
        </p:nvSpPr>
        <p:spPr>
          <a:xfrm>
            <a:off x="2520219" y="3384003"/>
            <a:ext cx="15223409" cy="6142137"/>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784968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lie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dirty="0"/>
              <a:t>Mastertitelformat bearbeiten</a:t>
            </a:r>
            <a:endParaRPr lang="de-AT" dirty="0"/>
          </a:p>
        </p:txBody>
      </p:sp>
      <p:sp>
        <p:nvSpPr>
          <p:cNvPr id="7" name="Textfeld 6">
            <a:extLst>
              <a:ext uri="{FF2B5EF4-FFF2-40B4-BE49-F238E27FC236}">
                <a16:creationId xmlns:a16="http://schemas.microsoft.com/office/drawing/2014/main" id="{8F6DEF62-611B-4586-AC9F-EE654EC48749}"/>
              </a:ext>
            </a:extLst>
          </p:cNvPr>
          <p:cNvSpPr txBox="1"/>
          <p:nvPr userDrawn="1"/>
        </p:nvSpPr>
        <p:spPr>
          <a:xfrm>
            <a:off x="778529"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
        <p:nvSpPr>
          <p:cNvPr id="9" name="Textplatzhalter 8">
            <a:extLst>
              <a:ext uri="{FF2B5EF4-FFF2-40B4-BE49-F238E27FC236}">
                <a16:creationId xmlns:a16="http://schemas.microsoft.com/office/drawing/2014/main" id="{3337FE64-4BFD-49A7-B78D-3F147619046C}"/>
              </a:ext>
            </a:extLst>
          </p:cNvPr>
          <p:cNvSpPr>
            <a:spLocks noGrp="1"/>
          </p:cNvSpPr>
          <p:nvPr>
            <p:ph type="body" sz="quarter" idx="10"/>
          </p:nvPr>
        </p:nvSpPr>
        <p:spPr>
          <a:xfrm>
            <a:off x="1656147" y="1800003"/>
            <a:ext cx="16102792" cy="7331333"/>
          </a:xfrm>
        </p:spPr>
        <p:txBody>
          <a:bodyPr>
            <a:normAutofit/>
          </a:bodyPr>
          <a:lstStyle>
            <a:lvl1pPr>
              <a:defRPr sz="3600"/>
            </a:lvl1pPr>
            <a:lvl2pPr>
              <a:defRPr sz="3600"/>
            </a:lvl2pPr>
            <a:lvl3pPr>
              <a:defRPr sz="3600"/>
            </a:lvl3pPr>
            <a:lvl4pPr>
              <a:defRPr sz="3600"/>
            </a:lvl4pPr>
            <a:lvl5pPr>
              <a:defRPr sz="3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8" name="Foliennummernplatzhalter 7">
            <a:extLst>
              <a:ext uri="{FF2B5EF4-FFF2-40B4-BE49-F238E27FC236}">
                <a16:creationId xmlns:a16="http://schemas.microsoft.com/office/drawing/2014/main" id="{A0F59A48-2F44-4D55-9FD9-049AD52B9C2A}"/>
              </a:ext>
            </a:extLst>
          </p:cNvPr>
          <p:cNvSpPr>
            <a:spLocks noGrp="1"/>
          </p:cNvSpPr>
          <p:nvPr>
            <p:ph type="sldNum" sz="quarter" idx="12"/>
          </p:nvPr>
        </p:nvSpPr>
        <p:spPr>
          <a:xfrm>
            <a:off x="14383845" y="12598399"/>
            <a:ext cx="4425800" cy="736600"/>
          </a:xfrm>
          <a:prstGeom prst="rect">
            <a:avLst/>
          </a:prstGeom>
        </p:spPr>
        <p:txBody>
          <a:bodyPr/>
          <a:lstStyle/>
          <a:p>
            <a:r>
              <a:rPr lang="de-AT"/>
              <a:t>page </a:t>
            </a:r>
            <a:fld id="{A638BCF4-1E99-42C2-B624-5B8F04E362FC}" type="slidenum">
              <a:rPr lang="de-AT" smtClean="0"/>
              <a:pPr/>
              <a:t>‹#›</a:t>
            </a:fld>
            <a:endParaRPr lang="de-AT"/>
          </a:p>
        </p:txBody>
      </p:sp>
      <p:sp>
        <p:nvSpPr>
          <p:cNvPr id="14" name="Foliennummernplatzhalter 6">
            <a:extLst>
              <a:ext uri="{FF2B5EF4-FFF2-40B4-BE49-F238E27FC236}">
                <a16:creationId xmlns:a16="http://schemas.microsoft.com/office/drawing/2014/main" id="{6AF96E5A-626D-4508-AD25-A9A97A565C7A}"/>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Tree>
    <p:extLst>
      <p:ext uri="{BB962C8B-B14F-4D97-AF65-F5344CB8AC3E}">
        <p14:creationId xmlns:p14="http://schemas.microsoft.com/office/powerpoint/2010/main" val="1125144450"/>
      </p:ext>
    </p:extLst>
  </p:cSld>
  <p:clrMapOvr>
    <a:masterClrMapping/>
  </p:clrMapOvr>
  <p:extLst>
    <p:ext uri="{DCECCB84-F9BA-43D5-87BE-67443E8EF086}">
      <p15:sldGuideLst xmlns:p15="http://schemas.microsoft.com/office/powerpoint/2012/main">
        <p15:guide id="1" orient="horz" pos="5872" userDrawn="1">
          <p15:clr>
            <a:srgbClr val="FBAE40"/>
          </p15:clr>
        </p15:guide>
        <p15:guide id="2" orient="horz" pos="605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m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a:t>Mastertitelformat bearbeiten</a:t>
            </a:r>
            <a:endParaRPr lang="de-AT"/>
          </a:p>
        </p:txBody>
      </p:sp>
      <p:sp>
        <p:nvSpPr>
          <p:cNvPr id="5" name="Diagrammplatzhalter 4">
            <a:extLst>
              <a:ext uri="{FF2B5EF4-FFF2-40B4-BE49-F238E27FC236}">
                <a16:creationId xmlns:a16="http://schemas.microsoft.com/office/drawing/2014/main" id="{072CAFA5-82DE-42E8-AA70-A46D80D8F2AA}"/>
              </a:ext>
            </a:extLst>
          </p:cNvPr>
          <p:cNvSpPr>
            <a:spLocks noGrp="1"/>
          </p:cNvSpPr>
          <p:nvPr>
            <p:ph type="chart" sz="quarter" idx="10"/>
          </p:nvPr>
        </p:nvSpPr>
        <p:spPr>
          <a:xfrm>
            <a:off x="1656145" y="1800003"/>
            <a:ext cx="16102792" cy="7331333"/>
          </a:xfrm>
        </p:spPr>
        <p:txBody>
          <a:bodyPr>
            <a:normAutofit/>
          </a:bodyPr>
          <a:lstStyle>
            <a:lvl1pPr>
              <a:defRPr sz="3600"/>
            </a:lvl1pPr>
          </a:lstStyle>
          <a:p>
            <a:endParaRPr lang="de-AT" dirty="0"/>
          </a:p>
        </p:txBody>
      </p:sp>
      <p:sp>
        <p:nvSpPr>
          <p:cNvPr id="8" name="Foliennummernplatzhalter 6">
            <a:extLst>
              <a:ext uri="{FF2B5EF4-FFF2-40B4-BE49-F238E27FC236}">
                <a16:creationId xmlns:a16="http://schemas.microsoft.com/office/drawing/2014/main" id="{EDE8C968-F04A-48AB-BD98-563E63C63EFE}"/>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
        <p:nvSpPr>
          <p:cNvPr id="9" name="Textfeld 6">
            <a:extLst>
              <a:ext uri="{FF2B5EF4-FFF2-40B4-BE49-F238E27FC236}">
                <a16:creationId xmlns:a16="http://schemas.microsoft.com/office/drawing/2014/main" id="{3F3CC8DB-CB69-4880-9506-69AA3571545C}"/>
              </a:ext>
            </a:extLst>
          </p:cNvPr>
          <p:cNvSpPr txBox="1"/>
          <p:nvPr userDrawn="1"/>
        </p:nvSpPr>
        <p:spPr>
          <a:xfrm>
            <a:off x="801533"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Tree>
    <p:extLst>
      <p:ext uri="{BB962C8B-B14F-4D97-AF65-F5344CB8AC3E}">
        <p14:creationId xmlns:p14="http://schemas.microsoft.com/office/powerpoint/2010/main" val="1063860083"/>
      </p:ext>
    </p:extLst>
  </p:cSld>
  <p:clrMapOvr>
    <a:masterClrMapping/>
  </p:clrMapOvr>
  <p:extLst>
    <p:ext uri="{DCECCB84-F9BA-43D5-87BE-67443E8EF086}">
      <p15:sldGuideLst xmlns:p15="http://schemas.microsoft.com/office/powerpoint/2012/main">
        <p15:guide id="1" orient="horz" pos="605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gramm - weiß - U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1D07E-DEC3-4461-B68E-19DC5A67137B}"/>
              </a:ext>
            </a:extLst>
          </p:cNvPr>
          <p:cNvSpPr>
            <a:spLocks noGrp="1"/>
          </p:cNvSpPr>
          <p:nvPr>
            <p:ph type="title"/>
          </p:nvPr>
        </p:nvSpPr>
        <p:spPr>
          <a:xfrm>
            <a:off x="720065" y="716518"/>
            <a:ext cx="17038873" cy="701731"/>
          </a:xfrm>
        </p:spPr>
        <p:txBody>
          <a:bodyPr/>
          <a:lstStyle>
            <a:lvl1pPr>
              <a:defRPr sz="4400"/>
            </a:lvl1pPr>
          </a:lstStyle>
          <a:p>
            <a:r>
              <a:rPr lang="de-DE"/>
              <a:t>Mastertitelformat bearbeiten</a:t>
            </a:r>
            <a:endParaRPr lang="de-AT"/>
          </a:p>
        </p:txBody>
      </p:sp>
      <p:sp>
        <p:nvSpPr>
          <p:cNvPr id="8" name="Foliennummernplatzhalter 6">
            <a:extLst>
              <a:ext uri="{FF2B5EF4-FFF2-40B4-BE49-F238E27FC236}">
                <a16:creationId xmlns:a16="http://schemas.microsoft.com/office/drawing/2014/main" id="{EDE8C968-F04A-48AB-BD98-563E63C63EFE}"/>
              </a:ext>
            </a:extLst>
          </p:cNvPr>
          <p:cNvSpPr txBox="1">
            <a:spLocks/>
          </p:cNvSpPr>
          <p:nvPr userDrawn="1"/>
        </p:nvSpPr>
        <p:spPr>
          <a:xfrm>
            <a:off x="13642678" y="9338064"/>
            <a:ext cx="4116257" cy="384978"/>
          </a:xfrm>
          <a:prstGeom prst="rect">
            <a:avLst/>
          </a:prstGeom>
        </p:spPr>
        <p:txBody>
          <a:bodyPr vert="horz" lIns="182880" tIns="91440" rIns="182880" bIns="91440" rtlCol="0" anchor="ctr"/>
          <a:lstStyle>
            <a:defPPr>
              <a:defRPr lang="de-DE"/>
            </a:defPPr>
            <a:lvl1pPr marL="0" algn="r" defTabSz="670255" rtl="0" eaLnBrk="1" latinLnBrk="0" hangingPunct="1">
              <a:defRPr sz="1200" kern="1200">
                <a:solidFill>
                  <a:schemeClr val="tx1">
                    <a:tint val="75000"/>
                  </a:schemeClr>
                </a:solidFill>
                <a:latin typeface="+mn-lt"/>
                <a:ea typeface="+mn-ea"/>
                <a:cs typeface="+mn-cs"/>
              </a:defRPr>
            </a:lvl1pPr>
            <a:lvl2pPr marL="335128" algn="l" defTabSz="670255" rtl="0" eaLnBrk="1" latinLnBrk="0" hangingPunct="1">
              <a:defRPr sz="1319" kern="1200">
                <a:solidFill>
                  <a:schemeClr val="tx1"/>
                </a:solidFill>
                <a:latin typeface="+mn-lt"/>
                <a:ea typeface="+mn-ea"/>
                <a:cs typeface="+mn-cs"/>
              </a:defRPr>
            </a:lvl2pPr>
            <a:lvl3pPr marL="670255" algn="l" defTabSz="670255" rtl="0" eaLnBrk="1" latinLnBrk="0" hangingPunct="1">
              <a:defRPr sz="1319" kern="1200">
                <a:solidFill>
                  <a:schemeClr val="tx1"/>
                </a:solidFill>
                <a:latin typeface="+mn-lt"/>
                <a:ea typeface="+mn-ea"/>
                <a:cs typeface="+mn-cs"/>
              </a:defRPr>
            </a:lvl3pPr>
            <a:lvl4pPr marL="1005383" algn="l" defTabSz="670255" rtl="0" eaLnBrk="1" latinLnBrk="0" hangingPunct="1">
              <a:defRPr sz="1319" kern="1200">
                <a:solidFill>
                  <a:schemeClr val="tx1"/>
                </a:solidFill>
                <a:latin typeface="+mn-lt"/>
                <a:ea typeface="+mn-ea"/>
                <a:cs typeface="+mn-cs"/>
              </a:defRPr>
            </a:lvl4pPr>
            <a:lvl5pPr marL="1340510" algn="l" defTabSz="670255" rtl="0" eaLnBrk="1" latinLnBrk="0" hangingPunct="1">
              <a:defRPr sz="1319" kern="1200">
                <a:solidFill>
                  <a:schemeClr val="tx1"/>
                </a:solidFill>
                <a:latin typeface="+mn-lt"/>
                <a:ea typeface="+mn-ea"/>
                <a:cs typeface="+mn-cs"/>
              </a:defRPr>
            </a:lvl5pPr>
            <a:lvl6pPr marL="1675638" algn="l" defTabSz="670255" rtl="0" eaLnBrk="1" latinLnBrk="0" hangingPunct="1">
              <a:defRPr sz="1319" kern="1200">
                <a:solidFill>
                  <a:schemeClr val="tx1"/>
                </a:solidFill>
                <a:latin typeface="+mn-lt"/>
                <a:ea typeface="+mn-ea"/>
                <a:cs typeface="+mn-cs"/>
              </a:defRPr>
            </a:lvl6pPr>
            <a:lvl7pPr marL="2010766" algn="l" defTabSz="670255" rtl="0" eaLnBrk="1" latinLnBrk="0" hangingPunct="1">
              <a:defRPr sz="1319" kern="1200">
                <a:solidFill>
                  <a:schemeClr val="tx1"/>
                </a:solidFill>
                <a:latin typeface="+mn-lt"/>
                <a:ea typeface="+mn-ea"/>
                <a:cs typeface="+mn-cs"/>
              </a:defRPr>
            </a:lvl7pPr>
            <a:lvl8pPr marL="2345893" algn="l" defTabSz="670255" rtl="0" eaLnBrk="1" latinLnBrk="0" hangingPunct="1">
              <a:defRPr sz="1319" kern="1200">
                <a:solidFill>
                  <a:schemeClr val="tx1"/>
                </a:solidFill>
                <a:latin typeface="+mn-lt"/>
                <a:ea typeface="+mn-ea"/>
                <a:cs typeface="+mn-cs"/>
              </a:defRPr>
            </a:lvl8pPr>
            <a:lvl9pPr marL="2681021" algn="l" defTabSz="670255" rtl="0" eaLnBrk="1" latinLnBrk="0" hangingPunct="1">
              <a:defRPr sz="1319" kern="1200">
                <a:solidFill>
                  <a:schemeClr val="tx1"/>
                </a:solidFill>
                <a:latin typeface="+mn-lt"/>
                <a:ea typeface="+mn-ea"/>
                <a:cs typeface="+mn-cs"/>
              </a:defRPr>
            </a:lvl9pPr>
          </a:lstStyle>
          <a:p>
            <a:fld id="{70A104DB-FD90-4C1D-8FD8-954015846B85}" type="slidenum">
              <a:rPr lang="de-AT" sz="1302" kern="1200" smtClean="0">
                <a:solidFill>
                  <a:srgbClr val="4A4D53"/>
                </a:solidFill>
                <a:latin typeface="+mn-lt"/>
                <a:ea typeface="+mn-ea"/>
                <a:cs typeface="+mn-cs"/>
              </a:rPr>
              <a:pPr/>
              <a:t>‹#›</a:t>
            </a:fld>
            <a:endParaRPr lang="de-AT" sz="1302" kern="1200" dirty="0">
              <a:solidFill>
                <a:srgbClr val="4A4D53"/>
              </a:solidFill>
              <a:latin typeface="+mn-lt"/>
              <a:ea typeface="+mn-ea"/>
              <a:cs typeface="+mn-cs"/>
            </a:endParaRPr>
          </a:p>
        </p:txBody>
      </p:sp>
      <p:sp>
        <p:nvSpPr>
          <p:cNvPr id="9" name="Textfeld 6">
            <a:extLst>
              <a:ext uri="{FF2B5EF4-FFF2-40B4-BE49-F238E27FC236}">
                <a16:creationId xmlns:a16="http://schemas.microsoft.com/office/drawing/2014/main" id="{577EA7E9-8BE3-42AE-B712-43F4995B0D8E}"/>
              </a:ext>
            </a:extLst>
          </p:cNvPr>
          <p:cNvSpPr txBox="1"/>
          <p:nvPr userDrawn="1"/>
        </p:nvSpPr>
        <p:spPr>
          <a:xfrm>
            <a:off x="778529" y="9338063"/>
            <a:ext cx="6196506" cy="292709"/>
          </a:xfrm>
          <a:prstGeom prst="rect">
            <a:avLst/>
          </a:prstGeom>
          <a:noFill/>
        </p:spPr>
        <p:txBody>
          <a:bodyPr wrap="square" rtlCol="0">
            <a:spAutoFit/>
          </a:bodyPr>
          <a:lstStyle/>
          <a:p>
            <a:pPr marL="0" marR="0" lvl="0" indent="0" algn="l" defTabSz="1340510" rtl="0" eaLnBrk="1" fontAlgn="auto" latinLnBrk="0" hangingPunct="1">
              <a:lnSpc>
                <a:spcPct val="100000"/>
              </a:lnSpc>
              <a:spcBef>
                <a:spcPts val="0"/>
              </a:spcBef>
              <a:spcAft>
                <a:spcPts val="0"/>
              </a:spcAft>
              <a:buClrTx/>
              <a:buSzTx/>
              <a:buFontTx/>
              <a:buNone/>
              <a:tabLst/>
              <a:defRPr/>
            </a:pPr>
            <a:r>
              <a:rPr lang="de-AT" sz="1302" b="1" dirty="0">
                <a:solidFill>
                  <a:srgbClr val="4A4D53"/>
                </a:solidFill>
              </a:rPr>
              <a:t>FH Campus Wien </a:t>
            </a:r>
            <a:r>
              <a:rPr lang="de-AT" sz="1300" dirty="0">
                <a:solidFill>
                  <a:srgbClr val="4A4D53"/>
                </a:solidFill>
              </a:rPr>
              <a:t>| Engineering | Cloud Computing</a:t>
            </a:r>
            <a:endParaRPr lang="de-AT" sz="1300" dirty="0"/>
          </a:p>
        </p:txBody>
      </p:sp>
    </p:spTree>
    <p:extLst>
      <p:ext uri="{BB962C8B-B14F-4D97-AF65-F5344CB8AC3E}">
        <p14:creationId xmlns:p14="http://schemas.microsoft.com/office/powerpoint/2010/main" val="1375392951"/>
      </p:ext>
    </p:extLst>
  </p:cSld>
  <p:clrMapOvr>
    <a:masterClrMapping/>
  </p:clrMapOvr>
  <p:extLst>
    <p:ext uri="{DCECCB84-F9BA-43D5-87BE-67443E8EF086}">
      <p15:sldGuideLst xmlns:p15="http://schemas.microsoft.com/office/powerpoint/2012/main">
        <p15:guide id="1" orient="horz" pos="605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nderole klein - dunkel">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754417-825D-4610-B8B9-1A05C0F0507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3" y="0"/>
            <a:ext cx="18295234" cy="10290175"/>
          </a:xfrm>
          <a:prstGeom prst="rect">
            <a:avLst/>
          </a:prstGeom>
        </p:spPr>
      </p:pic>
      <p:sp>
        <p:nvSpPr>
          <p:cNvPr id="2" name="Titel 1">
            <a:extLst>
              <a:ext uri="{FF2B5EF4-FFF2-40B4-BE49-F238E27FC236}">
                <a16:creationId xmlns:a16="http://schemas.microsoft.com/office/drawing/2014/main" id="{B009D7EA-6F7C-4AA1-B031-07D3CB26F679}"/>
              </a:ext>
            </a:extLst>
          </p:cNvPr>
          <p:cNvSpPr>
            <a:spLocks noGrp="1"/>
          </p:cNvSpPr>
          <p:nvPr>
            <p:ph type="title"/>
          </p:nvPr>
        </p:nvSpPr>
        <p:spPr>
          <a:xfrm>
            <a:off x="722872" y="8381339"/>
            <a:ext cx="8205494" cy="590931"/>
          </a:xfrm>
        </p:spPr>
        <p:txBody>
          <a:bodyPr/>
          <a:lstStyle>
            <a:lvl1pPr>
              <a:defRPr lang="de-AT" sz="3600" b="1" kern="1200" dirty="0">
                <a:solidFill>
                  <a:schemeClr val="bg1"/>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2776845359"/>
      </p:ext>
    </p:extLst>
  </p:cSld>
  <p:clrMapOvr>
    <a:masterClrMapping/>
  </p:clrMapOvr>
  <p:extLst>
    <p:ext uri="{DCECCB84-F9BA-43D5-87BE-67443E8EF086}">
      <p15:sldGuideLst xmlns:p15="http://schemas.microsoft.com/office/powerpoint/2012/main">
        <p15:guide id="1" orient="horz" pos="4148" userDrawn="1">
          <p15:clr>
            <a:srgbClr val="FBAE40"/>
          </p15:clr>
        </p15:guide>
        <p15:guide id="2" orient="horz" pos="4650" userDrawn="1">
          <p15:clr>
            <a:srgbClr val="FBAE40"/>
          </p15:clr>
        </p15:guide>
        <p15:guide id="3" orient="horz" pos="5872" userDrawn="1">
          <p15:clr>
            <a:srgbClr val="FBAE40"/>
          </p15:clr>
        </p15:guide>
        <p15:guide id="4" orient="horz" pos="392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elfolie FH Campu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10E41D-C82D-404F-990C-9B404B0B34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8295938" cy="10290175"/>
          </a:xfrm>
          <a:prstGeom prst="rect">
            <a:avLst/>
          </a:prstGeom>
        </p:spPr>
      </p:pic>
      <p:pic>
        <p:nvPicPr>
          <p:cNvPr id="8" name="Grafik 7">
            <a:extLst>
              <a:ext uri="{FF2B5EF4-FFF2-40B4-BE49-F238E27FC236}">
                <a16:creationId xmlns:a16="http://schemas.microsoft.com/office/drawing/2014/main" id="{BE6916BF-6AF8-41A6-99C4-0A14BCFAB4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0"/>
            <a:ext cx="18295938" cy="10290175"/>
          </a:xfrm>
          <a:prstGeom prst="rect">
            <a:avLst/>
          </a:prstGeom>
        </p:spPr>
      </p:pic>
      <p:sp>
        <p:nvSpPr>
          <p:cNvPr id="6" name="Titel 13">
            <a:extLst>
              <a:ext uri="{FF2B5EF4-FFF2-40B4-BE49-F238E27FC236}">
                <a16:creationId xmlns:a16="http://schemas.microsoft.com/office/drawing/2014/main" id="{989D9FF1-B03E-4F6A-9670-C81E124DE01C}"/>
              </a:ext>
            </a:extLst>
          </p:cNvPr>
          <p:cNvSpPr>
            <a:spLocks noGrp="1"/>
          </p:cNvSpPr>
          <p:nvPr>
            <p:ph type="title"/>
          </p:nvPr>
        </p:nvSpPr>
        <p:spPr>
          <a:xfrm>
            <a:off x="722764" y="2289600"/>
            <a:ext cx="16993569" cy="701731"/>
          </a:xfrm>
        </p:spPr>
        <p:txBody>
          <a:bodyPr/>
          <a:lstStyle>
            <a:lvl1pPr>
              <a:defRPr lang="de-DE" sz="4400" b="1" kern="1200" dirty="0">
                <a:solidFill>
                  <a:srgbClr val="4A4D53"/>
                </a:solidFill>
                <a:latin typeface="+mj-lt"/>
                <a:ea typeface="Verdana" panose="020B0604030504040204" pitchFamily="34" charset="0"/>
                <a:cs typeface="+mj-cs"/>
              </a:defRPr>
            </a:lvl1pPr>
          </a:lstStyle>
          <a:p>
            <a:r>
              <a:rPr lang="de-DE" dirty="0"/>
              <a:t>Mastertitelformat bearbeiten</a:t>
            </a:r>
            <a:endParaRPr lang="de-AT" dirty="0"/>
          </a:p>
        </p:txBody>
      </p:sp>
    </p:spTree>
    <p:extLst>
      <p:ext uri="{BB962C8B-B14F-4D97-AF65-F5344CB8AC3E}">
        <p14:creationId xmlns:p14="http://schemas.microsoft.com/office/powerpoint/2010/main" val="1575589417"/>
      </p:ext>
    </p:extLst>
  </p:cSld>
  <p:clrMapOvr>
    <a:masterClrMapping/>
  </p:clrMapOvr>
  <p:extLst>
    <p:ext uri="{DCECCB84-F9BA-43D5-87BE-67443E8EF086}">
      <p15:sldGuideLst xmlns:p15="http://schemas.microsoft.com/office/powerpoint/2012/main">
        <p15:guide id="1" orient="horz" pos="1744">
          <p15:clr>
            <a:srgbClr val="FBAE40"/>
          </p15:clr>
        </p15:guide>
        <p15:guide id="2" pos="5763">
          <p15:clr>
            <a:srgbClr val="FBAE40"/>
          </p15:clr>
        </p15:guide>
        <p15:guide id="3" pos="11139">
          <p15:clr>
            <a:srgbClr val="FBAE40"/>
          </p15:clr>
        </p15:guide>
        <p15:guide id="4" orient="horz" pos="3240">
          <p15:clr>
            <a:srgbClr val="FBAE40"/>
          </p15:clr>
        </p15:guide>
        <p15:guide id="7" orient="horz" pos="1200">
          <p15:clr>
            <a:srgbClr val="FBAE40"/>
          </p15:clr>
        </p15:guide>
        <p15:guide id="8" orient="horz" pos="2108">
          <p15:clr>
            <a:srgbClr val="FBAE40"/>
          </p15:clr>
        </p15:guide>
        <p15:guide id="9" orient="horz" pos="165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extLst>
              <a:ext uri="{96DAC541-7B7A-43D3-8B79-37D633B846F1}">
                <asvg:svgBlip xmlns:asvg="http://schemas.microsoft.com/office/drawing/2016/SVG/main" r:embed="rId15"/>
              </a:ext>
            </a:extLst>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DC3FED-648D-4FB7-8622-2FC0B364BEAA}"/>
              </a:ext>
            </a:extLst>
          </p:cNvPr>
          <p:cNvSpPr>
            <a:spLocks noGrp="1"/>
          </p:cNvSpPr>
          <p:nvPr>
            <p:ph type="title"/>
          </p:nvPr>
        </p:nvSpPr>
        <p:spPr>
          <a:xfrm>
            <a:off x="725195" y="2598702"/>
            <a:ext cx="15780246" cy="533031"/>
          </a:xfrm>
          <a:prstGeom prst="rect">
            <a:avLst/>
          </a:prstGeom>
          <a:noFill/>
        </p:spPr>
        <p:txBody>
          <a:bodyPr wrap="square" rtlCol="0">
            <a:spAutoFit/>
          </a:bodyPr>
          <a:lstStyle/>
          <a:p>
            <a:pPr marL="0" lvl="0"/>
            <a:r>
              <a:rPr lang="de-DE" dirty="0"/>
              <a:t>Mastertitelformat bearbeiten</a:t>
            </a:r>
            <a:endParaRPr lang="de-AT" dirty="0"/>
          </a:p>
        </p:txBody>
      </p:sp>
      <p:sp>
        <p:nvSpPr>
          <p:cNvPr id="3" name="Textplatzhalter 2">
            <a:extLst>
              <a:ext uri="{FF2B5EF4-FFF2-40B4-BE49-F238E27FC236}">
                <a16:creationId xmlns:a16="http://schemas.microsoft.com/office/drawing/2014/main" id="{C030715D-7763-420A-97D8-555A3E99EC1C}"/>
              </a:ext>
            </a:extLst>
          </p:cNvPr>
          <p:cNvSpPr>
            <a:spLocks noGrp="1"/>
          </p:cNvSpPr>
          <p:nvPr>
            <p:ph type="body" idx="1"/>
          </p:nvPr>
        </p:nvSpPr>
        <p:spPr>
          <a:xfrm>
            <a:off x="3409607" y="3433829"/>
            <a:ext cx="13240731" cy="5686517"/>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Fußzeilenplatzhalter 3">
            <a:extLst>
              <a:ext uri="{FF2B5EF4-FFF2-40B4-BE49-F238E27FC236}">
                <a16:creationId xmlns:a16="http://schemas.microsoft.com/office/drawing/2014/main" id="{475D3D2B-85ED-4CC2-9A19-332A5163FF07}"/>
              </a:ext>
            </a:extLst>
          </p:cNvPr>
          <p:cNvSpPr>
            <a:spLocks noGrp="1"/>
          </p:cNvSpPr>
          <p:nvPr>
            <p:ph type="ftr" sz="quarter" idx="3"/>
          </p:nvPr>
        </p:nvSpPr>
        <p:spPr>
          <a:xfrm>
            <a:off x="6060532" y="9537469"/>
            <a:ext cx="6174880" cy="547856"/>
          </a:xfrm>
          <a:prstGeom prst="rect">
            <a:avLst/>
          </a:prstGeom>
        </p:spPr>
        <p:txBody>
          <a:bodyPr vert="horz" lIns="91440" tIns="45720" rIns="91440" bIns="45720" rtlCol="0" anchor="ctr"/>
          <a:lstStyle>
            <a:lvl1pPr algn="ctr">
              <a:defRPr sz="1736">
                <a:solidFill>
                  <a:schemeClr val="tx1">
                    <a:tint val="75000"/>
                  </a:schemeClr>
                </a:solidFill>
              </a:defRPr>
            </a:lvl1pPr>
          </a:lstStyle>
          <a:p>
            <a:r>
              <a:rPr lang="de-AT"/>
              <a:t>Organisationseinheit | Titel</a:t>
            </a:r>
          </a:p>
        </p:txBody>
      </p:sp>
      <p:sp>
        <p:nvSpPr>
          <p:cNvPr id="7" name="Foliennummernplatzhalter 6">
            <a:extLst>
              <a:ext uri="{FF2B5EF4-FFF2-40B4-BE49-F238E27FC236}">
                <a16:creationId xmlns:a16="http://schemas.microsoft.com/office/drawing/2014/main" id="{32CE736E-EFE1-47CD-BFBF-E18FB857B018}"/>
              </a:ext>
            </a:extLst>
          </p:cNvPr>
          <p:cNvSpPr>
            <a:spLocks noGrp="1"/>
          </p:cNvSpPr>
          <p:nvPr>
            <p:ph type="sldNum" sz="quarter" idx="4"/>
          </p:nvPr>
        </p:nvSpPr>
        <p:spPr>
          <a:xfrm>
            <a:off x="12921754" y="9537699"/>
            <a:ext cx="4116257" cy="546100"/>
          </a:xfrm>
          <a:prstGeom prst="rect">
            <a:avLst/>
          </a:prstGeom>
        </p:spPr>
        <p:txBody>
          <a:bodyPr vert="horz" lIns="91440" tIns="45720" rIns="91440" bIns="45720" rtlCol="0" anchor="ctr"/>
          <a:lstStyle>
            <a:lvl1pPr algn="r">
              <a:defRPr sz="2400">
                <a:solidFill>
                  <a:schemeClr val="tx1">
                    <a:tint val="75000"/>
                  </a:schemeClr>
                </a:solidFill>
              </a:defRPr>
            </a:lvl1pPr>
          </a:lstStyle>
          <a:p>
            <a:fld id="{70A104DB-FD90-4C1D-8FD8-954015846B85}" type="slidenum">
              <a:rPr lang="de-AT" smtClean="0"/>
              <a:t>‹#›</a:t>
            </a:fld>
            <a:endParaRPr lang="de-AT" dirty="0"/>
          </a:p>
        </p:txBody>
      </p:sp>
    </p:spTree>
    <p:extLst>
      <p:ext uri="{BB962C8B-B14F-4D97-AF65-F5344CB8AC3E}">
        <p14:creationId xmlns:p14="http://schemas.microsoft.com/office/powerpoint/2010/main" val="211347728"/>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5" r:id="rId3"/>
    <p:sldLayoutId id="2147483650" r:id="rId4"/>
    <p:sldLayoutId id="2147483652" r:id="rId5"/>
    <p:sldLayoutId id="2147483711" r:id="rId6"/>
    <p:sldLayoutId id="2147483713" r:id="rId7"/>
    <p:sldLayoutId id="2147483712" r:id="rId8"/>
    <p:sldLayoutId id="2147483726" r:id="rId9"/>
    <p:sldLayoutId id="2147483727" r:id="rId10"/>
    <p:sldLayoutId id="2147483728" r:id="rId11"/>
    <p:sldLayoutId id="2147483729" r:id="rId12"/>
  </p:sldLayoutIdLst>
  <p:hf hdr="0" dt="0"/>
  <p:txStyles>
    <p:titleStyle>
      <a:lvl1pPr algn="l" defTabSz="1322888" rtl="0" eaLnBrk="1" latinLnBrk="0" hangingPunct="1">
        <a:lnSpc>
          <a:spcPct val="90000"/>
        </a:lnSpc>
        <a:spcBef>
          <a:spcPct val="0"/>
        </a:spcBef>
        <a:buNone/>
        <a:defRPr lang="de-AT" sz="3182" b="1" kern="1200" smtClean="0">
          <a:solidFill>
            <a:srgbClr val="4A4D53"/>
          </a:solidFill>
          <a:latin typeface="+mj-lt"/>
          <a:ea typeface="Verdana" panose="020B0604030504040204" pitchFamily="34" charset="0"/>
          <a:cs typeface="+mj-cs"/>
        </a:defRPr>
      </a:lvl1pPr>
    </p:titleStyle>
    <p:bodyStyle>
      <a:lvl1pPr marL="330722" indent="-330722" algn="l" defTabSz="1322888" rtl="0" eaLnBrk="1" latinLnBrk="0" hangingPunct="1">
        <a:lnSpc>
          <a:spcPct val="90000"/>
        </a:lnSpc>
        <a:spcBef>
          <a:spcPts val="1446"/>
        </a:spcBef>
        <a:buFont typeface="Verdana" panose="020B0604030504040204" pitchFamily="34" charset="0"/>
        <a:buChar char="&gt;"/>
        <a:defRPr sz="2604" kern="1200">
          <a:solidFill>
            <a:schemeClr val="tx1">
              <a:lumMod val="65000"/>
              <a:lumOff val="35000"/>
            </a:schemeClr>
          </a:solidFill>
          <a:latin typeface="+mn-lt"/>
          <a:ea typeface="+mn-ea"/>
          <a:cs typeface="+mn-cs"/>
        </a:defRPr>
      </a:lvl1pPr>
      <a:lvl2pPr marL="992166"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2pPr>
      <a:lvl3pPr marL="1653608"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3pPr>
      <a:lvl4pPr marL="2315054"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4pPr>
      <a:lvl5pPr marL="2976498" indent="-330722" algn="l" defTabSz="1322888" rtl="0" eaLnBrk="1" latinLnBrk="0" hangingPunct="1">
        <a:lnSpc>
          <a:spcPct val="90000"/>
        </a:lnSpc>
        <a:spcBef>
          <a:spcPts val="724"/>
        </a:spcBef>
        <a:buFont typeface="Verdana" panose="020B0604030504040204" pitchFamily="34" charset="0"/>
        <a:buChar char="&gt;"/>
        <a:defRPr sz="2604" kern="1200">
          <a:solidFill>
            <a:schemeClr val="tx1">
              <a:lumMod val="65000"/>
              <a:lumOff val="35000"/>
            </a:schemeClr>
          </a:solidFill>
          <a:latin typeface="+mn-lt"/>
          <a:ea typeface="+mn-ea"/>
          <a:cs typeface="+mn-cs"/>
        </a:defRPr>
      </a:lvl5pPr>
      <a:lvl6pPr marL="3637940"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6pPr>
      <a:lvl7pPr marL="4299386"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7pPr>
      <a:lvl8pPr marL="4960830"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8pPr>
      <a:lvl9pPr marL="5622274" indent="-330722" algn="l" defTabSz="1322888" rtl="0" eaLnBrk="1" latinLnBrk="0" hangingPunct="1">
        <a:lnSpc>
          <a:spcPct val="90000"/>
        </a:lnSpc>
        <a:spcBef>
          <a:spcPts val="724"/>
        </a:spcBef>
        <a:buFont typeface="Arial" panose="020B0604020202020204" pitchFamily="34" charset="0"/>
        <a:buChar char="•"/>
        <a:defRPr sz="2604" kern="1200">
          <a:solidFill>
            <a:schemeClr val="tx1"/>
          </a:solidFill>
          <a:latin typeface="+mn-lt"/>
          <a:ea typeface="+mn-ea"/>
          <a:cs typeface="+mn-cs"/>
        </a:defRPr>
      </a:lvl9pPr>
    </p:bodyStyle>
    <p:otherStyle>
      <a:defPPr>
        <a:defRPr lang="de-DE"/>
      </a:defPPr>
      <a:lvl1pPr marL="0" algn="l" defTabSz="1322888" rtl="0" eaLnBrk="1" latinLnBrk="0" hangingPunct="1">
        <a:defRPr sz="2604" kern="1200">
          <a:solidFill>
            <a:schemeClr val="tx1"/>
          </a:solidFill>
          <a:latin typeface="+mn-lt"/>
          <a:ea typeface="+mn-ea"/>
          <a:cs typeface="+mn-cs"/>
        </a:defRPr>
      </a:lvl1pPr>
      <a:lvl2pPr marL="661446" algn="l" defTabSz="1322888" rtl="0" eaLnBrk="1" latinLnBrk="0" hangingPunct="1">
        <a:defRPr sz="2604" kern="1200">
          <a:solidFill>
            <a:schemeClr val="tx1"/>
          </a:solidFill>
          <a:latin typeface="+mn-lt"/>
          <a:ea typeface="+mn-ea"/>
          <a:cs typeface="+mn-cs"/>
        </a:defRPr>
      </a:lvl2pPr>
      <a:lvl3pPr marL="1322888" algn="l" defTabSz="1322888" rtl="0" eaLnBrk="1" latinLnBrk="0" hangingPunct="1">
        <a:defRPr sz="2604" kern="1200">
          <a:solidFill>
            <a:schemeClr val="tx1"/>
          </a:solidFill>
          <a:latin typeface="+mn-lt"/>
          <a:ea typeface="+mn-ea"/>
          <a:cs typeface="+mn-cs"/>
        </a:defRPr>
      </a:lvl3pPr>
      <a:lvl4pPr marL="1984332" algn="l" defTabSz="1322888" rtl="0" eaLnBrk="1" latinLnBrk="0" hangingPunct="1">
        <a:defRPr sz="2604" kern="1200">
          <a:solidFill>
            <a:schemeClr val="tx1"/>
          </a:solidFill>
          <a:latin typeface="+mn-lt"/>
          <a:ea typeface="+mn-ea"/>
          <a:cs typeface="+mn-cs"/>
        </a:defRPr>
      </a:lvl4pPr>
      <a:lvl5pPr marL="2645776" algn="l" defTabSz="1322888" rtl="0" eaLnBrk="1" latinLnBrk="0" hangingPunct="1">
        <a:defRPr sz="2604" kern="1200">
          <a:solidFill>
            <a:schemeClr val="tx1"/>
          </a:solidFill>
          <a:latin typeface="+mn-lt"/>
          <a:ea typeface="+mn-ea"/>
          <a:cs typeface="+mn-cs"/>
        </a:defRPr>
      </a:lvl5pPr>
      <a:lvl6pPr marL="3307220" algn="l" defTabSz="1322888" rtl="0" eaLnBrk="1" latinLnBrk="0" hangingPunct="1">
        <a:defRPr sz="2604" kern="1200">
          <a:solidFill>
            <a:schemeClr val="tx1"/>
          </a:solidFill>
          <a:latin typeface="+mn-lt"/>
          <a:ea typeface="+mn-ea"/>
          <a:cs typeface="+mn-cs"/>
        </a:defRPr>
      </a:lvl6pPr>
      <a:lvl7pPr marL="3968662" algn="l" defTabSz="1322888" rtl="0" eaLnBrk="1" latinLnBrk="0" hangingPunct="1">
        <a:defRPr sz="2604" kern="1200">
          <a:solidFill>
            <a:schemeClr val="tx1"/>
          </a:solidFill>
          <a:latin typeface="+mn-lt"/>
          <a:ea typeface="+mn-ea"/>
          <a:cs typeface="+mn-cs"/>
        </a:defRPr>
      </a:lvl7pPr>
      <a:lvl8pPr marL="4630108" algn="l" defTabSz="1322888" rtl="0" eaLnBrk="1" latinLnBrk="0" hangingPunct="1">
        <a:defRPr sz="2604" kern="1200">
          <a:solidFill>
            <a:schemeClr val="tx1"/>
          </a:solidFill>
          <a:latin typeface="+mn-lt"/>
          <a:ea typeface="+mn-ea"/>
          <a:cs typeface="+mn-cs"/>
        </a:defRPr>
      </a:lvl8pPr>
      <a:lvl9pPr marL="5291552" algn="l" defTabSz="1322888" rtl="0" eaLnBrk="1" latinLnBrk="0" hangingPunct="1">
        <a:defRPr sz="26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userDrawn="1">
          <p15:clr>
            <a:srgbClr val="F26B43"/>
          </p15:clr>
        </p15:guide>
        <p15:guide id="2" pos="11207" userDrawn="1">
          <p15:clr>
            <a:srgbClr val="F26B43"/>
          </p15:clr>
        </p15:guide>
        <p15:guide id="3" pos="386" userDrawn="1">
          <p15:clr>
            <a:srgbClr val="F26B43"/>
          </p15:clr>
        </p15:guide>
        <p15:guide id="4" pos="5763" userDrawn="1">
          <p15:clr>
            <a:srgbClr val="F26B43"/>
          </p15:clr>
        </p15:guide>
        <p15:guide id="5" orient="horz" pos="1336" userDrawn="1">
          <p15:clr>
            <a:srgbClr val="F26B43"/>
          </p15:clr>
        </p15:guide>
        <p15:guide id="6" orient="horz" pos="1504" userDrawn="1">
          <p15:clr>
            <a:srgbClr val="F26B43"/>
          </p15:clr>
        </p15:guide>
        <p15:guide id="7" pos="2018" userDrawn="1">
          <p15:clr>
            <a:srgbClr val="F26B43"/>
          </p15:clr>
        </p15:guide>
        <p15:guide id="8" orient="horz" pos="5726" userDrawn="1">
          <p15:clr>
            <a:srgbClr val="F26B43"/>
          </p15:clr>
        </p15:guide>
        <p15:guide id="9" pos="2222" userDrawn="1">
          <p15:clr>
            <a:srgbClr val="F26B43"/>
          </p15:clr>
        </p15:guide>
        <p15:guide id="10" pos="610" userDrawn="1">
          <p15:clr>
            <a:srgbClr val="F26B43"/>
          </p15:clr>
        </p15:guide>
        <p15:guide id="11" orient="horz" pos="520" userDrawn="1">
          <p15:clr>
            <a:srgbClr val="F26B43"/>
          </p15:clr>
        </p15:guide>
        <p15:guide id="12" pos="1168" userDrawn="1">
          <p15:clr>
            <a:srgbClr val="F26B43"/>
          </p15:clr>
        </p15:guide>
        <p15:guide id="14" pos="2282" userDrawn="1">
          <p15:clr>
            <a:srgbClr val="F26B43"/>
          </p15:clr>
        </p15:guide>
        <p15:guide id="15" orient="horz" pos="2244" userDrawn="1">
          <p15:clr>
            <a:srgbClr val="F26B43"/>
          </p15:clr>
        </p15:guide>
        <p15:guide id="16" orient="horz" pos="1926" userDrawn="1">
          <p15:clr>
            <a:srgbClr val="F26B43"/>
          </p15:clr>
        </p15:guide>
        <p15:guide id="17" orient="horz" pos="1200" userDrawn="1">
          <p15:clr>
            <a:srgbClr val="F26B43"/>
          </p15:clr>
        </p15:guide>
        <p15:guide id="18" orient="horz" pos="2152" userDrawn="1">
          <p15:clr>
            <a:srgbClr val="F26B43"/>
          </p15:clr>
        </p15:guide>
        <p15:guide id="19" orient="horz" pos="1680" userDrawn="1">
          <p15:clr>
            <a:srgbClr val="F26B43"/>
          </p15:clr>
        </p15:guide>
        <p15:guide id="20" orient="horz" pos="17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86979-3245-43E2-835F-16D29B10BEDE}"/>
              </a:ext>
            </a:extLst>
          </p:cNvPr>
          <p:cNvSpPr>
            <a:spLocks noGrp="1"/>
          </p:cNvSpPr>
          <p:nvPr>
            <p:ph type="title"/>
          </p:nvPr>
        </p:nvSpPr>
        <p:spPr>
          <a:xfrm>
            <a:off x="722779" y="2291517"/>
            <a:ext cx="16883628" cy="701731"/>
          </a:xfrm>
        </p:spPr>
        <p:txBody>
          <a:bodyPr/>
          <a:lstStyle/>
          <a:p>
            <a:r>
              <a:rPr lang="de-DE" dirty="0"/>
              <a:t>Beyond Infrastructure as a Service</a:t>
            </a:r>
            <a:endParaRPr lang="de-AT" dirty="0"/>
          </a:p>
        </p:txBody>
      </p:sp>
    </p:spTree>
    <p:extLst>
      <p:ext uri="{BB962C8B-B14F-4D97-AF65-F5344CB8AC3E}">
        <p14:creationId xmlns:p14="http://schemas.microsoft.com/office/powerpoint/2010/main" val="3086474446"/>
      </p:ext>
    </p:extLst>
  </p:cSld>
  <p:clrMapOvr>
    <a:masterClrMapping/>
  </p:clrMapOvr>
  <mc:AlternateContent xmlns:mc="http://schemas.openxmlformats.org/markup-compatibility/2006" xmlns:p14="http://schemas.microsoft.com/office/powerpoint/2010/main">
    <mc:Choice Requires="p14">
      <p:transition spd="slow" p14:dur="2000" advTm="2639"/>
    </mc:Choice>
    <mc:Fallback xmlns="">
      <p:transition spd="slow" advTm="263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Sticky sessions</a:t>
            </a:r>
          </a:p>
        </p:txBody>
      </p:sp>
      <p:cxnSp>
        <p:nvCxnSpPr>
          <p:cNvPr id="10" name="Straight Arrow Connector 9">
            <a:extLst>
              <a:ext uri="{FF2B5EF4-FFF2-40B4-BE49-F238E27FC236}">
                <a16:creationId xmlns:a16="http://schemas.microsoft.com/office/drawing/2014/main" id="{FA989D05-8CEC-41E1-80E3-4EE05FEDEFC3}"/>
              </a:ext>
            </a:extLst>
          </p:cNvPr>
          <p:cNvCxnSpPr>
            <a:stCxn id="4" idx="2"/>
            <a:endCxn id="2" idx="0"/>
          </p:cNvCxnSpPr>
          <p:nvPr/>
        </p:nvCxnSpPr>
        <p:spPr>
          <a:xfrm flipH="1">
            <a:off x="5510099" y="5576450"/>
            <a:ext cx="3637870" cy="1030949"/>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849849-F456-462F-88EC-3E9A38C729F1}"/>
              </a:ext>
            </a:extLst>
          </p:cNvPr>
          <p:cNvSpPr txBox="1"/>
          <p:nvPr/>
        </p:nvSpPr>
        <p:spPr>
          <a:xfrm>
            <a:off x="4535419" y="6607399"/>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a:p>
            <a:pPr algn="ctr"/>
            <a:r>
              <a:rPr lang="en-US" sz="1400" dirty="0">
                <a:solidFill>
                  <a:schemeClr val="bg1"/>
                </a:solidFill>
              </a:rPr>
              <a:t>backend=a</a:t>
            </a:r>
          </a:p>
        </p:txBody>
      </p:sp>
      <p:cxnSp>
        <p:nvCxnSpPr>
          <p:cNvPr id="20" name="Straight Arrow Connector 19">
            <a:extLst>
              <a:ext uri="{FF2B5EF4-FFF2-40B4-BE49-F238E27FC236}">
                <a16:creationId xmlns:a16="http://schemas.microsoft.com/office/drawing/2014/main" id="{801DF448-8E9B-437E-AD66-A4BE8E86AC35}"/>
              </a:ext>
            </a:extLst>
          </p:cNvPr>
          <p:cNvCxnSpPr>
            <a:cxnSpLocks/>
            <a:stCxn id="4" idx="2"/>
            <a:endCxn id="6" idx="0"/>
          </p:cNvCxnSpPr>
          <p:nvPr/>
        </p:nvCxnSpPr>
        <p:spPr>
          <a:xfrm>
            <a:off x="9147969" y="5576450"/>
            <a:ext cx="3637870" cy="1030949"/>
          </a:xfrm>
          <a:prstGeom prst="straightConnector1">
            <a:avLst/>
          </a:prstGeom>
          <a:ln w="76200">
            <a:solidFill>
              <a:srgbClr val="BFBFB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5F13AC-FF09-4DD6-80CF-14202489C71C}"/>
              </a:ext>
            </a:extLst>
          </p:cNvPr>
          <p:cNvSpPr txBox="1"/>
          <p:nvPr/>
        </p:nvSpPr>
        <p:spPr>
          <a:xfrm>
            <a:off x="11811159" y="6607399"/>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a:p>
            <a:pPr algn="ctr"/>
            <a:r>
              <a:rPr lang="en-US" sz="1400" dirty="0">
                <a:solidFill>
                  <a:schemeClr val="bg1"/>
                </a:solidFill>
              </a:rPr>
              <a:t>backend=b</a:t>
            </a:r>
            <a:endParaRPr lang="en-US" sz="2400" dirty="0">
              <a:solidFill>
                <a:schemeClr val="bg1"/>
              </a:solidFill>
            </a:endParaRPr>
          </a:p>
        </p:txBody>
      </p:sp>
      <p:sp>
        <p:nvSpPr>
          <p:cNvPr id="4" name="TextBox 3">
            <a:extLst>
              <a:ext uri="{FF2B5EF4-FFF2-40B4-BE49-F238E27FC236}">
                <a16:creationId xmlns:a16="http://schemas.microsoft.com/office/drawing/2014/main" id="{2499F6C9-AA37-41A3-8878-612DA1BF4FF1}"/>
              </a:ext>
            </a:extLst>
          </p:cNvPr>
          <p:cNvSpPr txBox="1"/>
          <p:nvPr/>
        </p:nvSpPr>
        <p:spPr>
          <a:xfrm>
            <a:off x="6484779" y="4874719"/>
            <a:ext cx="5326380" cy="701731"/>
          </a:xfrm>
          <a:prstGeom prst="rect">
            <a:avLst/>
          </a:prstGeom>
          <a:solidFill>
            <a:srgbClr val="005596"/>
          </a:solidFill>
        </p:spPr>
        <p:txBody>
          <a:bodyPr wrap="square" rtlCol="0" anchor="ctr">
            <a:noAutofit/>
          </a:bodyPr>
          <a:lstStyle/>
          <a:p>
            <a:pPr algn="ctr"/>
            <a:r>
              <a:rPr lang="en-US" dirty="0">
                <a:solidFill>
                  <a:schemeClr val="bg1"/>
                </a:solidFill>
              </a:rPr>
              <a:t>ALB</a:t>
            </a:r>
          </a:p>
        </p:txBody>
      </p:sp>
      <p:pic>
        <p:nvPicPr>
          <p:cNvPr id="9" name="Graphic 8" descr="User">
            <a:extLst>
              <a:ext uri="{FF2B5EF4-FFF2-40B4-BE49-F238E27FC236}">
                <a16:creationId xmlns:a16="http://schemas.microsoft.com/office/drawing/2014/main" id="{5EBF4D22-BACF-47F4-A7B7-4F0963A50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9911" y="2144922"/>
            <a:ext cx="1316116" cy="1316116"/>
          </a:xfrm>
          <a:prstGeom prst="rect">
            <a:avLst/>
          </a:prstGeom>
        </p:spPr>
      </p:pic>
      <p:cxnSp>
        <p:nvCxnSpPr>
          <p:cNvPr id="14" name="Straight Arrow Connector 13">
            <a:extLst>
              <a:ext uri="{FF2B5EF4-FFF2-40B4-BE49-F238E27FC236}">
                <a16:creationId xmlns:a16="http://schemas.microsoft.com/office/drawing/2014/main" id="{B96231B6-6625-4BF9-B85C-323AC3023DC2}"/>
              </a:ext>
            </a:extLst>
          </p:cNvPr>
          <p:cNvCxnSpPr>
            <a:cxnSpLocks/>
            <a:stCxn id="9" idx="2"/>
            <a:endCxn id="4" idx="0"/>
          </p:cNvCxnSpPr>
          <p:nvPr/>
        </p:nvCxnSpPr>
        <p:spPr>
          <a:xfrm>
            <a:off x="9147969" y="3461038"/>
            <a:ext cx="0" cy="141368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A603C4-383A-429D-ABA9-AB5D24C0D704}"/>
              </a:ext>
            </a:extLst>
          </p:cNvPr>
          <p:cNvSpPr txBox="1"/>
          <p:nvPr/>
        </p:nvSpPr>
        <p:spPr>
          <a:xfrm>
            <a:off x="9239501" y="3913630"/>
            <a:ext cx="2311757" cy="498278"/>
          </a:xfrm>
          <a:prstGeom prst="rect">
            <a:avLst/>
          </a:prstGeom>
          <a:noFill/>
        </p:spPr>
        <p:txBody>
          <a:bodyPr wrap="square" rtlCol="0">
            <a:spAutoFit/>
          </a:bodyPr>
          <a:lstStyle/>
          <a:p>
            <a:r>
              <a:rPr lang="en-US" dirty="0"/>
              <a:t>backend=a</a:t>
            </a:r>
          </a:p>
        </p:txBody>
      </p:sp>
    </p:spTree>
    <p:extLst>
      <p:ext uri="{BB962C8B-B14F-4D97-AF65-F5344CB8AC3E}">
        <p14:creationId xmlns:p14="http://schemas.microsoft.com/office/powerpoint/2010/main" val="694009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User">
            <a:extLst>
              <a:ext uri="{FF2B5EF4-FFF2-40B4-BE49-F238E27FC236}">
                <a16:creationId xmlns:a16="http://schemas.microsoft.com/office/drawing/2014/main" id="{5EBF4D22-BACF-47F4-A7B7-4F0963A50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9911" y="2144922"/>
            <a:ext cx="1316116" cy="1316116"/>
          </a:xfrm>
          <a:prstGeom prst="rect">
            <a:avLst/>
          </a:prstGeom>
        </p:spPr>
      </p:pic>
      <p:sp>
        <p:nvSpPr>
          <p:cNvPr id="8" name="Oval 7">
            <a:extLst>
              <a:ext uri="{FF2B5EF4-FFF2-40B4-BE49-F238E27FC236}">
                <a16:creationId xmlns:a16="http://schemas.microsoft.com/office/drawing/2014/main" id="{A7F00914-1744-4103-A220-FC29F9EDA571}"/>
              </a:ext>
            </a:extLst>
          </p:cNvPr>
          <p:cNvSpPr/>
          <p:nvPr/>
        </p:nvSpPr>
        <p:spPr>
          <a:xfrm>
            <a:off x="8917897" y="2330682"/>
            <a:ext cx="441325" cy="441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Sticky sessions</a:t>
            </a:r>
          </a:p>
        </p:txBody>
      </p:sp>
      <p:cxnSp>
        <p:nvCxnSpPr>
          <p:cNvPr id="10" name="Straight Arrow Connector 9">
            <a:extLst>
              <a:ext uri="{FF2B5EF4-FFF2-40B4-BE49-F238E27FC236}">
                <a16:creationId xmlns:a16="http://schemas.microsoft.com/office/drawing/2014/main" id="{FA989D05-8CEC-41E1-80E3-4EE05FEDEFC3}"/>
              </a:ext>
            </a:extLst>
          </p:cNvPr>
          <p:cNvCxnSpPr>
            <a:stCxn id="4" idx="2"/>
            <a:endCxn id="2" idx="0"/>
          </p:cNvCxnSpPr>
          <p:nvPr/>
        </p:nvCxnSpPr>
        <p:spPr>
          <a:xfrm flipH="1">
            <a:off x="5510099" y="5576450"/>
            <a:ext cx="3637870" cy="1030949"/>
          </a:xfrm>
          <a:prstGeom prst="straightConnector1">
            <a:avLst/>
          </a:prstGeom>
          <a:ln w="76200">
            <a:solidFill>
              <a:srgbClr val="BFBFB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849849-F456-462F-88EC-3E9A38C729F1}"/>
              </a:ext>
            </a:extLst>
          </p:cNvPr>
          <p:cNvSpPr txBox="1"/>
          <p:nvPr/>
        </p:nvSpPr>
        <p:spPr>
          <a:xfrm>
            <a:off x="4535419" y="6607399"/>
            <a:ext cx="1949360" cy="1537854"/>
          </a:xfrm>
          <a:prstGeom prst="rect">
            <a:avLst/>
          </a:prstGeom>
          <a:solidFill>
            <a:srgbClr val="BFBFBF"/>
          </a:solidFill>
          <a:ln>
            <a:solidFill>
              <a:srgbClr val="BFBFBF"/>
            </a:solidFill>
          </a:ln>
        </p:spPr>
        <p:txBody>
          <a:bodyPr wrap="square" rtlCol="0" anchor="ctr">
            <a:noAutofit/>
          </a:bodyPr>
          <a:lstStyle/>
          <a:p>
            <a:pPr algn="ctr"/>
            <a:r>
              <a:rPr lang="en-US" dirty="0">
                <a:solidFill>
                  <a:schemeClr val="bg1"/>
                </a:solidFill>
              </a:rPr>
              <a:t>VM</a:t>
            </a:r>
          </a:p>
          <a:p>
            <a:pPr algn="ctr"/>
            <a:r>
              <a:rPr lang="en-US" sz="1400" dirty="0">
                <a:solidFill>
                  <a:schemeClr val="bg1"/>
                </a:solidFill>
              </a:rPr>
              <a:t>backend=a</a:t>
            </a:r>
          </a:p>
        </p:txBody>
      </p:sp>
      <p:cxnSp>
        <p:nvCxnSpPr>
          <p:cNvPr id="20" name="Straight Arrow Connector 19">
            <a:extLst>
              <a:ext uri="{FF2B5EF4-FFF2-40B4-BE49-F238E27FC236}">
                <a16:creationId xmlns:a16="http://schemas.microsoft.com/office/drawing/2014/main" id="{801DF448-8E9B-437E-AD66-A4BE8E86AC35}"/>
              </a:ext>
            </a:extLst>
          </p:cNvPr>
          <p:cNvCxnSpPr>
            <a:cxnSpLocks/>
            <a:stCxn id="4" idx="2"/>
            <a:endCxn id="6" idx="0"/>
          </p:cNvCxnSpPr>
          <p:nvPr/>
        </p:nvCxnSpPr>
        <p:spPr>
          <a:xfrm>
            <a:off x="9147969" y="5576450"/>
            <a:ext cx="3637870" cy="1030949"/>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5F13AC-FF09-4DD6-80CF-14202489C71C}"/>
              </a:ext>
            </a:extLst>
          </p:cNvPr>
          <p:cNvSpPr txBox="1"/>
          <p:nvPr/>
        </p:nvSpPr>
        <p:spPr>
          <a:xfrm>
            <a:off x="11811159" y="6607399"/>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a:p>
            <a:pPr algn="ctr"/>
            <a:r>
              <a:rPr lang="en-US" sz="1400" dirty="0">
                <a:solidFill>
                  <a:schemeClr val="bg1"/>
                </a:solidFill>
              </a:rPr>
              <a:t>backend=b</a:t>
            </a:r>
            <a:endParaRPr lang="en-US" sz="2400" dirty="0">
              <a:solidFill>
                <a:schemeClr val="bg1"/>
              </a:solidFill>
            </a:endParaRPr>
          </a:p>
        </p:txBody>
      </p:sp>
      <p:sp>
        <p:nvSpPr>
          <p:cNvPr id="4" name="TextBox 3">
            <a:extLst>
              <a:ext uri="{FF2B5EF4-FFF2-40B4-BE49-F238E27FC236}">
                <a16:creationId xmlns:a16="http://schemas.microsoft.com/office/drawing/2014/main" id="{2499F6C9-AA37-41A3-8878-612DA1BF4FF1}"/>
              </a:ext>
            </a:extLst>
          </p:cNvPr>
          <p:cNvSpPr txBox="1"/>
          <p:nvPr/>
        </p:nvSpPr>
        <p:spPr>
          <a:xfrm>
            <a:off x="6484779" y="4874719"/>
            <a:ext cx="5326380" cy="701731"/>
          </a:xfrm>
          <a:prstGeom prst="rect">
            <a:avLst/>
          </a:prstGeom>
          <a:solidFill>
            <a:srgbClr val="005596"/>
          </a:solidFill>
        </p:spPr>
        <p:txBody>
          <a:bodyPr wrap="square" rtlCol="0" anchor="ctr">
            <a:noAutofit/>
          </a:bodyPr>
          <a:lstStyle/>
          <a:p>
            <a:pPr algn="ctr"/>
            <a:r>
              <a:rPr lang="en-US" dirty="0">
                <a:solidFill>
                  <a:schemeClr val="bg1"/>
                </a:solidFill>
              </a:rPr>
              <a:t>ALB</a:t>
            </a:r>
          </a:p>
        </p:txBody>
      </p:sp>
      <p:cxnSp>
        <p:nvCxnSpPr>
          <p:cNvPr id="14" name="Straight Arrow Connector 13">
            <a:extLst>
              <a:ext uri="{FF2B5EF4-FFF2-40B4-BE49-F238E27FC236}">
                <a16:creationId xmlns:a16="http://schemas.microsoft.com/office/drawing/2014/main" id="{B96231B6-6625-4BF9-B85C-323AC3023DC2}"/>
              </a:ext>
            </a:extLst>
          </p:cNvPr>
          <p:cNvCxnSpPr>
            <a:cxnSpLocks/>
            <a:stCxn id="9" idx="2"/>
            <a:endCxn id="4" idx="0"/>
          </p:cNvCxnSpPr>
          <p:nvPr/>
        </p:nvCxnSpPr>
        <p:spPr>
          <a:xfrm>
            <a:off x="9147969" y="3461038"/>
            <a:ext cx="0" cy="141368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A603C4-383A-429D-ABA9-AB5D24C0D704}"/>
              </a:ext>
            </a:extLst>
          </p:cNvPr>
          <p:cNvSpPr txBox="1"/>
          <p:nvPr/>
        </p:nvSpPr>
        <p:spPr>
          <a:xfrm>
            <a:off x="9239501" y="3913630"/>
            <a:ext cx="2311757" cy="498278"/>
          </a:xfrm>
          <a:prstGeom prst="rect">
            <a:avLst/>
          </a:prstGeom>
          <a:noFill/>
        </p:spPr>
        <p:txBody>
          <a:bodyPr wrap="square" rtlCol="0">
            <a:spAutoFit/>
          </a:bodyPr>
          <a:lstStyle/>
          <a:p>
            <a:r>
              <a:rPr lang="en-US" dirty="0"/>
              <a:t>backend=a</a:t>
            </a:r>
          </a:p>
        </p:txBody>
      </p:sp>
      <p:pic>
        <p:nvPicPr>
          <p:cNvPr id="7" name="Graphic 6" descr="Sad face with solid fill">
            <a:extLst>
              <a:ext uri="{FF2B5EF4-FFF2-40B4-BE49-F238E27FC236}">
                <a16:creationId xmlns:a16="http://schemas.microsoft.com/office/drawing/2014/main" id="{5325D173-B3AE-4BA3-AB47-73E803DCA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9169" y="2270560"/>
            <a:ext cx="564231" cy="564231"/>
          </a:xfrm>
          <a:prstGeom prst="rect">
            <a:avLst/>
          </a:prstGeom>
        </p:spPr>
      </p:pic>
    </p:spTree>
    <p:extLst>
      <p:ext uri="{BB962C8B-B14F-4D97-AF65-F5344CB8AC3E}">
        <p14:creationId xmlns:p14="http://schemas.microsoft.com/office/powerpoint/2010/main" val="2601787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Content Delivery Networks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521640"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/Claudio Schwarz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3960784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Fiber Optics</a:t>
            </a:r>
          </a:p>
        </p:txBody>
      </p:sp>
      <p:sp>
        <p:nvSpPr>
          <p:cNvPr id="12" name="Arc 11">
            <a:extLst>
              <a:ext uri="{FF2B5EF4-FFF2-40B4-BE49-F238E27FC236}">
                <a16:creationId xmlns:a16="http://schemas.microsoft.com/office/drawing/2014/main" id="{ED50B506-9155-4B1A-8788-A079C16B0A80}"/>
              </a:ext>
            </a:extLst>
          </p:cNvPr>
          <p:cNvSpPr/>
          <p:nvPr/>
        </p:nvSpPr>
        <p:spPr>
          <a:xfrm>
            <a:off x="9537700" y="4870450"/>
            <a:ext cx="1949450" cy="349250"/>
          </a:xfrm>
          <a:prstGeom prst="arc">
            <a:avLst>
              <a:gd name="adj1" fmla="val 17767860"/>
              <a:gd name="adj2" fmla="val 0"/>
            </a:avLst>
          </a:prstGeom>
          <a:ln w="38100">
            <a:solidFill>
              <a:srgbClr val="F188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Graphic 10" descr="Earth globe: Americas">
            <a:extLst>
              <a:ext uri="{FF2B5EF4-FFF2-40B4-BE49-F238E27FC236}">
                <a16:creationId xmlns:a16="http://schemas.microsoft.com/office/drawing/2014/main" id="{58E9403F-73F2-4AFC-B9D1-4F55D0B4EA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7478" y="3124596"/>
            <a:ext cx="4040982" cy="4040982"/>
          </a:xfrm>
          <a:prstGeom prst="rect">
            <a:avLst/>
          </a:prstGeom>
        </p:spPr>
      </p:pic>
      <p:sp>
        <p:nvSpPr>
          <p:cNvPr id="15" name="Arc 14">
            <a:extLst>
              <a:ext uri="{FF2B5EF4-FFF2-40B4-BE49-F238E27FC236}">
                <a16:creationId xmlns:a16="http://schemas.microsoft.com/office/drawing/2014/main" id="{06BF507F-23F5-4465-840C-BA9ED15AFC9E}"/>
              </a:ext>
            </a:extLst>
          </p:cNvPr>
          <p:cNvSpPr/>
          <p:nvPr/>
        </p:nvSpPr>
        <p:spPr>
          <a:xfrm>
            <a:off x="9010650" y="4881562"/>
            <a:ext cx="2476500" cy="349250"/>
          </a:xfrm>
          <a:prstGeom prst="arc">
            <a:avLst>
              <a:gd name="adj1" fmla="val 21491855"/>
              <a:gd name="adj2" fmla="val 10517463"/>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DCF6C79E-4560-46DA-A7BC-FED219818871}"/>
              </a:ext>
            </a:extLst>
          </p:cNvPr>
          <p:cNvSpPr txBox="1"/>
          <p:nvPr/>
        </p:nvSpPr>
        <p:spPr>
          <a:xfrm>
            <a:off x="7406947" y="2520950"/>
            <a:ext cx="3482043" cy="498278"/>
          </a:xfrm>
          <a:prstGeom prst="rect">
            <a:avLst/>
          </a:prstGeom>
          <a:noFill/>
        </p:spPr>
        <p:txBody>
          <a:bodyPr wrap="none" rtlCol="0">
            <a:spAutoFit/>
          </a:bodyPr>
          <a:lstStyle/>
          <a:p>
            <a:r>
              <a:rPr lang="en-US" dirty="0"/>
              <a:t>Theoretical: 113ms</a:t>
            </a:r>
          </a:p>
        </p:txBody>
      </p:sp>
      <p:sp>
        <p:nvSpPr>
          <p:cNvPr id="18" name="TextBox 17">
            <a:extLst>
              <a:ext uri="{FF2B5EF4-FFF2-40B4-BE49-F238E27FC236}">
                <a16:creationId xmlns:a16="http://schemas.microsoft.com/office/drawing/2014/main" id="{74554C6C-D746-4D07-BBE9-BD759E346206}"/>
              </a:ext>
            </a:extLst>
          </p:cNvPr>
          <p:cNvSpPr txBox="1"/>
          <p:nvPr/>
        </p:nvSpPr>
        <p:spPr>
          <a:xfrm>
            <a:off x="7406947" y="7270947"/>
            <a:ext cx="3304559" cy="498278"/>
          </a:xfrm>
          <a:prstGeom prst="rect">
            <a:avLst/>
          </a:prstGeom>
          <a:noFill/>
        </p:spPr>
        <p:txBody>
          <a:bodyPr wrap="none" rtlCol="0">
            <a:spAutoFit/>
          </a:bodyPr>
          <a:lstStyle/>
          <a:p>
            <a:r>
              <a:rPr lang="en-US" dirty="0"/>
              <a:t>Practical: ~300ms</a:t>
            </a:r>
          </a:p>
        </p:txBody>
      </p:sp>
    </p:spTree>
    <p:extLst>
      <p:ext uri="{BB962C8B-B14F-4D97-AF65-F5344CB8AC3E}">
        <p14:creationId xmlns:p14="http://schemas.microsoft.com/office/powerpoint/2010/main" val="374420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Fiber Optics</a:t>
            </a:r>
          </a:p>
        </p:txBody>
      </p:sp>
      <p:pic>
        <p:nvPicPr>
          <p:cNvPr id="6" name="Graphic 5">
            <a:extLst>
              <a:ext uri="{FF2B5EF4-FFF2-40B4-BE49-F238E27FC236}">
                <a16:creationId xmlns:a16="http://schemas.microsoft.com/office/drawing/2014/main" id="{852A8052-0308-4C36-84A6-F713FA8CF6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219" y="3997325"/>
            <a:ext cx="16573500" cy="2143125"/>
          </a:xfrm>
          <a:prstGeom prst="rect">
            <a:avLst/>
          </a:prstGeom>
        </p:spPr>
      </p:pic>
    </p:spTree>
    <p:extLst>
      <p:ext uri="{BB962C8B-B14F-4D97-AF65-F5344CB8AC3E}">
        <p14:creationId xmlns:p14="http://schemas.microsoft.com/office/powerpoint/2010/main" val="366474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CDN</a:t>
            </a:r>
          </a:p>
        </p:txBody>
      </p:sp>
      <p:pic>
        <p:nvPicPr>
          <p:cNvPr id="7" name="Picture 6">
            <a:extLst>
              <a:ext uri="{FF2B5EF4-FFF2-40B4-BE49-F238E27FC236}">
                <a16:creationId xmlns:a16="http://schemas.microsoft.com/office/drawing/2014/main" id="{6B0BD342-6170-494C-9B49-AA7AB4549955}"/>
              </a:ext>
            </a:extLst>
          </p:cNvPr>
          <p:cNvPicPr>
            <a:picLocks noChangeAspect="1"/>
          </p:cNvPicPr>
          <p:nvPr/>
        </p:nvPicPr>
        <p:blipFill>
          <a:blip r:embed="rId3"/>
          <a:stretch>
            <a:fillRect/>
          </a:stretch>
        </p:blipFill>
        <p:spPr>
          <a:xfrm>
            <a:off x="3505913" y="1261847"/>
            <a:ext cx="11284112" cy="7628153"/>
          </a:xfrm>
          <a:prstGeom prst="rect">
            <a:avLst/>
          </a:prstGeom>
        </p:spPr>
      </p:pic>
    </p:spTree>
    <p:extLst>
      <p:ext uri="{BB962C8B-B14F-4D97-AF65-F5344CB8AC3E}">
        <p14:creationId xmlns:p14="http://schemas.microsoft.com/office/powerpoint/2010/main" val="2942064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Caching</a:t>
            </a:r>
          </a:p>
        </p:txBody>
      </p:sp>
      <p:pic>
        <p:nvPicPr>
          <p:cNvPr id="4" name="Graphic 3">
            <a:extLst>
              <a:ext uri="{FF2B5EF4-FFF2-40B4-BE49-F238E27FC236}">
                <a16:creationId xmlns:a16="http://schemas.microsoft.com/office/drawing/2014/main" id="{5BBA42D4-3077-4E26-9E16-4EC4D2C689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7997" y="2602010"/>
            <a:ext cx="3359944" cy="5086154"/>
          </a:xfrm>
          <a:prstGeom prst="rect">
            <a:avLst/>
          </a:prstGeom>
        </p:spPr>
      </p:pic>
    </p:spTree>
    <p:extLst>
      <p:ext uri="{BB962C8B-B14F-4D97-AF65-F5344CB8AC3E}">
        <p14:creationId xmlns:p14="http://schemas.microsoft.com/office/powerpoint/2010/main" val="1149925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Frankfurt-London</a:t>
            </a:r>
          </a:p>
        </p:txBody>
      </p:sp>
      <p:pic>
        <p:nvPicPr>
          <p:cNvPr id="4" name="Picture 3">
            <a:extLst>
              <a:ext uri="{FF2B5EF4-FFF2-40B4-BE49-F238E27FC236}">
                <a16:creationId xmlns:a16="http://schemas.microsoft.com/office/drawing/2014/main" id="{AFAA5638-8F95-4FEF-BE7C-4AADE4BD7F93}"/>
              </a:ext>
            </a:extLst>
          </p:cNvPr>
          <p:cNvPicPr>
            <a:picLocks noChangeAspect="1"/>
          </p:cNvPicPr>
          <p:nvPr/>
        </p:nvPicPr>
        <p:blipFill>
          <a:blip r:embed="rId3"/>
          <a:stretch>
            <a:fillRect/>
          </a:stretch>
        </p:blipFill>
        <p:spPr>
          <a:xfrm>
            <a:off x="838200" y="1803768"/>
            <a:ext cx="16920738" cy="6803750"/>
          </a:xfrm>
          <a:prstGeom prst="rect">
            <a:avLst/>
          </a:prstGeom>
        </p:spPr>
      </p:pic>
      <p:sp>
        <p:nvSpPr>
          <p:cNvPr id="5" name="TextBox 4">
            <a:extLst>
              <a:ext uri="{FF2B5EF4-FFF2-40B4-BE49-F238E27FC236}">
                <a16:creationId xmlns:a16="http://schemas.microsoft.com/office/drawing/2014/main" id="{5CB74886-02F8-426C-BE18-1245006FF5FF}"/>
              </a:ext>
            </a:extLst>
          </p:cNvPr>
          <p:cNvSpPr txBox="1"/>
          <p:nvPr/>
        </p:nvSpPr>
        <p:spPr>
          <a:xfrm>
            <a:off x="5162550" y="9340850"/>
            <a:ext cx="5670550" cy="307777"/>
          </a:xfrm>
          <a:prstGeom prst="rect">
            <a:avLst/>
          </a:prstGeom>
          <a:noFill/>
        </p:spPr>
        <p:txBody>
          <a:bodyPr wrap="square" rtlCol="0">
            <a:spAutoFit/>
          </a:bodyPr>
          <a:lstStyle/>
          <a:p>
            <a:r>
              <a:rPr lang="en-US" sz="1400" dirty="0">
                <a:solidFill>
                  <a:srgbClr val="404040"/>
                </a:solidFill>
              </a:rPr>
              <a:t> | Source: Alexandre </a:t>
            </a:r>
            <a:r>
              <a:rPr lang="en-US" sz="1400" dirty="0" err="1">
                <a:solidFill>
                  <a:srgbClr val="404040"/>
                </a:solidFill>
              </a:rPr>
              <a:t>Laumonier</a:t>
            </a:r>
            <a:endParaRPr lang="en-US" sz="1400" dirty="0">
              <a:solidFill>
                <a:srgbClr val="404040"/>
              </a:solidFill>
            </a:endParaRPr>
          </a:p>
        </p:txBody>
      </p:sp>
    </p:spTree>
    <p:extLst>
      <p:ext uri="{BB962C8B-B14F-4D97-AF65-F5344CB8AC3E}">
        <p14:creationId xmlns:p14="http://schemas.microsoft.com/office/powerpoint/2010/main" val="2152651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D8A524-867B-4125-9FF0-A16A555BEFBE}"/>
              </a:ext>
            </a:extLst>
          </p:cNvPr>
          <p:cNvSpPr>
            <a:spLocks noGrp="1"/>
          </p:cNvSpPr>
          <p:nvPr>
            <p:ph type="title"/>
          </p:nvPr>
        </p:nvSpPr>
        <p:spPr/>
        <p:txBody>
          <a:bodyPr/>
          <a:lstStyle/>
          <a:p>
            <a:r>
              <a:rPr lang="en-US" dirty="0" err="1"/>
              <a:t>Starlink</a:t>
            </a:r>
            <a:endParaRPr lang="en-US" dirty="0"/>
          </a:p>
        </p:txBody>
      </p:sp>
      <p:sp>
        <p:nvSpPr>
          <p:cNvPr id="4" name="Slide Number Placeholder 3">
            <a:extLst>
              <a:ext uri="{FF2B5EF4-FFF2-40B4-BE49-F238E27FC236}">
                <a16:creationId xmlns:a16="http://schemas.microsoft.com/office/drawing/2014/main" id="{07F24FCE-7FED-4BB1-92B1-1B8D57A20E4E}"/>
              </a:ext>
            </a:extLst>
          </p:cNvPr>
          <p:cNvSpPr>
            <a:spLocks noGrp="1"/>
          </p:cNvSpPr>
          <p:nvPr>
            <p:ph type="sldNum" sz="quarter" idx="4294967295"/>
          </p:nvPr>
        </p:nvSpPr>
        <p:spPr>
          <a:xfrm>
            <a:off x="13869988" y="12598400"/>
            <a:ext cx="4425950" cy="736600"/>
          </a:xfrm>
        </p:spPr>
        <p:txBody>
          <a:bodyPr/>
          <a:lstStyle/>
          <a:p>
            <a:r>
              <a:rPr lang="de-AT"/>
              <a:t>page </a:t>
            </a:r>
            <a:fld id="{A638BCF4-1E99-42C2-B624-5B8F04E362FC}" type="slidenum">
              <a:rPr lang="de-AT" smtClean="0"/>
              <a:pPr/>
              <a:t>18</a:t>
            </a:fld>
            <a:endParaRPr lang="de-AT"/>
          </a:p>
        </p:txBody>
      </p:sp>
      <p:pic>
        <p:nvPicPr>
          <p:cNvPr id="7" name="Picture 6">
            <a:extLst>
              <a:ext uri="{FF2B5EF4-FFF2-40B4-BE49-F238E27FC236}">
                <a16:creationId xmlns:a16="http://schemas.microsoft.com/office/drawing/2014/main" id="{F7FC4648-6E03-4F9E-852F-B5275683354F}"/>
              </a:ext>
            </a:extLst>
          </p:cNvPr>
          <p:cNvPicPr>
            <a:picLocks noChangeAspect="1"/>
          </p:cNvPicPr>
          <p:nvPr/>
        </p:nvPicPr>
        <p:blipFill>
          <a:blip r:embed="rId3"/>
          <a:stretch>
            <a:fillRect/>
          </a:stretch>
        </p:blipFill>
        <p:spPr>
          <a:xfrm>
            <a:off x="819150" y="1595502"/>
            <a:ext cx="16937159" cy="7218298"/>
          </a:xfrm>
          <a:prstGeom prst="rect">
            <a:avLst/>
          </a:prstGeom>
          <a:ln>
            <a:solidFill>
              <a:srgbClr val="404040"/>
            </a:solidFill>
          </a:ln>
        </p:spPr>
      </p:pic>
      <p:sp>
        <p:nvSpPr>
          <p:cNvPr id="9" name="TextBox 8">
            <a:extLst>
              <a:ext uri="{FF2B5EF4-FFF2-40B4-BE49-F238E27FC236}">
                <a16:creationId xmlns:a16="http://schemas.microsoft.com/office/drawing/2014/main" id="{C8CC505B-4B62-4D09-A054-76FD6172A70C}"/>
              </a:ext>
            </a:extLst>
          </p:cNvPr>
          <p:cNvSpPr txBox="1"/>
          <p:nvPr/>
        </p:nvSpPr>
        <p:spPr>
          <a:xfrm>
            <a:off x="5162550" y="9340850"/>
            <a:ext cx="5670550" cy="307777"/>
          </a:xfrm>
          <a:prstGeom prst="rect">
            <a:avLst/>
          </a:prstGeom>
          <a:noFill/>
        </p:spPr>
        <p:txBody>
          <a:bodyPr wrap="square" rtlCol="0">
            <a:spAutoFit/>
          </a:bodyPr>
          <a:lstStyle/>
          <a:p>
            <a:r>
              <a:rPr lang="en-US" sz="1400" dirty="0">
                <a:solidFill>
                  <a:srgbClr val="404040"/>
                </a:solidFill>
              </a:rPr>
              <a:t> | Source: SpaceX / starlink.com</a:t>
            </a:r>
          </a:p>
        </p:txBody>
      </p:sp>
    </p:spTree>
    <p:extLst>
      <p:ext uri="{BB962C8B-B14F-4D97-AF65-F5344CB8AC3E}">
        <p14:creationId xmlns:p14="http://schemas.microsoft.com/office/powerpoint/2010/main" val="954748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Object Storage</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506636"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/Joshua Coleman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550210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B71E3-F7CE-4892-8714-CE869FB7CBAE}"/>
              </a:ext>
            </a:extLst>
          </p:cNvPr>
          <p:cNvSpPr>
            <a:spLocks noGrp="1"/>
          </p:cNvSpPr>
          <p:nvPr>
            <p:ph type="title"/>
          </p:nvPr>
        </p:nvSpPr>
        <p:spPr/>
        <p:txBody>
          <a:bodyPr/>
          <a:lstStyle/>
          <a:p>
            <a:r>
              <a:rPr lang="de-DE" dirty="0"/>
              <a:t>Overview </a:t>
            </a:r>
            <a:endParaRPr lang="de-AT" dirty="0"/>
          </a:p>
        </p:txBody>
      </p:sp>
      <p:sp>
        <p:nvSpPr>
          <p:cNvPr id="3" name="Inhaltsplatzhalter 2">
            <a:extLst>
              <a:ext uri="{FF2B5EF4-FFF2-40B4-BE49-F238E27FC236}">
                <a16:creationId xmlns:a16="http://schemas.microsoft.com/office/drawing/2014/main" id="{67466CC1-4EE1-44AA-8CF9-5EC58DA7F30D}"/>
              </a:ext>
            </a:extLst>
          </p:cNvPr>
          <p:cNvSpPr>
            <a:spLocks noGrp="1"/>
          </p:cNvSpPr>
          <p:nvPr>
            <p:ph idx="1"/>
          </p:nvPr>
        </p:nvSpPr>
        <p:spPr/>
        <p:txBody>
          <a:bodyPr>
            <a:normAutofit/>
          </a:bodyPr>
          <a:lstStyle/>
          <a:p>
            <a:r>
              <a:rPr lang="de-AT" sz="2800" dirty="0"/>
              <a:t>Application Load Balancers</a:t>
            </a:r>
          </a:p>
          <a:p>
            <a:r>
              <a:rPr lang="de-AT" sz="2800" dirty="0"/>
              <a:t>Content Delivery Networks</a:t>
            </a:r>
          </a:p>
          <a:p>
            <a:r>
              <a:rPr lang="de-AT" sz="2800" dirty="0"/>
              <a:t>Object Storage</a:t>
            </a:r>
          </a:p>
          <a:p>
            <a:r>
              <a:rPr lang="de-AT" sz="2800" dirty="0"/>
              <a:t>Databases as a Service</a:t>
            </a:r>
          </a:p>
          <a:p>
            <a:r>
              <a:rPr lang="de-AT" sz="2800" dirty="0"/>
              <a:t>Functions as a Service</a:t>
            </a:r>
          </a:p>
          <a:p>
            <a:r>
              <a:rPr lang="de-AT" sz="2800" dirty="0"/>
              <a:t>Containers as a Service</a:t>
            </a:r>
          </a:p>
          <a:p>
            <a:r>
              <a:rPr lang="de-AT" sz="2800" dirty="0"/>
              <a:t>Stream Processing and Business Intelligence Tools</a:t>
            </a:r>
          </a:p>
          <a:p>
            <a:r>
              <a:rPr lang="de-AT" sz="2800"/>
              <a:t>Deployment Pipelines</a:t>
            </a:r>
            <a:endParaRPr lang="de-AT" sz="2800" dirty="0"/>
          </a:p>
        </p:txBody>
      </p:sp>
    </p:spTree>
    <p:extLst>
      <p:ext uri="{BB962C8B-B14F-4D97-AF65-F5344CB8AC3E}">
        <p14:creationId xmlns:p14="http://schemas.microsoft.com/office/powerpoint/2010/main" val="2300387251"/>
      </p:ext>
    </p:extLst>
  </p:cSld>
  <p:clrMapOvr>
    <a:masterClrMapping/>
  </p:clrMapOvr>
  <mc:AlternateContent xmlns:mc="http://schemas.openxmlformats.org/markup-compatibility/2006" xmlns:p14="http://schemas.microsoft.com/office/powerpoint/2010/main">
    <mc:Choice Requires="p14">
      <p:transition spd="slow" p14:dur="2000" advTm="4686"/>
    </mc:Choice>
    <mc:Fallback xmlns="">
      <p:transition spd="slow" advTm="468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DBBE3-86D1-4D3F-9B44-DE3EBD10CF78}"/>
              </a:ext>
            </a:extLst>
          </p:cNvPr>
          <p:cNvSpPr>
            <a:spLocks noGrp="1"/>
          </p:cNvSpPr>
          <p:nvPr>
            <p:ph type="title"/>
          </p:nvPr>
        </p:nvSpPr>
        <p:spPr/>
        <p:txBody>
          <a:bodyPr/>
          <a:lstStyle/>
          <a:p>
            <a:r>
              <a:rPr lang="en-US" dirty="0"/>
              <a:t>Filesystems</a:t>
            </a:r>
          </a:p>
        </p:txBody>
      </p:sp>
      <p:sp>
        <p:nvSpPr>
          <p:cNvPr id="4" name="Text Placeholder 3">
            <a:extLst>
              <a:ext uri="{FF2B5EF4-FFF2-40B4-BE49-F238E27FC236}">
                <a16:creationId xmlns:a16="http://schemas.microsoft.com/office/drawing/2014/main" id="{54C39243-9897-4BFD-8968-C807FB8CC6C7}"/>
              </a:ext>
            </a:extLst>
          </p:cNvPr>
          <p:cNvSpPr>
            <a:spLocks noGrp="1"/>
          </p:cNvSpPr>
          <p:nvPr>
            <p:ph type="body" sz="quarter" idx="10"/>
          </p:nvPr>
        </p:nvSpPr>
        <p:spPr>
          <a:xfrm>
            <a:off x="6381308" y="1800003"/>
            <a:ext cx="5533323" cy="7331333"/>
          </a:xfrm>
        </p:spPr>
        <p:txBody>
          <a:bodyPr anchor="ctr"/>
          <a:lstStyle/>
          <a:p>
            <a:pPr>
              <a:lnSpc>
                <a:spcPct val="150000"/>
              </a:lnSpc>
            </a:pPr>
            <a:r>
              <a:rPr lang="en-US" dirty="0">
                <a:solidFill>
                  <a:srgbClr val="005596"/>
                </a:solidFill>
              </a:rPr>
              <a:t> </a:t>
            </a:r>
            <a:r>
              <a:rPr lang="en-US" dirty="0"/>
              <a:t>Parallel file access</a:t>
            </a:r>
          </a:p>
          <a:p>
            <a:pPr>
              <a:lnSpc>
                <a:spcPct val="150000"/>
              </a:lnSpc>
            </a:pPr>
            <a:r>
              <a:rPr lang="en-US" dirty="0">
                <a:solidFill>
                  <a:srgbClr val="005596"/>
                </a:solidFill>
              </a:rPr>
              <a:t> </a:t>
            </a:r>
            <a:r>
              <a:rPr lang="en-US" dirty="0"/>
              <a:t>Partial reads/writes</a:t>
            </a:r>
          </a:p>
          <a:p>
            <a:pPr>
              <a:lnSpc>
                <a:spcPct val="150000"/>
              </a:lnSpc>
            </a:pPr>
            <a:r>
              <a:rPr lang="en-US" dirty="0">
                <a:solidFill>
                  <a:srgbClr val="005596"/>
                </a:solidFill>
              </a:rPr>
              <a:t> </a:t>
            </a:r>
            <a:r>
              <a:rPr lang="en-US" dirty="0"/>
              <a:t>Locking files</a:t>
            </a:r>
          </a:p>
        </p:txBody>
      </p:sp>
    </p:spTree>
    <p:extLst>
      <p:ext uri="{BB962C8B-B14F-4D97-AF65-F5344CB8AC3E}">
        <p14:creationId xmlns:p14="http://schemas.microsoft.com/office/powerpoint/2010/main" val="2260940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DBBE3-86D1-4D3F-9B44-DE3EBD10CF78}"/>
              </a:ext>
            </a:extLst>
          </p:cNvPr>
          <p:cNvSpPr>
            <a:spLocks noGrp="1"/>
          </p:cNvSpPr>
          <p:nvPr>
            <p:ph type="title"/>
          </p:nvPr>
        </p:nvSpPr>
        <p:spPr/>
        <p:txBody>
          <a:bodyPr/>
          <a:lstStyle/>
          <a:p>
            <a:r>
              <a:rPr lang="en-US" dirty="0"/>
              <a:t>S3</a:t>
            </a:r>
          </a:p>
        </p:txBody>
      </p:sp>
      <p:sp>
        <p:nvSpPr>
          <p:cNvPr id="4" name="Text Placeholder 3">
            <a:extLst>
              <a:ext uri="{FF2B5EF4-FFF2-40B4-BE49-F238E27FC236}">
                <a16:creationId xmlns:a16="http://schemas.microsoft.com/office/drawing/2014/main" id="{54C39243-9897-4BFD-8968-C807FB8CC6C7}"/>
              </a:ext>
            </a:extLst>
          </p:cNvPr>
          <p:cNvSpPr>
            <a:spLocks noGrp="1"/>
          </p:cNvSpPr>
          <p:nvPr>
            <p:ph type="body" sz="quarter" idx="10"/>
          </p:nvPr>
        </p:nvSpPr>
        <p:spPr>
          <a:xfrm>
            <a:off x="4626803" y="1800003"/>
            <a:ext cx="9042333" cy="7331333"/>
          </a:xfrm>
        </p:spPr>
        <p:txBody>
          <a:bodyPr anchor="ctr"/>
          <a:lstStyle/>
          <a:p>
            <a:pPr>
              <a:lnSpc>
                <a:spcPct val="150000"/>
              </a:lnSpc>
            </a:pPr>
            <a:r>
              <a:rPr lang="en-US" dirty="0">
                <a:solidFill>
                  <a:srgbClr val="005596"/>
                </a:solidFill>
              </a:rPr>
              <a:t> </a:t>
            </a:r>
            <a:r>
              <a:rPr lang="en-US" dirty="0"/>
              <a:t>Upload/download files</a:t>
            </a:r>
          </a:p>
          <a:p>
            <a:pPr>
              <a:lnSpc>
                <a:spcPct val="150000"/>
              </a:lnSpc>
            </a:pPr>
            <a:r>
              <a:rPr lang="en-US" dirty="0">
                <a:solidFill>
                  <a:srgbClr val="005596"/>
                </a:solidFill>
              </a:rPr>
              <a:t> </a:t>
            </a:r>
            <a:r>
              <a:rPr lang="en-US" dirty="0"/>
              <a:t>List/delete files</a:t>
            </a:r>
          </a:p>
          <a:p>
            <a:pPr>
              <a:lnSpc>
                <a:spcPct val="150000"/>
              </a:lnSpc>
            </a:pPr>
            <a:r>
              <a:rPr lang="en-US" dirty="0">
                <a:solidFill>
                  <a:srgbClr val="005596"/>
                </a:solidFill>
              </a:rPr>
              <a:t> </a:t>
            </a:r>
            <a:r>
              <a:rPr lang="en-US" dirty="0">
                <a:solidFill>
                  <a:srgbClr val="404040"/>
                </a:solidFill>
              </a:rPr>
              <a:t>No consistency guarantee</a:t>
            </a:r>
          </a:p>
          <a:p>
            <a:pPr>
              <a:lnSpc>
                <a:spcPct val="150000"/>
              </a:lnSpc>
            </a:pPr>
            <a:r>
              <a:rPr lang="en-US" dirty="0">
                <a:solidFill>
                  <a:srgbClr val="005596"/>
                </a:solidFill>
              </a:rPr>
              <a:t> </a:t>
            </a:r>
            <a:r>
              <a:rPr lang="en-US" dirty="0">
                <a:solidFill>
                  <a:srgbClr val="404040"/>
                </a:solidFill>
              </a:rPr>
              <a:t>Partial file operations not possible*</a:t>
            </a:r>
            <a:br>
              <a:rPr lang="en-US" dirty="0">
                <a:solidFill>
                  <a:srgbClr val="404040"/>
                </a:solidFill>
              </a:rPr>
            </a:br>
            <a:r>
              <a:rPr lang="en-US" sz="2000" dirty="0">
                <a:solidFill>
                  <a:srgbClr val="404040"/>
                </a:solidFill>
              </a:rPr>
              <a:t>* Except in a few special cases.</a:t>
            </a:r>
          </a:p>
        </p:txBody>
      </p:sp>
    </p:spTree>
    <p:extLst>
      <p:ext uri="{BB962C8B-B14F-4D97-AF65-F5344CB8AC3E}">
        <p14:creationId xmlns:p14="http://schemas.microsoft.com/office/powerpoint/2010/main" val="793463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DBBE3-86D1-4D3F-9B44-DE3EBD10CF78}"/>
              </a:ext>
            </a:extLst>
          </p:cNvPr>
          <p:cNvSpPr>
            <a:spLocks noGrp="1"/>
          </p:cNvSpPr>
          <p:nvPr>
            <p:ph type="title"/>
          </p:nvPr>
        </p:nvSpPr>
        <p:spPr/>
        <p:txBody>
          <a:bodyPr/>
          <a:lstStyle/>
          <a:p>
            <a:r>
              <a:rPr lang="en-US" dirty="0"/>
              <a:t>Object Storage</a:t>
            </a:r>
          </a:p>
        </p:txBody>
      </p:sp>
      <p:sp>
        <p:nvSpPr>
          <p:cNvPr id="4" name="Text Placeholder 3">
            <a:extLst>
              <a:ext uri="{FF2B5EF4-FFF2-40B4-BE49-F238E27FC236}">
                <a16:creationId xmlns:a16="http://schemas.microsoft.com/office/drawing/2014/main" id="{54C39243-9897-4BFD-8968-C807FB8CC6C7}"/>
              </a:ext>
            </a:extLst>
          </p:cNvPr>
          <p:cNvSpPr>
            <a:spLocks noGrp="1"/>
          </p:cNvSpPr>
          <p:nvPr>
            <p:ph type="body" sz="quarter" idx="10"/>
          </p:nvPr>
        </p:nvSpPr>
        <p:spPr>
          <a:xfrm>
            <a:off x="4901123" y="1800003"/>
            <a:ext cx="8493693" cy="7331333"/>
          </a:xfrm>
        </p:spPr>
        <p:txBody>
          <a:bodyPr anchor="ctr"/>
          <a:lstStyle/>
          <a:p>
            <a:pPr>
              <a:lnSpc>
                <a:spcPct val="150000"/>
              </a:lnSpc>
            </a:pPr>
            <a:r>
              <a:rPr lang="en-US" dirty="0">
                <a:solidFill>
                  <a:srgbClr val="005596"/>
                </a:solidFill>
              </a:rPr>
              <a:t> </a:t>
            </a:r>
            <a:r>
              <a:rPr lang="en-US" dirty="0"/>
              <a:t>Redundant by design</a:t>
            </a:r>
            <a:endParaRPr lang="en-US" sz="2000" dirty="0">
              <a:solidFill>
                <a:srgbClr val="404040"/>
              </a:solidFill>
            </a:endParaRPr>
          </a:p>
          <a:p>
            <a:pPr>
              <a:lnSpc>
                <a:spcPct val="150000"/>
              </a:lnSpc>
            </a:pPr>
            <a:r>
              <a:rPr lang="en-US" dirty="0">
                <a:solidFill>
                  <a:srgbClr val="005596"/>
                </a:solidFill>
              </a:rPr>
              <a:t> </a:t>
            </a:r>
            <a:r>
              <a:rPr lang="en-US" dirty="0">
                <a:solidFill>
                  <a:srgbClr val="404040"/>
                </a:solidFill>
              </a:rPr>
              <a:t>Publish files without a webserver</a:t>
            </a:r>
          </a:p>
          <a:p>
            <a:pPr>
              <a:lnSpc>
                <a:spcPct val="150000"/>
              </a:lnSpc>
            </a:pPr>
            <a:r>
              <a:rPr lang="en-US" dirty="0">
                <a:solidFill>
                  <a:srgbClr val="005596"/>
                </a:solidFill>
              </a:rPr>
              <a:t> </a:t>
            </a:r>
            <a:r>
              <a:rPr lang="en-US" dirty="0">
                <a:solidFill>
                  <a:srgbClr val="404040"/>
                </a:solidFill>
              </a:rPr>
              <a:t>Object Versioning</a:t>
            </a:r>
          </a:p>
          <a:p>
            <a:pPr>
              <a:lnSpc>
                <a:spcPct val="150000"/>
              </a:lnSpc>
            </a:pPr>
            <a:r>
              <a:rPr lang="en-US" dirty="0">
                <a:solidFill>
                  <a:srgbClr val="005596"/>
                </a:solidFill>
              </a:rPr>
              <a:t> </a:t>
            </a:r>
            <a:r>
              <a:rPr lang="en-US" dirty="0">
                <a:solidFill>
                  <a:srgbClr val="404040"/>
                </a:solidFill>
              </a:rPr>
              <a:t>File overwrite prevention</a:t>
            </a:r>
            <a:endParaRPr lang="en-US" dirty="0"/>
          </a:p>
        </p:txBody>
      </p:sp>
    </p:spTree>
    <p:extLst>
      <p:ext uri="{BB962C8B-B14F-4D97-AF65-F5344CB8AC3E}">
        <p14:creationId xmlns:p14="http://schemas.microsoft.com/office/powerpoint/2010/main" val="3450816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DBBE3-86D1-4D3F-9B44-DE3EBD10CF78}"/>
              </a:ext>
            </a:extLst>
          </p:cNvPr>
          <p:cNvSpPr>
            <a:spLocks noGrp="1"/>
          </p:cNvSpPr>
          <p:nvPr>
            <p:ph type="title"/>
          </p:nvPr>
        </p:nvSpPr>
        <p:spPr/>
        <p:txBody>
          <a:bodyPr/>
          <a:lstStyle/>
          <a:p>
            <a:r>
              <a:rPr lang="en-US" dirty="0"/>
              <a:t>Cold storage</a:t>
            </a:r>
          </a:p>
        </p:txBody>
      </p:sp>
      <p:sp>
        <p:nvSpPr>
          <p:cNvPr id="4" name="Text Placeholder 3">
            <a:extLst>
              <a:ext uri="{FF2B5EF4-FFF2-40B4-BE49-F238E27FC236}">
                <a16:creationId xmlns:a16="http://schemas.microsoft.com/office/drawing/2014/main" id="{54C39243-9897-4BFD-8968-C807FB8CC6C7}"/>
              </a:ext>
            </a:extLst>
          </p:cNvPr>
          <p:cNvSpPr>
            <a:spLocks noGrp="1"/>
          </p:cNvSpPr>
          <p:nvPr>
            <p:ph type="body" sz="quarter" idx="10"/>
          </p:nvPr>
        </p:nvSpPr>
        <p:spPr>
          <a:xfrm>
            <a:off x="5186873" y="1800003"/>
            <a:ext cx="7922193" cy="7331333"/>
          </a:xfrm>
        </p:spPr>
        <p:txBody>
          <a:bodyPr anchor="ctr"/>
          <a:lstStyle/>
          <a:p>
            <a:pPr>
              <a:lnSpc>
                <a:spcPct val="150000"/>
              </a:lnSpc>
            </a:pPr>
            <a:r>
              <a:rPr lang="en-US" dirty="0">
                <a:solidFill>
                  <a:srgbClr val="005596"/>
                </a:solidFill>
              </a:rPr>
              <a:t> </a:t>
            </a:r>
            <a:r>
              <a:rPr lang="en-US" dirty="0">
                <a:solidFill>
                  <a:srgbClr val="404040"/>
                </a:solidFill>
              </a:rPr>
              <a:t>Data stored offline (e.g. tape)</a:t>
            </a:r>
          </a:p>
          <a:p>
            <a:pPr>
              <a:lnSpc>
                <a:spcPct val="150000"/>
              </a:lnSpc>
            </a:pPr>
            <a:r>
              <a:rPr lang="en-US" dirty="0">
                <a:solidFill>
                  <a:srgbClr val="005596"/>
                </a:solidFill>
              </a:rPr>
              <a:t> </a:t>
            </a:r>
            <a:r>
              <a:rPr lang="en-US" dirty="0">
                <a:solidFill>
                  <a:srgbClr val="404040"/>
                </a:solidFill>
              </a:rPr>
              <a:t>Recovery takes longer</a:t>
            </a:r>
          </a:p>
          <a:p>
            <a:pPr>
              <a:lnSpc>
                <a:spcPct val="150000"/>
              </a:lnSpc>
            </a:pPr>
            <a:r>
              <a:rPr lang="en-US" dirty="0">
                <a:solidFill>
                  <a:srgbClr val="005596"/>
                </a:solidFill>
              </a:rPr>
              <a:t> </a:t>
            </a:r>
            <a:r>
              <a:rPr lang="en-US" dirty="0">
                <a:solidFill>
                  <a:srgbClr val="404040"/>
                </a:solidFill>
              </a:rPr>
              <a:t>Cheaper</a:t>
            </a:r>
          </a:p>
        </p:txBody>
      </p:sp>
    </p:spTree>
    <p:extLst>
      <p:ext uri="{BB962C8B-B14F-4D97-AF65-F5344CB8AC3E}">
        <p14:creationId xmlns:p14="http://schemas.microsoft.com/office/powerpoint/2010/main" val="2008787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Databases as a Service</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299784" cy="307777"/>
          </a:xfrm>
          <a:prstGeom prst="rect">
            <a:avLst/>
          </a:prstGeom>
          <a:noFill/>
        </p:spPr>
        <p:txBody>
          <a:bodyPr wrap="none" rtlCol="0">
            <a:spAutoFit/>
          </a:bodyPr>
          <a:lstStyle/>
          <a:p>
            <a:r>
              <a:rPr lang="en-US" sz="1400" dirty="0">
                <a:solidFill>
                  <a:srgbClr val="404040"/>
                </a:solidFill>
              </a:rPr>
              <a:t>Source: </a:t>
            </a:r>
            <a:r>
              <a:rPr lang="en-US" sz="1400" dirty="0" err="1">
                <a:solidFill>
                  <a:srgbClr val="404040"/>
                </a:solidFill>
              </a:rPr>
              <a:t>Unsplash</a:t>
            </a:r>
            <a:r>
              <a:rPr lang="en-US" sz="1400" dirty="0">
                <a:solidFill>
                  <a:srgbClr val="404040"/>
                </a:solidFill>
              </a:rPr>
              <a:t>/Tobias Fischer under </a:t>
            </a:r>
            <a:r>
              <a:rPr lang="en-US" sz="1400" dirty="0" err="1">
                <a:solidFill>
                  <a:srgbClr val="404040"/>
                </a:solidFill>
              </a:rPr>
              <a:t>Unsplash</a:t>
            </a:r>
            <a:r>
              <a:rPr lang="en-US" sz="1400" dirty="0">
                <a:solidFill>
                  <a:srgbClr val="404040"/>
                </a:solidFill>
              </a:rPr>
              <a:t> License</a:t>
            </a:r>
          </a:p>
        </p:txBody>
      </p:sp>
    </p:spTree>
    <p:extLst>
      <p:ext uri="{BB962C8B-B14F-4D97-AF65-F5344CB8AC3E}">
        <p14:creationId xmlns:p14="http://schemas.microsoft.com/office/powerpoint/2010/main" val="516232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dirty="0"/>
              <a:t>DBaaS</a:t>
            </a:r>
          </a:p>
        </p:txBody>
      </p:sp>
      <p:sp>
        <p:nvSpPr>
          <p:cNvPr id="4" name="Text Placeholder 3">
            <a:extLst>
              <a:ext uri="{FF2B5EF4-FFF2-40B4-BE49-F238E27FC236}">
                <a16:creationId xmlns:a16="http://schemas.microsoft.com/office/drawing/2014/main" id="{D3F53AB3-40BE-423E-B587-1649090B2984}"/>
              </a:ext>
            </a:extLst>
          </p:cNvPr>
          <p:cNvSpPr>
            <a:spLocks noGrp="1"/>
          </p:cNvSpPr>
          <p:nvPr>
            <p:ph type="body" sz="quarter" idx="10"/>
          </p:nvPr>
        </p:nvSpPr>
        <p:spPr>
          <a:xfrm>
            <a:off x="3706688" y="1800003"/>
            <a:ext cx="10882563" cy="7331333"/>
          </a:xfrm>
        </p:spPr>
        <p:txBody>
          <a:bodyPr anchor="ctr"/>
          <a:lstStyle/>
          <a:p>
            <a:pPr>
              <a:lnSpc>
                <a:spcPct val="150000"/>
              </a:lnSpc>
            </a:pPr>
            <a:r>
              <a:rPr lang="en-US" dirty="0">
                <a:solidFill>
                  <a:srgbClr val="005596"/>
                </a:solidFill>
              </a:rPr>
              <a:t> </a:t>
            </a:r>
            <a:r>
              <a:rPr lang="en-US" dirty="0"/>
              <a:t>Highly standardized across cloud providers.</a:t>
            </a:r>
          </a:p>
          <a:p>
            <a:pPr>
              <a:lnSpc>
                <a:spcPct val="150000"/>
              </a:lnSpc>
            </a:pPr>
            <a:r>
              <a:rPr lang="en-US" dirty="0">
                <a:solidFill>
                  <a:srgbClr val="005596"/>
                </a:solidFill>
              </a:rPr>
              <a:t> </a:t>
            </a:r>
            <a:r>
              <a:rPr lang="en-US" dirty="0"/>
              <a:t>Providers take care of the hard parts</a:t>
            </a:r>
          </a:p>
        </p:txBody>
      </p:sp>
    </p:spTree>
    <p:extLst>
      <p:ext uri="{BB962C8B-B14F-4D97-AF65-F5344CB8AC3E}">
        <p14:creationId xmlns:p14="http://schemas.microsoft.com/office/powerpoint/2010/main" val="1145820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dirty="0"/>
              <a:t>ACID</a:t>
            </a:r>
          </a:p>
        </p:txBody>
      </p:sp>
      <p:sp>
        <p:nvSpPr>
          <p:cNvPr id="4" name="Text Placeholder 3">
            <a:extLst>
              <a:ext uri="{FF2B5EF4-FFF2-40B4-BE49-F238E27FC236}">
                <a16:creationId xmlns:a16="http://schemas.microsoft.com/office/drawing/2014/main" id="{D3F53AB3-40BE-423E-B587-1649090B2984}"/>
              </a:ext>
            </a:extLst>
          </p:cNvPr>
          <p:cNvSpPr>
            <a:spLocks noGrp="1"/>
          </p:cNvSpPr>
          <p:nvPr>
            <p:ph type="body" sz="quarter" idx="10"/>
          </p:nvPr>
        </p:nvSpPr>
        <p:spPr>
          <a:xfrm>
            <a:off x="3706688" y="1800003"/>
            <a:ext cx="11472352" cy="7331333"/>
          </a:xfrm>
        </p:spPr>
        <p:txBody>
          <a:bodyPr anchor="ctr"/>
          <a:lstStyle/>
          <a:p>
            <a:pPr>
              <a:lnSpc>
                <a:spcPct val="150000"/>
              </a:lnSpc>
            </a:pPr>
            <a:r>
              <a:rPr lang="en-US" dirty="0">
                <a:solidFill>
                  <a:srgbClr val="005596"/>
                </a:solidFill>
              </a:rPr>
              <a:t> </a:t>
            </a:r>
            <a:r>
              <a:rPr lang="en-US" dirty="0">
                <a:solidFill>
                  <a:srgbClr val="F18800"/>
                </a:solidFill>
              </a:rPr>
              <a:t>Atomicity</a:t>
            </a:r>
            <a:r>
              <a:rPr lang="en-US" dirty="0">
                <a:solidFill>
                  <a:srgbClr val="404040"/>
                </a:solidFill>
              </a:rPr>
              <a:t>:</a:t>
            </a:r>
            <a:r>
              <a:rPr lang="en-US" dirty="0"/>
              <a:t> transactions are all-or-nothing</a:t>
            </a:r>
          </a:p>
          <a:p>
            <a:pPr>
              <a:lnSpc>
                <a:spcPct val="150000"/>
              </a:lnSpc>
            </a:pPr>
            <a:r>
              <a:rPr lang="en-US" dirty="0">
                <a:solidFill>
                  <a:srgbClr val="005596"/>
                </a:solidFill>
              </a:rPr>
              <a:t> </a:t>
            </a:r>
            <a:r>
              <a:rPr lang="en-US" dirty="0">
                <a:solidFill>
                  <a:srgbClr val="F18800"/>
                </a:solidFill>
              </a:rPr>
              <a:t>Consistency</a:t>
            </a:r>
            <a:r>
              <a:rPr lang="en-US" dirty="0">
                <a:solidFill>
                  <a:srgbClr val="404040"/>
                </a:solidFill>
              </a:rPr>
              <a:t>:</a:t>
            </a:r>
            <a:r>
              <a:rPr lang="en-US" dirty="0"/>
              <a:t> data is up to date</a:t>
            </a:r>
          </a:p>
          <a:p>
            <a:pPr>
              <a:lnSpc>
                <a:spcPct val="150000"/>
              </a:lnSpc>
            </a:pPr>
            <a:r>
              <a:rPr lang="en-US" dirty="0">
                <a:solidFill>
                  <a:srgbClr val="005596"/>
                </a:solidFill>
              </a:rPr>
              <a:t> </a:t>
            </a:r>
            <a:r>
              <a:rPr lang="en-US" dirty="0">
                <a:solidFill>
                  <a:srgbClr val="F18800"/>
                </a:solidFill>
              </a:rPr>
              <a:t>Isolation</a:t>
            </a:r>
            <a:r>
              <a:rPr lang="en-US" dirty="0">
                <a:solidFill>
                  <a:srgbClr val="404040"/>
                </a:solidFill>
              </a:rPr>
              <a:t>:</a:t>
            </a:r>
            <a:r>
              <a:rPr lang="en-US" dirty="0">
                <a:solidFill>
                  <a:srgbClr val="005596"/>
                </a:solidFill>
              </a:rPr>
              <a:t> </a:t>
            </a:r>
            <a:r>
              <a:rPr lang="en-US" dirty="0">
                <a:solidFill>
                  <a:srgbClr val="404040"/>
                </a:solidFill>
              </a:rPr>
              <a:t>transactions don’t affect each other</a:t>
            </a:r>
          </a:p>
          <a:p>
            <a:pPr>
              <a:lnSpc>
                <a:spcPct val="150000"/>
              </a:lnSpc>
            </a:pPr>
            <a:r>
              <a:rPr lang="en-US" dirty="0">
                <a:solidFill>
                  <a:srgbClr val="005596"/>
                </a:solidFill>
              </a:rPr>
              <a:t> </a:t>
            </a:r>
            <a:r>
              <a:rPr lang="en-US" dirty="0">
                <a:solidFill>
                  <a:srgbClr val="F18800"/>
                </a:solidFill>
              </a:rPr>
              <a:t>Durability</a:t>
            </a:r>
            <a:r>
              <a:rPr lang="en-US" dirty="0">
                <a:solidFill>
                  <a:srgbClr val="404040"/>
                </a:solidFill>
              </a:rPr>
              <a:t>: transactions are not lost</a:t>
            </a:r>
          </a:p>
        </p:txBody>
      </p:sp>
    </p:spTree>
    <p:extLst>
      <p:ext uri="{BB962C8B-B14F-4D97-AF65-F5344CB8AC3E}">
        <p14:creationId xmlns:p14="http://schemas.microsoft.com/office/powerpoint/2010/main" val="3552875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dirty="0"/>
              <a:t>BASE</a:t>
            </a:r>
          </a:p>
        </p:txBody>
      </p:sp>
      <p:sp>
        <p:nvSpPr>
          <p:cNvPr id="4" name="Text Placeholder 3">
            <a:extLst>
              <a:ext uri="{FF2B5EF4-FFF2-40B4-BE49-F238E27FC236}">
                <a16:creationId xmlns:a16="http://schemas.microsoft.com/office/drawing/2014/main" id="{D3F53AB3-40BE-423E-B587-1649090B2984}"/>
              </a:ext>
            </a:extLst>
          </p:cNvPr>
          <p:cNvSpPr>
            <a:spLocks noGrp="1"/>
          </p:cNvSpPr>
          <p:nvPr>
            <p:ph type="body" sz="quarter" idx="10"/>
          </p:nvPr>
        </p:nvSpPr>
        <p:spPr>
          <a:xfrm>
            <a:off x="3706688" y="1800003"/>
            <a:ext cx="11472352" cy="7331333"/>
          </a:xfrm>
        </p:spPr>
        <p:txBody>
          <a:bodyPr anchor="ctr"/>
          <a:lstStyle/>
          <a:p>
            <a:pPr>
              <a:lnSpc>
                <a:spcPct val="150000"/>
              </a:lnSpc>
            </a:pPr>
            <a:r>
              <a:rPr lang="en-US" dirty="0">
                <a:solidFill>
                  <a:srgbClr val="005596"/>
                </a:solidFill>
              </a:rPr>
              <a:t> </a:t>
            </a:r>
            <a:r>
              <a:rPr lang="en-US" dirty="0">
                <a:solidFill>
                  <a:srgbClr val="F18800"/>
                </a:solidFill>
              </a:rPr>
              <a:t>Basic Availability</a:t>
            </a:r>
            <a:r>
              <a:rPr lang="en-US" dirty="0">
                <a:solidFill>
                  <a:srgbClr val="404040"/>
                </a:solidFill>
              </a:rPr>
              <a:t>:</a:t>
            </a:r>
            <a:r>
              <a:rPr lang="en-US" dirty="0"/>
              <a:t> always available</a:t>
            </a:r>
          </a:p>
          <a:p>
            <a:pPr>
              <a:lnSpc>
                <a:spcPct val="150000"/>
              </a:lnSpc>
            </a:pPr>
            <a:r>
              <a:rPr lang="en-US" dirty="0">
                <a:solidFill>
                  <a:srgbClr val="005596"/>
                </a:solidFill>
              </a:rPr>
              <a:t> </a:t>
            </a:r>
            <a:r>
              <a:rPr lang="en-US" dirty="0">
                <a:solidFill>
                  <a:srgbClr val="F18800"/>
                </a:solidFill>
              </a:rPr>
              <a:t>Soft-state</a:t>
            </a:r>
            <a:r>
              <a:rPr lang="en-US" dirty="0">
                <a:solidFill>
                  <a:srgbClr val="404040"/>
                </a:solidFill>
              </a:rPr>
              <a:t>:</a:t>
            </a:r>
            <a:r>
              <a:rPr lang="en-US" dirty="0"/>
              <a:t> data can be non-consistent</a:t>
            </a:r>
          </a:p>
          <a:p>
            <a:pPr>
              <a:lnSpc>
                <a:spcPct val="150000"/>
              </a:lnSpc>
            </a:pPr>
            <a:r>
              <a:rPr lang="en-US" dirty="0">
                <a:solidFill>
                  <a:srgbClr val="005596"/>
                </a:solidFill>
              </a:rPr>
              <a:t> </a:t>
            </a:r>
            <a:r>
              <a:rPr lang="en-US" dirty="0">
                <a:solidFill>
                  <a:srgbClr val="F18800"/>
                </a:solidFill>
              </a:rPr>
              <a:t>Eventual consistency</a:t>
            </a:r>
            <a:r>
              <a:rPr lang="en-US" dirty="0">
                <a:solidFill>
                  <a:srgbClr val="404040"/>
                </a:solidFill>
              </a:rPr>
              <a:t>:</a:t>
            </a:r>
            <a:r>
              <a:rPr lang="en-US" dirty="0">
                <a:solidFill>
                  <a:srgbClr val="005596"/>
                </a:solidFill>
              </a:rPr>
              <a:t> </a:t>
            </a:r>
            <a:r>
              <a:rPr lang="en-US" dirty="0">
                <a:solidFill>
                  <a:srgbClr val="404040"/>
                </a:solidFill>
              </a:rPr>
              <a:t>transactions can be lost</a:t>
            </a:r>
          </a:p>
        </p:txBody>
      </p:sp>
    </p:spTree>
    <p:extLst>
      <p:ext uri="{BB962C8B-B14F-4D97-AF65-F5344CB8AC3E}">
        <p14:creationId xmlns:p14="http://schemas.microsoft.com/office/powerpoint/2010/main" val="812721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D15A21E9-1F63-4E72-80BC-4DAEC2DB159A}"/>
              </a:ext>
            </a:extLst>
          </p:cNvPr>
          <p:cNvCxnSpPr>
            <a:cxnSpLocks/>
            <a:stCxn id="8" idx="3"/>
            <a:endCxn id="18" idx="2"/>
          </p:cNvCxnSpPr>
          <p:nvPr/>
        </p:nvCxnSpPr>
        <p:spPr>
          <a:xfrm>
            <a:off x="9598733" y="6980600"/>
            <a:ext cx="2434123" cy="2"/>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01D748-45E9-4C44-AC20-CA1A0669F341}"/>
              </a:ext>
            </a:extLst>
          </p:cNvPr>
          <p:cNvCxnSpPr>
            <a:cxnSpLocks/>
            <a:stCxn id="14" idx="5"/>
            <a:endCxn id="18" idx="1"/>
          </p:cNvCxnSpPr>
          <p:nvPr/>
        </p:nvCxnSpPr>
        <p:spPr>
          <a:xfrm>
            <a:off x="9615876" y="3541355"/>
            <a:ext cx="2610793" cy="2971340"/>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5A4FFB-4C5A-4C7F-B78E-FD6272E43448}"/>
              </a:ext>
            </a:extLst>
          </p:cNvPr>
          <p:cNvCxnSpPr>
            <a:stCxn id="14" idx="3"/>
            <a:endCxn id="16" idx="7"/>
          </p:cNvCxnSpPr>
          <p:nvPr/>
        </p:nvCxnSpPr>
        <p:spPr>
          <a:xfrm flipH="1">
            <a:off x="5848039" y="3541355"/>
            <a:ext cx="2832024" cy="2971339"/>
          </a:xfrm>
          <a:prstGeom prst="line">
            <a:avLst/>
          </a:prstGeom>
          <a:ln w="762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a:t>CAP-theorem</a:t>
            </a:r>
            <a:endParaRPr lang="en-US" dirty="0"/>
          </a:p>
        </p:txBody>
      </p:sp>
      <p:sp>
        <p:nvSpPr>
          <p:cNvPr id="7" name="TextBox 6">
            <a:extLst>
              <a:ext uri="{FF2B5EF4-FFF2-40B4-BE49-F238E27FC236}">
                <a16:creationId xmlns:a16="http://schemas.microsoft.com/office/drawing/2014/main" id="{CED529B8-4492-4BC9-A180-AD2F70FCEAAF}"/>
              </a:ext>
            </a:extLst>
          </p:cNvPr>
          <p:cNvSpPr txBox="1"/>
          <p:nvPr/>
        </p:nvSpPr>
        <p:spPr>
          <a:xfrm>
            <a:off x="8660731" y="2411729"/>
            <a:ext cx="5038559" cy="1323439"/>
          </a:xfrm>
          <a:prstGeom prst="rect">
            <a:avLst/>
          </a:prstGeom>
          <a:noFill/>
        </p:spPr>
        <p:txBody>
          <a:bodyPr wrap="none" rtlCol="0">
            <a:spAutoFit/>
          </a:bodyPr>
          <a:lstStyle/>
          <a:p>
            <a:r>
              <a:rPr lang="en-US" sz="8000" dirty="0">
                <a:solidFill>
                  <a:srgbClr val="F18800"/>
                </a:solidFill>
              </a:rPr>
              <a:t>C</a:t>
            </a:r>
            <a:r>
              <a:rPr lang="en-US" dirty="0"/>
              <a:t>    </a:t>
            </a:r>
            <a:r>
              <a:rPr lang="en-US" sz="5400" dirty="0" err="1"/>
              <a:t>onsistency</a:t>
            </a:r>
            <a:endParaRPr lang="en-US" dirty="0"/>
          </a:p>
        </p:txBody>
      </p:sp>
      <p:sp>
        <p:nvSpPr>
          <p:cNvPr id="14" name="Oval 13">
            <a:extLst>
              <a:ext uri="{FF2B5EF4-FFF2-40B4-BE49-F238E27FC236}">
                <a16:creationId xmlns:a16="http://schemas.microsoft.com/office/drawing/2014/main" id="{3FD28B62-34C1-4F48-9183-9A1F5FF8B86D}"/>
              </a:ext>
            </a:extLst>
          </p:cNvPr>
          <p:cNvSpPr/>
          <p:nvPr/>
        </p:nvSpPr>
        <p:spPr>
          <a:xfrm>
            <a:off x="8486250" y="2411729"/>
            <a:ext cx="1323439" cy="1323439"/>
          </a:xfrm>
          <a:prstGeom prst="ellipse">
            <a:avLst/>
          </a:prstGeom>
          <a:noFill/>
          <a:ln w="76200">
            <a:solidFill>
              <a:srgbClr val="005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4701BD-7617-4E8B-9344-93095BF3C01E}"/>
              </a:ext>
            </a:extLst>
          </p:cNvPr>
          <p:cNvSpPr txBox="1"/>
          <p:nvPr/>
        </p:nvSpPr>
        <p:spPr>
          <a:xfrm>
            <a:off x="4945793" y="6318880"/>
            <a:ext cx="4652940" cy="1323439"/>
          </a:xfrm>
          <a:prstGeom prst="rect">
            <a:avLst/>
          </a:prstGeom>
          <a:noFill/>
        </p:spPr>
        <p:txBody>
          <a:bodyPr wrap="none" rtlCol="0">
            <a:spAutoFit/>
          </a:bodyPr>
          <a:lstStyle/>
          <a:p>
            <a:r>
              <a:rPr lang="en-US" sz="8000" dirty="0">
                <a:solidFill>
                  <a:srgbClr val="F18800"/>
                </a:solidFill>
              </a:rPr>
              <a:t>A</a:t>
            </a:r>
            <a:r>
              <a:rPr lang="en-US" dirty="0"/>
              <a:t>    </a:t>
            </a:r>
            <a:r>
              <a:rPr lang="en-US" sz="5400" dirty="0" err="1"/>
              <a:t>vailability</a:t>
            </a:r>
            <a:endParaRPr lang="en-US" dirty="0"/>
          </a:p>
        </p:txBody>
      </p:sp>
      <p:sp>
        <p:nvSpPr>
          <p:cNvPr id="16" name="Oval 15">
            <a:extLst>
              <a:ext uri="{FF2B5EF4-FFF2-40B4-BE49-F238E27FC236}">
                <a16:creationId xmlns:a16="http://schemas.microsoft.com/office/drawing/2014/main" id="{50BF54EF-0A8C-41E8-917A-DE24C139A55F}"/>
              </a:ext>
            </a:extLst>
          </p:cNvPr>
          <p:cNvSpPr/>
          <p:nvPr/>
        </p:nvSpPr>
        <p:spPr>
          <a:xfrm>
            <a:off x="4718413" y="6318881"/>
            <a:ext cx="1323439" cy="1323439"/>
          </a:xfrm>
          <a:prstGeom prst="ellipse">
            <a:avLst/>
          </a:prstGeom>
          <a:noFill/>
          <a:ln w="76200">
            <a:solidFill>
              <a:srgbClr val="005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F17C267-85A8-416F-85FA-DBF5F015DE71}"/>
              </a:ext>
            </a:extLst>
          </p:cNvPr>
          <p:cNvSpPr txBox="1"/>
          <p:nvPr/>
        </p:nvSpPr>
        <p:spPr>
          <a:xfrm>
            <a:off x="12345528" y="6330310"/>
            <a:ext cx="3875420" cy="2154436"/>
          </a:xfrm>
          <a:prstGeom prst="rect">
            <a:avLst/>
          </a:prstGeom>
          <a:noFill/>
        </p:spPr>
        <p:txBody>
          <a:bodyPr wrap="none" rtlCol="0">
            <a:spAutoFit/>
          </a:bodyPr>
          <a:lstStyle/>
          <a:p>
            <a:r>
              <a:rPr lang="en-US" sz="8000" dirty="0">
                <a:solidFill>
                  <a:srgbClr val="F18800"/>
                </a:solidFill>
              </a:rPr>
              <a:t>P</a:t>
            </a:r>
            <a:r>
              <a:rPr lang="en-US" dirty="0"/>
              <a:t>    </a:t>
            </a:r>
            <a:r>
              <a:rPr lang="en-US" sz="5400" dirty="0" err="1"/>
              <a:t>artition</a:t>
            </a:r>
            <a:br>
              <a:rPr lang="en-US" sz="5400" dirty="0"/>
            </a:br>
            <a:r>
              <a:rPr lang="en-US" sz="5400" dirty="0"/>
              <a:t> tolerance</a:t>
            </a:r>
            <a:endParaRPr lang="en-US" dirty="0"/>
          </a:p>
        </p:txBody>
      </p:sp>
      <p:sp>
        <p:nvSpPr>
          <p:cNvPr id="18" name="Oval 17">
            <a:extLst>
              <a:ext uri="{FF2B5EF4-FFF2-40B4-BE49-F238E27FC236}">
                <a16:creationId xmlns:a16="http://schemas.microsoft.com/office/drawing/2014/main" id="{4D33A1C7-2ECA-474A-AF47-E0976D8A5562}"/>
              </a:ext>
            </a:extLst>
          </p:cNvPr>
          <p:cNvSpPr/>
          <p:nvPr/>
        </p:nvSpPr>
        <p:spPr>
          <a:xfrm>
            <a:off x="12032856" y="6318882"/>
            <a:ext cx="1323439" cy="1323439"/>
          </a:xfrm>
          <a:prstGeom prst="ellipse">
            <a:avLst/>
          </a:prstGeom>
          <a:noFill/>
          <a:ln w="76200">
            <a:solidFill>
              <a:srgbClr val="0055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047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dirty="0"/>
              <a:t>Relational / SQL databases (RDBMS)</a:t>
            </a:r>
          </a:p>
        </p:txBody>
      </p:sp>
      <p:grpSp>
        <p:nvGrpSpPr>
          <p:cNvPr id="30" name="Group 29">
            <a:extLst>
              <a:ext uri="{FF2B5EF4-FFF2-40B4-BE49-F238E27FC236}">
                <a16:creationId xmlns:a16="http://schemas.microsoft.com/office/drawing/2014/main" id="{AACD6F4F-9837-4064-8470-B2B3D2190BC3}"/>
              </a:ext>
            </a:extLst>
          </p:cNvPr>
          <p:cNvGrpSpPr/>
          <p:nvPr/>
        </p:nvGrpSpPr>
        <p:grpSpPr>
          <a:xfrm>
            <a:off x="7987137" y="4850057"/>
            <a:ext cx="2316324" cy="943642"/>
            <a:chOff x="7987137" y="4850057"/>
            <a:chExt cx="2316324" cy="943642"/>
          </a:xfrm>
        </p:grpSpPr>
        <p:cxnSp>
          <p:nvCxnSpPr>
            <p:cNvPr id="19" name="Connector: Elbow 18">
              <a:extLst>
                <a:ext uri="{FF2B5EF4-FFF2-40B4-BE49-F238E27FC236}">
                  <a16:creationId xmlns:a16="http://schemas.microsoft.com/office/drawing/2014/main" id="{5289E209-A4C7-4635-8C17-9055DE23CBB8}"/>
                </a:ext>
              </a:extLst>
            </p:cNvPr>
            <p:cNvCxnSpPr>
              <a:stCxn id="22" idx="1"/>
            </p:cNvCxnSpPr>
            <p:nvPr/>
          </p:nvCxnSpPr>
          <p:spPr>
            <a:xfrm rot="10800000">
              <a:off x="7992477" y="5006715"/>
              <a:ext cx="2310984" cy="786984"/>
            </a:xfrm>
            <a:prstGeom prst="bentConnector3">
              <a:avLst/>
            </a:prstGeom>
            <a:ln w="76200">
              <a:solidFill>
                <a:srgbClr val="F18800"/>
              </a:solidFill>
              <a:head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82C22B-5581-4524-A7F4-E572FC8C991E}"/>
                </a:ext>
              </a:extLst>
            </p:cNvPr>
            <p:cNvCxnSpPr/>
            <p:nvPr/>
          </p:nvCxnSpPr>
          <p:spPr>
            <a:xfrm flipH="1" flipV="1">
              <a:off x="7992476" y="4850057"/>
              <a:ext cx="156658" cy="156658"/>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A635DF-1358-47D2-807B-393B519DC21D}"/>
                </a:ext>
              </a:extLst>
            </p:cNvPr>
            <p:cNvCxnSpPr>
              <a:cxnSpLocks/>
            </p:cNvCxnSpPr>
            <p:nvPr/>
          </p:nvCxnSpPr>
          <p:spPr>
            <a:xfrm flipH="1">
              <a:off x="7987137" y="5010973"/>
              <a:ext cx="161997" cy="152400"/>
            </a:xfrm>
            <a:prstGeom prst="line">
              <a:avLst/>
            </a:prstGeom>
            <a:ln w="76200">
              <a:solidFill>
                <a:srgbClr val="F188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18FC30F8-BFA1-4B37-B16B-A414D1DC8EFD}"/>
              </a:ext>
            </a:extLst>
          </p:cNvPr>
          <p:cNvGrpSpPr/>
          <p:nvPr/>
        </p:nvGrpSpPr>
        <p:grpSpPr>
          <a:xfrm>
            <a:off x="3660320" y="3642610"/>
            <a:ext cx="4332158" cy="3222886"/>
            <a:chOff x="2803160" y="3642610"/>
            <a:chExt cx="4332158" cy="3222886"/>
          </a:xfrm>
        </p:grpSpPr>
        <p:sp>
          <p:nvSpPr>
            <p:cNvPr id="6" name="TextBox 5">
              <a:extLst>
                <a:ext uri="{FF2B5EF4-FFF2-40B4-BE49-F238E27FC236}">
                  <a16:creationId xmlns:a16="http://schemas.microsoft.com/office/drawing/2014/main" id="{678176B8-44C1-4E3B-8934-0484ACDFD8E3}"/>
                </a:ext>
              </a:extLst>
            </p:cNvPr>
            <p:cNvSpPr txBox="1"/>
            <p:nvPr/>
          </p:nvSpPr>
          <p:spPr>
            <a:xfrm>
              <a:off x="2803161" y="3642610"/>
              <a:ext cx="4332157" cy="1079292"/>
            </a:xfrm>
            <a:prstGeom prst="rect">
              <a:avLst/>
            </a:prstGeom>
            <a:solidFill>
              <a:schemeClr val="bg1">
                <a:lumMod val="95000"/>
              </a:schemeClr>
            </a:solidFill>
            <a:ln w="38100">
              <a:solidFill>
                <a:srgbClr val="005596"/>
              </a:solidFill>
            </a:ln>
          </p:spPr>
          <p:txBody>
            <a:bodyPr wrap="square" rtlCol="0" anchor="ctr">
              <a:noAutofit/>
            </a:bodyPr>
            <a:lstStyle/>
            <a:p>
              <a:pPr algn="ctr"/>
              <a:r>
                <a:rPr lang="en-US" sz="3600" dirty="0"/>
                <a:t>articles</a:t>
              </a:r>
            </a:p>
          </p:txBody>
        </p:sp>
        <p:sp>
          <p:nvSpPr>
            <p:cNvPr id="9" name="TextBox 8">
              <a:extLst>
                <a:ext uri="{FF2B5EF4-FFF2-40B4-BE49-F238E27FC236}">
                  <a16:creationId xmlns:a16="http://schemas.microsoft.com/office/drawing/2014/main" id="{92038185-19FB-4A7A-A1CC-EDBE6DA6CCBF}"/>
                </a:ext>
              </a:extLst>
            </p:cNvPr>
            <p:cNvSpPr txBox="1"/>
            <p:nvPr/>
          </p:nvSpPr>
          <p:spPr>
            <a:xfrm>
              <a:off x="2803160" y="4721902"/>
              <a:ext cx="4332157" cy="2143594"/>
            </a:xfrm>
            <a:prstGeom prst="rect">
              <a:avLst/>
            </a:prstGeom>
            <a:solidFill>
              <a:schemeClr val="bg1">
                <a:lumMod val="95000"/>
              </a:schemeClr>
            </a:solidFill>
            <a:ln w="38100">
              <a:solidFill>
                <a:srgbClr val="005596"/>
              </a:solidFill>
            </a:ln>
          </p:spPr>
          <p:txBody>
            <a:bodyPr wrap="square" rtlCol="0" anchor="t">
              <a:noAutofit/>
            </a:bodyPr>
            <a:lstStyle/>
            <a:p>
              <a:pPr>
                <a:lnSpc>
                  <a:spcPct val="150000"/>
                </a:lnSpc>
              </a:pPr>
              <a:r>
                <a:rPr lang="en-US" sz="2800" dirty="0"/>
                <a:t> id INT</a:t>
              </a:r>
            </a:p>
            <a:p>
              <a:pPr>
                <a:lnSpc>
                  <a:spcPct val="150000"/>
                </a:lnSpc>
              </a:pPr>
              <a:r>
                <a:rPr lang="en-US" sz="2800" dirty="0"/>
                <a:t> title VARCHAR(255)</a:t>
              </a:r>
            </a:p>
            <a:p>
              <a:pPr>
                <a:lnSpc>
                  <a:spcPct val="150000"/>
                </a:lnSpc>
              </a:pPr>
              <a:r>
                <a:rPr lang="en-US" sz="2800" dirty="0"/>
                <a:t> text MEDIUMTEXT</a:t>
              </a:r>
            </a:p>
          </p:txBody>
        </p:sp>
      </p:grpSp>
      <p:grpSp>
        <p:nvGrpSpPr>
          <p:cNvPr id="20" name="Group 19">
            <a:extLst>
              <a:ext uri="{FF2B5EF4-FFF2-40B4-BE49-F238E27FC236}">
                <a16:creationId xmlns:a16="http://schemas.microsoft.com/office/drawing/2014/main" id="{A502AC61-E82C-4939-AC0D-F7E9EE9F92F9}"/>
              </a:ext>
            </a:extLst>
          </p:cNvPr>
          <p:cNvGrpSpPr/>
          <p:nvPr/>
        </p:nvGrpSpPr>
        <p:grpSpPr>
          <a:xfrm>
            <a:off x="10303461" y="3642610"/>
            <a:ext cx="4332158" cy="3222886"/>
            <a:chOff x="2803160" y="3642610"/>
            <a:chExt cx="4332158" cy="3222886"/>
          </a:xfrm>
        </p:grpSpPr>
        <p:sp>
          <p:nvSpPr>
            <p:cNvPr id="22" name="TextBox 21">
              <a:extLst>
                <a:ext uri="{FF2B5EF4-FFF2-40B4-BE49-F238E27FC236}">
                  <a16:creationId xmlns:a16="http://schemas.microsoft.com/office/drawing/2014/main" id="{B01D387B-5CF3-48D5-B89C-CD69234BDF75}"/>
                </a:ext>
              </a:extLst>
            </p:cNvPr>
            <p:cNvSpPr txBox="1"/>
            <p:nvPr/>
          </p:nvSpPr>
          <p:spPr>
            <a:xfrm>
              <a:off x="2803160" y="4721902"/>
              <a:ext cx="4332157" cy="2143594"/>
            </a:xfrm>
            <a:prstGeom prst="rect">
              <a:avLst/>
            </a:prstGeom>
            <a:solidFill>
              <a:schemeClr val="bg1">
                <a:lumMod val="95000"/>
              </a:schemeClr>
            </a:solidFill>
            <a:ln w="38100">
              <a:solidFill>
                <a:srgbClr val="005596"/>
              </a:solidFill>
            </a:ln>
          </p:spPr>
          <p:txBody>
            <a:bodyPr wrap="square" rtlCol="0" anchor="t">
              <a:noAutofit/>
            </a:bodyPr>
            <a:lstStyle/>
            <a:p>
              <a:pPr>
                <a:lnSpc>
                  <a:spcPct val="150000"/>
                </a:lnSpc>
              </a:pPr>
              <a:r>
                <a:rPr lang="en-US" sz="2800" dirty="0"/>
                <a:t> id INT</a:t>
              </a:r>
            </a:p>
            <a:p>
              <a:pPr>
                <a:lnSpc>
                  <a:spcPct val="150000"/>
                </a:lnSpc>
              </a:pPr>
              <a:r>
                <a:rPr lang="en-US" sz="2800" dirty="0"/>
                <a:t> </a:t>
              </a:r>
              <a:r>
                <a:rPr lang="en-US" sz="2800" dirty="0" err="1"/>
                <a:t>article_id</a:t>
              </a:r>
              <a:r>
                <a:rPr lang="en-US" sz="2800" dirty="0"/>
                <a:t> INT</a:t>
              </a:r>
            </a:p>
            <a:p>
              <a:pPr>
                <a:lnSpc>
                  <a:spcPct val="150000"/>
                </a:lnSpc>
              </a:pPr>
              <a:r>
                <a:rPr lang="en-US" sz="2800" dirty="0"/>
                <a:t> text MEDIUMTEXT</a:t>
              </a:r>
            </a:p>
          </p:txBody>
        </p:sp>
        <p:sp>
          <p:nvSpPr>
            <p:cNvPr id="21" name="TextBox 20">
              <a:extLst>
                <a:ext uri="{FF2B5EF4-FFF2-40B4-BE49-F238E27FC236}">
                  <a16:creationId xmlns:a16="http://schemas.microsoft.com/office/drawing/2014/main" id="{23C18154-8782-4144-8087-6CE5FCE8BB50}"/>
                </a:ext>
              </a:extLst>
            </p:cNvPr>
            <p:cNvSpPr txBox="1"/>
            <p:nvPr/>
          </p:nvSpPr>
          <p:spPr>
            <a:xfrm>
              <a:off x="2803161" y="3642610"/>
              <a:ext cx="4332157" cy="1079292"/>
            </a:xfrm>
            <a:prstGeom prst="rect">
              <a:avLst/>
            </a:prstGeom>
            <a:solidFill>
              <a:schemeClr val="bg1">
                <a:lumMod val="95000"/>
              </a:schemeClr>
            </a:solidFill>
            <a:ln w="38100">
              <a:solidFill>
                <a:srgbClr val="005596"/>
              </a:solidFill>
            </a:ln>
          </p:spPr>
          <p:txBody>
            <a:bodyPr wrap="square" rtlCol="0" anchor="ctr">
              <a:noAutofit/>
            </a:bodyPr>
            <a:lstStyle/>
            <a:p>
              <a:pPr algn="ctr"/>
              <a:r>
                <a:rPr lang="en-US" sz="3600" dirty="0"/>
                <a:t>comments</a:t>
              </a:r>
            </a:p>
          </p:txBody>
        </p:sp>
      </p:grpSp>
    </p:spTree>
    <p:extLst>
      <p:ext uri="{BB962C8B-B14F-4D97-AF65-F5344CB8AC3E}">
        <p14:creationId xmlns:p14="http://schemas.microsoft.com/office/powerpoint/2010/main" val="72823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4F043-50B5-4644-BEEE-E011E7BB62DD}"/>
              </a:ext>
            </a:extLst>
          </p:cNvPr>
          <p:cNvSpPr>
            <a:spLocks noGrp="1"/>
          </p:cNvSpPr>
          <p:nvPr>
            <p:ph type="title"/>
          </p:nvPr>
        </p:nvSpPr>
        <p:spPr/>
        <p:txBody>
          <a:bodyPr/>
          <a:lstStyle/>
          <a:p>
            <a:r>
              <a:rPr lang="en-US" dirty="0"/>
              <a:t>Beyond IaaS</a:t>
            </a:r>
          </a:p>
        </p:txBody>
      </p:sp>
      <p:sp>
        <p:nvSpPr>
          <p:cNvPr id="7" name="Text Placeholder 6">
            <a:extLst>
              <a:ext uri="{FF2B5EF4-FFF2-40B4-BE49-F238E27FC236}">
                <a16:creationId xmlns:a16="http://schemas.microsoft.com/office/drawing/2014/main" id="{B697A291-C53B-4BAD-8869-D187B9EEA349}"/>
              </a:ext>
            </a:extLst>
          </p:cNvPr>
          <p:cNvSpPr>
            <a:spLocks noGrp="1"/>
          </p:cNvSpPr>
          <p:nvPr>
            <p:ph type="body" sz="quarter" idx="10"/>
          </p:nvPr>
        </p:nvSpPr>
        <p:spPr>
          <a:xfrm>
            <a:off x="5085291" y="1800003"/>
            <a:ext cx="8125357" cy="7331333"/>
          </a:xfrm>
        </p:spPr>
        <p:txBody>
          <a:bodyPr anchor="ctr"/>
          <a:lstStyle/>
          <a:p>
            <a:pPr>
              <a:lnSpc>
                <a:spcPct val="150000"/>
              </a:lnSpc>
            </a:pPr>
            <a:r>
              <a:rPr lang="en-US" dirty="0">
                <a:solidFill>
                  <a:srgbClr val="005596"/>
                </a:solidFill>
              </a:rPr>
              <a:t> </a:t>
            </a:r>
            <a:r>
              <a:rPr lang="en-US" dirty="0">
                <a:solidFill>
                  <a:srgbClr val="F18800"/>
                </a:solidFill>
              </a:rPr>
              <a:t>PaaS:</a:t>
            </a:r>
            <a:r>
              <a:rPr lang="en-US" dirty="0">
                <a:solidFill>
                  <a:srgbClr val="005596"/>
                </a:solidFill>
              </a:rPr>
              <a:t> </a:t>
            </a:r>
            <a:r>
              <a:rPr lang="en-US" dirty="0">
                <a:solidFill>
                  <a:srgbClr val="404040"/>
                </a:solidFill>
              </a:rPr>
              <a:t>Platform as a Service</a:t>
            </a:r>
          </a:p>
        </p:txBody>
      </p:sp>
    </p:spTree>
    <p:extLst>
      <p:ext uri="{BB962C8B-B14F-4D97-AF65-F5344CB8AC3E}">
        <p14:creationId xmlns:p14="http://schemas.microsoft.com/office/powerpoint/2010/main" val="1429215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dirty="0"/>
              <a:t>Key-value stores</a:t>
            </a:r>
          </a:p>
        </p:txBody>
      </p:sp>
      <p:sp>
        <p:nvSpPr>
          <p:cNvPr id="2" name="TextBox 1">
            <a:extLst>
              <a:ext uri="{FF2B5EF4-FFF2-40B4-BE49-F238E27FC236}">
                <a16:creationId xmlns:a16="http://schemas.microsoft.com/office/drawing/2014/main" id="{E3224C28-057B-4D67-AA37-E135EF2FB6A8}"/>
              </a:ext>
            </a:extLst>
          </p:cNvPr>
          <p:cNvSpPr txBox="1"/>
          <p:nvPr/>
        </p:nvSpPr>
        <p:spPr>
          <a:xfrm>
            <a:off x="6594732" y="1474632"/>
            <a:ext cx="5106474" cy="7534140"/>
          </a:xfrm>
          <a:prstGeom prst="rect">
            <a:avLst/>
          </a:prstGeom>
          <a:noFill/>
        </p:spPr>
        <p:txBody>
          <a:bodyPr wrap="square" rtlCol="0" anchor="ctr">
            <a:noAutofit/>
          </a:bodyPr>
          <a:lstStyle/>
          <a:p>
            <a:pPr>
              <a:lnSpc>
                <a:spcPct val="250000"/>
              </a:lnSpc>
            </a:pPr>
            <a:r>
              <a:rPr lang="en-US" dirty="0">
                <a:solidFill>
                  <a:srgbClr val="F18800"/>
                </a:solidFill>
              </a:rPr>
              <a:t>foo</a:t>
            </a:r>
            <a:r>
              <a:rPr lang="en-US" dirty="0">
                <a:solidFill>
                  <a:srgbClr val="404040"/>
                </a:solidFill>
              </a:rPr>
              <a:t>:</a:t>
            </a:r>
            <a:r>
              <a:rPr lang="en-US" dirty="0"/>
              <a:t>	ZGdzZmdoZmdqZc2</a:t>
            </a:r>
          </a:p>
          <a:p>
            <a:pPr>
              <a:lnSpc>
                <a:spcPct val="250000"/>
              </a:lnSpc>
            </a:pPr>
            <a:r>
              <a:rPr lang="en-US" dirty="0">
                <a:solidFill>
                  <a:srgbClr val="F18800"/>
                </a:solidFill>
              </a:rPr>
              <a:t>bar</a:t>
            </a:r>
            <a:r>
              <a:rPr lang="en-US" dirty="0">
                <a:solidFill>
                  <a:srgbClr val="404040"/>
                </a:solidFill>
              </a:rPr>
              <a:t>:</a:t>
            </a:r>
            <a:r>
              <a:rPr lang="en-US" dirty="0"/>
              <a:t>	GpnaGpoZ2ZqaGdqZ</a:t>
            </a:r>
          </a:p>
          <a:p>
            <a:pPr>
              <a:lnSpc>
                <a:spcPct val="250000"/>
              </a:lnSpc>
            </a:pPr>
            <a:r>
              <a:rPr lang="en-US" dirty="0" err="1">
                <a:solidFill>
                  <a:srgbClr val="F18800"/>
                </a:solidFill>
              </a:rPr>
              <a:t>baz</a:t>
            </a:r>
            <a:r>
              <a:rPr lang="en-US" dirty="0">
                <a:solidFill>
                  <a:srgbClr val="404040"/>
                </a:solidFill>
              </a:rPr>
              <a:t>:</a:t>
            </a:r>
            <a:r>
              <a:rPr lang="en-US" dirty="0"/>
              <a:t>	mpqaGdma2hqZmxn</a:t>
            </a:r>
          </a:p>
        </p:txBody>
      </p:sp>
    </p:spTree>
    <p:extLst>
      <p:ext uri="{BB962C8B-B14F-4D97-AF65-F5344CB8AC3E}">
        <p14:creationId xmlns:p14="http://schemas.microsoft.com/office/powerpoint/2010/main" val="920047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dirty="0"/>
              <a:t>Document Databases</a:t>
            </a:r>
          </a:p>
        </p:txBody>
      </p:sp>
      <p:sp>
        <p:nvSpPr>
          <p:cNvPr id="2" name="TextBox 1">
            <a:extLst>
              <a:ext uri="{FF2B5EF4-FFF2-40B4-BE49-F238E27FC236}">
                <a16:creationId xmlns:a16="http://schemas.microsoft.com/office/drawing/2014/main" id="{E3224C28-057B-4D67-AA37-E135EF2FB6A8}"/>
              </a:ext>
            </a:extLst>
          </p:cNvPr>
          <p:cNvSpPr txBox="1"/>
          <p:nvPr/>
        </p:nvSpPr>
        <p:spPr>
          <a:xfrm>
            <a:off x="1646025" y="1474632"/>
            <a:ext cx="15003888" cy="7534140"/>
          </a:xfrm>
          <a:prstGeom prst="rect">
            <a:avLst/>
          </a:prstGeom>
          <a:noFill/>
        </p:spPr>
        <p:txBody>
          <a:bodyPr wrap="square" rtlCol="0" anchor="ctr">
            <a:noAutofit/>
          </a:bodyPr>
          <a:lstStyle/>
          <a:p>
            <a:pPr>
              <a:lnSpc>
                <a:spcPct val="250000"/>
              </a:lnSpc>
            </a:pPr>
            <a:r>
              <a:rPr lang="en-US" dirty="0">
                <a:solidFill>
                  <a:srgbClr val="F18800"/>
                </a:solidFill>
              </a:rPr>
              <a:t>foo</a:t>
            </a:r>
            <a:r>
              <a:rPr lang="en-US" dirty="0">
                <a:solidFill>
                  <a:srgbClr val="404040"/>
                </a:solidFill>
              </a:rPr>
              <a:t>:</a:t>
            </a:r>
            <a:r>
              <a:rPr lang="en-US" dirty="0"/>
              <a:t>	 {"text": "How do you comfort a JavaScript bug? You console it."}</a:t>
            </a:r>
          </a:p>
          <a:p>
            <a:pPr>
              <a:lnSpc>
                <a:spcPct val="250000"/>
              </a:lnSpc>
            </a:pPr>
            <a:r>
              <a:rPr lang="en-US" dirty="0">
                <a:solidFill>
                  <a:srgbClr val="F18800"/>
                </a:solidFill>
              </a:rPr>
              <a:t>bar</a:t>
            </a:r>
            <a:r>
              <a:rPr lang="en-US" dirty="0">
                <a:solidFill>
                  <a:srgbClr val="404040"/>
                </a:solidFill>
              </a:rPr>
              <a:t>:</a:t>
            </a:r>
            <a:r>
              <a:rPr lang="en-US" dirty="0"/>
              <a:t>	 {"text": "Why did the developer go broke? Because he used up all his cache!"}</a:t>
            </a:r>
          </a:p>
          <a:p>
            <a:pPr>
              <a:lnSpc>
                <a:spcPct val="250000"/>
              </a:lnSpc>
            </a:pPr>
            <a:r>
              <a:rPr lang="en-US" dirty="0" err="1">
                <a:solidFill>
                  <a:srgbClr val="F18800"/>
                </a:solidFill>
              </a:rPr>
              <a:t>baz</a:t>
            </a:r>
            <a:r>
              <a:rPr lang="en-US" dirty="0">
                <a:solidFill>
                  <a:srgbClr val="404040"/>
                </a:solidFill>
              </a:rPr>
              <a:t>:</a:t>
            </a:r>
            <a:r>
              <a:rPr lang="en-US" dirty="0"/>
              <a:t>	 {"text": "Why did the C# developer fall asleep? Because he didn't like Java."}</a:t>
            </a:r>
          </a:p>
        </p:txBody>
      </p:sp>
    </p:spTree>
    <p:extLst>
      <p:ext uri="{BB962C8B-B14F-4D97-AF65-F5344CB8AC3E}">
        <p14:creationId xmlns:p14="http://schemas.microsoft.com/office/powerpoint/2010/main" val="1789627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dirty="0"/>
              <a:t>Time-series Databases</a:t>
            </a:r>
          </a:p>
        </p:txBody>
      </p:sp>
      <p:pic>
        <p:nvPicPr>
          <p:cNvPr id="5" name="Picture 4" descr="A screenshot of a social media post&#10;&#10;Description automatically generated">
            <a:extLst>
              <a:ext uri="{FF2B5EF4-FFF2-40B4-BE49-F238E27FC236}">
                <a16:creationId xmlns:a16="http://schemas.microsoft.com/office/drawing/2014/main" id="{AC5FEB0C-EEA5-444E-A95B-A6148327FE55}"/>
              </a:ext>
            </a:extLst>
          </p:cNvPr>
          <p:cNvPicPr>
            <a:picLocks noChangeAspect="1"/>
          </p:cNvPicPr>
          <p:nvPr/>
        </p:nvPicPr>
        <p:blipFill>
          <a:blip r:embed="rId3"/>
          <a:stretch>
            <a:fillRect/>
          </a:stretch>
        </p:blipFill>
        <p:spPr>
          <a:xfrm>
            <a:off x="3865166" y="1808820"/>
            <a:ext cx="10565606" cy="7106364"/>
          </a:xfrm>
          <a:prstGeom prst="rect">
            <a:avLst/>
          </a:prstGeom>
        </p:spPr>
      </p:pic>
    </p:spTree>
    <p:extLst>
      <p:ext uri="{BB962C8B-B14F-4D97-AF65-F5344CB8AC3E}">
        <p14:creationId xmlns:p14="http://schemas.microsoft.com/office/powerpoint/2010/main" val="973885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EBBC6C-78F0-41A7-85EC-897985006329}"/>
              </a:ext>
            </a:extLst>
          </p:cNvPr>
          <p:cNvSpPr>
            <a:spLocks noGrp="1"/>
          </p:cNvSpPr>
          <p:nvPr>
            <p:ph type="title"/>
          </p:nvPr>
        </p:nvSpPr>
        <p:spPr/>
        <p:txBody>
          <a:bodyPr/>
          <a:lstStyle/>
          <a:p>
            <a:r>
              <a:rPr lang="en-US" dirty="0"/>
              <a:t>Graph Databases</a:t>
            </a:r>
          </a:p>
        </p:txBody>
      </p:sp>
      <p:grpSp>
        <p:nvGrpSpPr>
          <p:cNvPr id="2063" name="Group 2062">
            <a:extLst>
              <a:ext uri="{FF2B5EF4-FFF2-40B4-BE49-F238E27FC236}">
                <a16:creationId xmlns:a16="http://schemas.microsoft.com/office/drawing/2014/main" id="{92B5C9B9-3309-4ABF-9142-76DFC3C1252E}"/>
              </a:ext>
            </a:extLst>
          </p:cNvPr>
          <p:cNvGrpSpPr/>
          <p:nvPr/>
        </p:nvGrpSpPr>
        <p:grpSpPr>
          <a:xfrm>
            <a:off x="6318059" y="2636729"/>
            <a:ext cx="5659820" cy="5016717"/>
            <a:chOff x="6407239" y="3216893"/>
            <a:chExt cx="5659820" cy="5016717"/>
          </a:xfrm>
        </p:grpSpPr>
        <p:sp>
          <p:nvSpPr>
            <p:cNvPr id="6" name="Oval 5">
              <a:extLst>
                <a:ext uri="{FF2B5EF4-FFF2-40B4-BE49-F238E27FC236}">
                  <a16:creationId xmlns:a16="http://schemas.microsoft.com/office/drawing/2014/main" id="{B42173D4-C076-4CE8-AF0E-B5B20EC3B5B9}"/>
                </a:ext>
              </a:extLst>
            </p:cNvPr>
            <p:cNvSpPr/>
            <p:nvPr/>
          </p:nvSpPr>
          <p:spPr>
            <a:xfrm>
              <a:off x="6407239" y="4858525"/>
              <a:ext cx="1120462" cy="11204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A26567-8AAF-4A26-888C-8BBC072EBF19}"/>
                </a:ext>
              </a:extLst>
            </p:cNvPr>
            <p:cNvSpPr txBox="1"/>
            <p:nvPr/>
          </p:nvSpPr>
          <p:spPr>
            <a:xfrm>
              <a:off x="6452808" y="5118674"/>
              <a:ext cx="1120462" cy="600164"/>
            </a:xfrm>
            <a:prstGeom prst="rect">
              <a:avLst/>
            </a:prstGeom>
            <a:noFill/>
          </p:spPr>
          <p:txBody>
            <a:bodyPr wrap="square" rtlCol="0">
              <a:spAutoFit/>
            </a:bodyPr>
            <a:lstStyle/>
            <a:p>
              <a:r>
                <a:rPr lang="en-US" sz="1100" dirty="0">
                  <a:solidFill>
                    <a:schemeClr val="bg1"/>
                  </a:solidFill>
                </a:rPr>
                <a:t>Id:       1</a:t>
              </a:r>
            </a:p>
            <a:p>
              <a:r>
                <a:rPr lang="en-US" sz="1100" dirty="0">
                  <a:solidFill>
                    <a:schemeClr val="bg1"/>
                  </a:solidFill>
                </a:rPr>
                <a:t>Name:  Alice</a:t>
              </a:r>
            </a:p>
            <a:p>
              <a:r>
                <a:rPr lang="en-US" sz="1100" dirty="0">
                  <a:solidFill>
                    <a:schemeClr val="bg1"/>
                  </a:solidFill>
                </a:rPr>
                <a:t>Age:     18</a:t>
              </a:r>
            </a:p>
          </p:txBody>
        </p:sp>
        <p:sp>
          <p:nvSpPr>
            <p:cNvPr id="8" name="Oval 7">
              <a:extLst>
                <a:ext uri="{FF2B5EF4-FFF2-40B4-BE49-F238E27FC236}">
                  <a16:creationId xmlns:a16="http://schemas.microsoft.com/office/drawing/2014/main" id="{613B9291-3E2D-4B2E-8832-4DC3746B693C}"/>
                </a:ext>
              </a:extLst>
            </p:cNvPr>
            <p:cNvSpPr/>
            <p:nvPr/>
          </p:nvSpPr>
          <p:spPr>
            <a:xfrm>
              <a:off x="10783911" y="3216893"/>
              <a:ext cx="1120462" cy="11204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D2E0C2-CA87-455D-B5CD-75995A1058D1}"/>
                </a:ext>
              </a:extLst>
            </p:cNvPr>
            <p:cNvSpPr/>
            <p:nvPr/>
          </p:nvSpPr>
          <p:spPr>
            <a:xfrm>
              <a:off x="9237850" y="6406135"/>
              <a:ext cx="1120462" cy="11204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6FE41E-9329-4116-B10B-D75952A5A9C4}"/>
                </a:ext>
              </a:extLst>
            </p:cNvPr>
            <p:cNvSpPr txBox="1"/>
            <p:nvPr/>
          </p:nvSpPr>
          <p:spPr>
            <a:xfrm>
              <a:off x="10839228" y="3477042"/>
              <a:ext cx="1120462" cy="600164"/>
            </a:xfrm>
            <a:prstGeom prst="rect">
              <a:avLst/>
            </a:prstGeom>
            <a:noFill/>
          </p:spPr>
          <p:txBody>
            <a:bodyPr wrap="square" rtlCol="0">
              <a:spAutoFit/>
            </a:bodyPr>
            <a:lstStyle/>
            <a:p>
              <a:r>
                <a:rPr lang="en-US" sz="1100" dirty="0">
                  <a:solidFill>
                    <a:schemeClr val="bg1"/>
                  </a:solidFill>
                </a:rPr>
                <a:t>Id:       2</a:t>
              </a:r>
            </a:p>
            <a:p>
              <a:r>
                <a:rPr lang="en-US" sz="1100" dirty="0">
                  <a:solidFill>
                    <a:schemeClr val="bg1"/>
                  </a:solidFill>
                </a:rPr>
                <a:t>Name:  Bob</a:t>
              </a:r>
            </a:p>
            <a:p>
              <a:r>
                <a:rPr lang="en-US" sz="1100" dirty="0">
                  <a:solidFill>
                    <a:schemeClr val="bg1"/>
                  </a:solidFill>
                </a:rPr>
                <a:t>Age:     22</a:t>
              </a:r>
            </a:p>
          </p:txBody>
        </p:sp>
        <p:sp>
          <p:nvSpPr>
            <p:cNvPr id="14" name="TextBox 13">
              <a:extLst>
                <a:ext uri="{FF2B5EF4-FFF2-40B4-BE49-F238E27FC236}">
                  <a16:creationId xmlns:a16="http://schemas.microsoft.com/office/drawing/2014/main" id="{374B9BD1-3474-42F0-8B8A-D46C0A3F5AE2}"/>
                </a:ext>
              </a:extLst>
            </p:cNvPr>
            <p:cNvSpPr txBox="1"/>
            <p:nvPr/>
          </p:nvSpPr>
          <p:spPr>
            <a:xfrm>
              <a:off x="9237848" y="6671940"/>
              <a:ext cx="1120462" cy="600164"/>
            </a:xfrm>
            <a:prstGeom prst="rect">
              <a:avLst/>
            </a:prstGeom>
            <a:noFill/>
          </p:spPr>
          <p:txBody>
            <a:bodyPr wrap="square" rtlCol="0">
              <a:spAutoFit/>
            </a:bodyPr>
            <a:lstStyle/>
            <a:p>
              <a:r>
                <a:rPr lang="en-US" sz="1100" dirty="0">
                  <a:solidFill>
                    <a:schemeClr val="bg1"/>
                  </a:solidFill>
                </a:rPr>
                <a:t>Id:      3</a:t>
              </a:r>
            </a:p>
            <a:p>
              <a:r>
                <a:rPr lang="en-US" sz="1100" dirty="0">
                  <a:solidFill>
                    <a:schemeClr val="bg1"/>
                  </a:solidFill>
                </a:rPr>
                <a:t>Type:  Group</a:t>
              </a:r>
            </a:p>
            <a:p>
              <a:r>
                <a:rPr lang="en-US" sz="1100" dirty="0">
                  <a:solidFill>
                    <a:schemeClr val="bg1"/>
                  </a:solidFill>
                </a:rPr>
                <a:t>Name: Chess</a:t>
              </a:r>
            </a:p>
          </p:txBody>
        </p:sp>
        <p:cxnSp>
          <p:nvCxnSpPr>
            <p:cNvPr id="19" name="Connector: Elbow 18">
              <a:extLst>
                <a:ext uri="{FF2B5EF4-FFF2-40B4-BE49-F238E27FC236}">
                  <a16:creationId xmlns:a16="http://schemas.microsoft.com/office/drawing/2014/main" id="{176E491F-E490-4C8A-A8D4-DDAD2F2F7390}"/>
                </a:ext>
              </a:extLst>
            </p:cNvPr>
            <p:cNvCxnSpPr>
              <a:cxnSpLocks/>
              <a:stCxn id="6" idx="7"/>
              <a:endCxn id="8" idx="2"/>
            </p:cNvCxnSpPr>
            <p:nvPr/>
          </p:nvCxnSpPr>
          <p:spPr>
            <a:xfrm rot="5400000" flipH="1" flipV="1">
              <a:off x="8451018" y="2689720"/>
              <a:ext cx="1245489" cy="3420298"/>
            </a:xfrm>
            <a:prstGeom prst="curvedConnector2">
              <a:avLst/>
            </a:prstGeom>
            <a:ln w="381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18">
              <a:extLst>
                <a:ext uri="{FF2B5EF4-FFF2-40B4-BE49-F238E27FC236}">
                  <a16:creationId xmlns:a16="http://schemas.microsoft.com/office/drawing/2014/main" id="{75CECF3F-161C-4E78-9B9C-40894935E369}"/>
                </a:ext>
              </a:extLst>
            </p:cNvPr>
            <p:cNvCxnSpPr>
              <a:cxnSpLocks/>
              <a:stCxn id="8" idx="3"/>
              <a:endCxn id="6" idx="6"/>
            </p:cNvCxnSpPr>
            <p:nvPr/>
          </p:nvCxnSpPr>
          <p:spPr>
            <a:xfrm rot="5400000">
              <a:off x="8615106" y="3085862"/>
              <a:ext cx="1245489" cy="3420298"/>
            </a:xfrm>
            <a:prstGeom prst="curvedConnector2">
              <a:avLst/>
            </a:prstGeom>
            <a:ln w="38100">
              <a:solidFill>
                <a:srgbClr val="F188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18">
              <a:extLst>
                <a:ext uri="{FF2B5EF4-FFF2-40B4-BE49-F238E27FC236}">
                  <a16:creationId xmlns:a16="http://schemas.microsoft.com/office/drawing/2014/main" id="{D116E9B5-5E46-4DCA-9C24-BFDBC5D96137}"/>
                </a:ext>
              </a:extLst>
            </p:cNvPr>
            <p:cNvCxnSpPr>
              <a:cxnSpLocks/>
              <a:stCxn id="8" idx="4"/>
              <a:endCxn id="10" idx="7"/>
            </p:cNvCxnSpPr>
            <p:nvPr/>
          </p:nvCxnSpPr>
          <p:spPr>
            <a:xfrm rot="5400000">
              <a:off x="9652749" y="4878830"/>
              <a:ext cx="2232868" cy="1149918"/>
            </a:xfrm>
            <a:prstGeom prst="curvedConnector3">
              <a:avLst>
                <a:gd name="adj1" fmla="val 50000"/>
              </a:avLst>
            </a:prstGeom>
            <a:ln w="38100">
              <a:solidFill>
                <a:srgbClr val="A2BB0A"/>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18">
              <a:extLst>
                <a:ext uri="{FF2B5EF4-FFF2-40B4-BE49-F238E27FC236}">
                  <a16:creationId xmlns:a16="http://schemas.microsoft.com/office/drawing/2014/main" id="{FFE71DE9-475B-4136-A162-D1C78232AACC}"/>
                </a:ext>
              </a:extLst>
            </p:cNvPr>
            <p:cNvCxnSpPr>
              <a:cxnSpLocks/>
              <a:stCxn id="14" idx="3"/>
              <a:endCxn id="8" idx="5"/>
            </p:cNvCxnSpPr>
            <p:nvPr/>
          </p:nvCxnSpPr>
          <p:spPr>
            <a:xfrm flipV="1">
              <a:off x="10358310" y="4173267"/>
              <a:ext cx="1381975" cy="2798755"/>
            </a:xfrm>
            <a:prstGeom prst="curvedConnector2">
              <a:avLst/>
            </a:prstGeom>
            <a:ln w="38100">
              <a:solidFill>
                <a:srgbClr val="A2BB0A"/>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18">
              <a:extLst>
                <a:ext uri="{FF2B5EF4-FFF2-40B4-BE49-F238E27FC236}">
                  <a16:creationId xmlns:a16="http://schemas.microsoft.com/office/drawing/2014/main" id="{B0F5FB1E-7FE2-48EF-96FB-2AA1F866F7CA}"/>
                </a:ext>
              </a:extLst>
            </p:cNvPr>
            <p:cNvCxnSpPr>
              <a:cxnSpLocks/>
              <a:stCxn id="6" idx="4"/>
              <a:endCxn id="10" idx="3"/>
            </p:cNvCxnSpPr>
            <p:nvPr/>
          </p:nvCxnSpPr>
          <p:spPr>
            <a:xfrm rot="16200000" flipH="1">
              <a:off x="7492943" y="5453514"/>
              <a:ext cx="1383522" cy="2434468"/>
            </a:xfrm>
            <a:prstGeom prst="curvedConnector3">
              <a:avLst>
                <a:gd name="adj1" fmla="val 128383"/>
              </a:avLst>
            </a:prstGeom>
            <a:ln w="38100">
              <a:solidFill>
                <a:srgbClr val="A2BB0A"/>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18">
              <a:extLst>
                <a:ext uri="{FF2B5EF4-FFF2-40B4-BE49-F238E27FC236}">
                  <a16:creationId xmlns:a16="http://schemas.microsoft.com/office/drawing/2014/main" id="{9A0AF7F2-3ECF-41B7-BBA1-05A90B6671E3}"/>
                </a:ext>
              </a:extLst>
            </p:cNvPr>
            <p:cNvCxnSpPr>
              <a:cxnSpLocks/>
              <a:stCxn id="10" idx="2"/>
              <a:endCxn id="6" idx="5"/>
            </p:cNvCxnSpPr>
            <p:nvPr/>
          </p:nvCxnSpPr>
          <p:spPr>
            <a:xfrm rot="10800000">
              <a:off x="7363614" y="5814900"/>
              <a:ext cx="1874237" cy="1151467"/>
            </a:xfrm>
            <a:prstGeom prst="curvedConnector2">
              <a:avLst/>
            </a:prstGeom>
            <a:ln w="38100">
              <a:solidFill>
                <a:srgbClr val="A2BB0A"/>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57" name="TextBox 2056">
              <a:extLst>
                <a:ext uri="{FF2B5EF4-FFF2-40B4-BE49-F238E27FC236}">
                  <a16:creationId xmlns:a16="http://schemas.microsoft.com/office/drawing/2014/main" id="{4E2152AB-D814-474B-97EF-625650A438BB}"/>
                </a:ext>
              </a:extLst>
            </p:cNvPr>
            <p:cNvSpPr txBox="1"/>
            <p:nvPr/>
          </p:nvSpPr>
          <p:spPr>
            <a:xfrm rot="20824511">
              <a:off x="8157449" y="3380997"/>
              <a:ext cx="1712702" cy="577081"/>
            </a:xfrm>
            <a:prstGeom prst="rect">
              <a:avLst/>
            </a:prstGeom>
            <a:noFill/>
          </p:spPr>
          <p:txBody>
            <a:bodyPr wrap="square" rtlCol="0">
              <a:spAutoFit/>
            </a:bodyPr>
            <a:lstStyle/>
            <a:p>
              <a:pPr>
                <a:tabLst>
                  <a:tab pos="640080" algn="l"/>
                </a:tabLst>
              </a:pPr>
              <a:r>
                <a:rPr lang="en-US" sz="1050" dirty="0"/>
                <a:t>Id:	100</a:t>
              </a:r>
            </a:p>
            <a:p>
              <a:pPr>
                <a:tabLst>
                  <a:tab pos="640080" algn="l"/>
                </a:tabLst>
              </a:pPr>
              <a:r>
                <a:rPr lang="en-US" sz="1050" dirty="0"/>
                <a:t>Label:	knows</a:t>
              </a:r>
            </a:p>
            <a:p>
              <a:pPr>
                <a:tabLst>
                  <a:tab pos="640080" algn="l"/>
                </a:tabLst>
              </a:pPr>
              <a:r>
                <a:rPr lang="en-US" sz="1050" dirty="0"/>
                <a:t>Since:	2001-10-30</a:t>
              </a:r>
            </a:p>
          </p:txBody>
        </p:sp>
        <p:sp>
          <p:nvSpPr>
            <p:cNvPr id="2058" name="TextBox 2057">
              <a:extLst>
                <a:ext uri="{FF2B5EF4-FFF2-40B4-BE49-F238E27FC236}">
                  <a16:creationId xmlns:a16="http://schemas.microsoft.com/office/drawing/2014/main" id="{7345CF38-4CCB-45C2-B2B6-FEDC0F04792C}"/>
                </a:ext>
              </a:extLst>
            </p:cNvPr>
            <p:cNvSpPr txBox="1"/>
            <p:nvPr/>
          </p:nvSpPr>
          <p:spPr>
            <a:xfrm rot="20599239">
              <a:off x="8604914" y="4512028"/>
              <a:ext cx="1664511" cy="577081"/>
            </a:xfrm>
            <a:prstGeom prst="rect">
              <a:avLst/>
            </a:prstGeom>
            <a:noFill/>
          </p:spPr>
          <p:txBody>
            <a:bodyPr wrap="square" rtlCol="0">
              <a:spAutoFit/>
            </a:bodyPr>
            <a:lstStyle/>
            <a:p>
              <a:pPr>
                <a:tabLst>
                  <a:tab pos="640080" algn="l"/>
                </a:tabLst>
              </a:pPr>
              <a:r>
                <a:rPr lang="en-US" sz="1050" dirty="0"/>
                <a:t>Id:	101</a:t>
              </a:r>
            </a:p>
            <a:p>
              <a:pPr>
                <a:tabLst>
                  <a:tab pos="640080" algn="l"/>
                </a:tabLst>
              </a:pPr>
              <a:r>
                <a:rPr lang="en-US" sz="1050" dirty="0"/>
                <a:t>Label:	knows</a:t>
              </a:r>
            </a:p>
            <a:p>
              <a:pPr>
                <a:tabLst>
                  <a:tab pos="640080" algn="l"/>
                </a:tabLst>
              </a:pPr>
              <a:r>
                <a:rPr lang="en-US" sz="1050" dirty="0"/>
                <a:t>Since:	2001-10-30</a:t>
              </a:r>
            </a:p>
          </p:txBody>
        </p:sp>
        <p:sp>
          <p:nvSpPr>
            <p:cNvPr id="2059" name="TextBox 2058">
              <a:extLst>
                <a:ext uri="{FF2B5EF4-FFF2-40B4-BE49-F238E27FC236}">
                  <a16:creationId xmlns:a16="http://schemas.microsoft.com/office/drawing/2014/main" id="{D9B526E7-9B78-4A72-93D2-40F4AA13E70D}"/>
                </a:ext>
              </a:extLst>
            </p:cNvPr>
            <p:cNvSpPr txBox="1"/>
            <p:nvPr/>
          </p:nvSpPr>
          <p:spPr>
            <a:xfrm rot="18545517">
              <a:off x="9466715" y="5117316"/>
              <a:ext cx="1667872" cy="577081"/>
            </a:xfrm>
            <a:prstGeom prst="rect">
              <a:avLst/>
            </a:prstGeom>
            <a:noFill/>
          </p:spPr>
          <p:txBody>
            <a:bodyPr wrap="square" rtlCol="0">
              <a:spAutoFit/>
            </a:bodyPr>
            <a:lstStyle/>
            <a:p>
              <a:pPr>
                <a:tabLst>
                  <a:tab pos="640080" algn="l"/>
                </a:tabLst>
              </a:pPr>
              <a:r>
                <a:rPr lang="en-US" sz="1050" dirty="0"/>
                <a:t>Id:	105</a:t>
              </a:r>
            </a:p>
            <a:p>
              <a:pPr>
                <a:tabLst>
                  <a:tab pos="640080" algn="l"/>
                </a:tabLst>
              </a:pPr>
              <a:r>
                <a:rPr lang="en-US" sz="1050" dirty="0"/>
                <a:t>Label:	</a:t>
              </a:r>
              <a:r>
                <a:rPr lang="en-US" sz="1050" dirty="0" err="1"/>
                <a:t>is_member</a:t>
              </a:r>
              <a:endParaRPr lang="en-US" sz="1050" dirty="0"/>
            </a:p>
            <a:p>
              <a:pPr>
                <a:tabLst>
                  <a:tab pos="640080" algn="l"/>
                </a:tabLst>
              </a:pPr>
              <a:r>
                <a:rPr lang="en-US" sz="1050" dirty="0"/>
                <a:t>Since:	2011-02-14</a:t>
              </a:r>
            </a:p>
          </p:txBody>
        </p:sp>
        <p:sp>
          <p:nvSpPr>
            <p:cNvPr id="2060" name="TextBox 2059">
              <a:extLst>
                <a:ext uri="{FF2B5EF4-FFF2-40B4-BE49-F238E27FC236}">
                  <a16:creationId xmlns:a16="http://schemas.microsoft.com/office/drawing/2014/main" id="{830205FE-0538-4DF9-948D-74F7B1BCAC04}"/>
                </a:ext>
              </a:extLst>
            </p:cNvPr>
            <p:cNvSpPr txBox="1"/>
            <p:nvPr/>
          </p:nvSpPr>
          <p:spPr>
            <a:xfrm rot="17717978">
              <a:off x="11025374" y="5556860"/>
              <a:ext cx="1667872" cy="415498"/>
            </a:xfrm>
            <a:prstGeom prst="rect">
              <a:avLst/>
            </a:prstGeom>
            <a:noFill/>
          </p:spPr>
          <p:txBody>
            <a:bodyPr wrap="square" rtlCol="0">
              <a:spAutoFit/>
            </a:bodyPr>
            <a:lstStyle/>
            <a:p>
              <a:pPr>
                <a:tabLst>
                  <a:tab pos="640080" algn="l"/>
                </a:tabLst>
              </a:pPr>
              <a:r>
                <a:rPr lang="en-US" sz="1050" dirty="0"/>
                <a:t>Id:	104</a:t>
              </a:r>
            </a:p>
            <a:p>
              <a:pPr>
                <a:tabLst>
                  <a:tab pos="640080" algn="l"/>
                </a:tabLst>
              </a:pPr>
              <a:r>
                <a:rPr lang="en-US" sz="1050" dirty="0"/>
                <a:t>Label:	members</a:t>
              </a:r>
            </a:p>
          </p:txBody>
        </p:sp>
        <p:sp>
          <p:nvSpPr>
            <p:cNvPr id="2061" name="TextBox 2060">
              <a:extLst>
                <a:ext uri="{FF2B5EF4-FFF2-40B4-BE49-F238E27FC236}">
                  <a16:creationId xmlns:a16="http://schemas.microsoft.com/office/drawing/2014/main" id="{E7D8AC4B-E286-42D3-97DD-D1DC320AEEE0}"/>
                </a:ext>
              </a:extLst>
            </p:cNvPr>
            <p:cNvSpPr txBox="1"/>
            <p:nvPr/>
          </p:nvSpPr>
          <p:spPr>
            <a:xfrm rot="1490958">
              <a:off x="7600970" y="6344649"/>
              <a:ext cx="1667872" cy="415498"/>
            </a:xfrm>
            <a:prstGeom prst="rect">
              <a:avLst/>
            </a:prstGeom>
            <a:noFill/>
          </p:spPr>
          <p:txBody>
            <a:bodyPr wrap="square" rtlCol="0">
              <a:spAutoFit/>
            </a:bodyPr>
            <a:lstStyle/>
            <a:p>
              <a:pPr>
                <a:tabLst>
                  <a:tab pos="640080" algn="l"/>
                </a:tabLst>
              </a:pPr>
              <a:r>
                <a:rPr lang="en-US" sz="1050" dirty="0"/>
                <a:t>Id:	103</a:t>
              </a:r>
            </a:p>
            <a:p>
              <a:pPr>
                <a:tabLst>
                  <a:tab pos="640080" algn="l"/>
                </a:tabLst>
              </a:pPr>
              <a:r>
                <a:rPr lang="en-US" sz="1050" dirty="0"/>
                <a:t>Label:	members</a:t>
              </a:r>
            </a:p>
          </p:txBody>
        </p:sp>
        <p:sp>
          <p:nvSpPr>
            <p:cNvPr id="2062" name="TextBox 2061">
              <a:extLst>
                <a:ext uri="{FF2B5EF4-FFF2-40B4-BE49-F238E27FC236}">
                  <a16:creationId xmlns:a16="http://schemas.microsoft.com/office/drawing/2014/main" id="{8E174E82-F6E3-44D2-9641-64569297E3FB}"/>
                </a:ext>
              </a:extLst>
            </p:cNvPr>
            <p:cNvSpPr txBox="1"/>
            <p:nvPr/>
          </p:nvSpPr>
          <p:spPr>
            <a:xfrm rot="1490958">
              <a:off x="6905007" y="7656529"/>
              <a:ext cx="1667872" cy="577081"/>
            </a:xfrm>
            <a:prstGeom prst="rect">
              <a:avLst/>
            </a:prstGeom>
            <a:noFill/>
          </p:spPr>
          <p:txBody>
            <a:bodyPr wrap="square" rtlCol="0">
              <a:spAutoFit/>
            </a:bodyPr>
            <a:lstStyle/>
            <a:p>
              <a:pPr>
                <a:tabLst>
                  <a:tab pos="640080" algn="l"/>
                </a:tabLst>
              </a:pPr>
              <a:r>
                <a:rPr lang="en-US" sz="1050" dirty="0"/>
                <a:t>Id:	102</a:t>
              </a:r>
            </a:p>
            <a:p>
              <a:pPr>
                <a:tabLst>
                  <a:tab pos="640080" algn="l"/>
                </a:tabLst>
              </a:pPr>
              <a:r>
                <a:rPr lang="en-US" sz="1050" dirty="0"/>
                <a:t>Label:	</a:t>
              </a:r>
              <a:r>
                <a:rPr lang="en-US" sz="1050" dirty="0" err="1"/>
                <a:t>is_member</a:t>
              </a:r>
              <a:endParaRPr lang="en-US" sz="1050" dirty="0"/>
            </a:p>
            <a:p>
              <a:pPr>
                <a:tabLst>
                  <a:tab pos="640080" algn="l"/>
                </a:tabLst>
              </a:pPr>
              <a:r>
                <a:rPr lang="en-US" sz="1050" dirty="0"/>
                <a:t>Since:	2005-07-01</a:t>
              </a:r>
            </a:p>
          </p:txBody>
        </p:sp>
      </p:grpSp>
    </p:spTree>
    <p:extLst>
      <p:ext uri="{BB962C8B-B14F-4D97-AF65-F5344CB8AC3E}">
        <p14:creationId xmlns:p14="http://schemas.microsoft.com/office/powerpoint/2010/main" val="6135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Functions as a Service</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030801"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/Luca Bravo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1075615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42DEA4-3822-4D5E-937F-2DC3E774841E}"/>
              </a:ext>
            </a:extLst>
          </p:cNvPr>
          <p:cNvSpPr>
            <a:spLocks noGrp="1"/>
          </p:cNvSpPr>
          <p:nvPr>
            <p:ph type="title"/>
          </p:nvPr>
        </p:nvSpPr>
        <p:spPr/>
        <p:txBody>
          <a:bodyPr/>
          <a:lstStyle/>
          <a:p>
            <a:r>
              <a:rPr lang="en-US" dirty="0" err="1"/>
              <a:t>FaaS</a:t>
            </a:r>
            <a:endParaRPr lang="en-US" dirty="0"/>
          </a:p>
        </p:txBody>
      </p:sp>
      <p:grpSp>
        <p:nvGrpSpPr>
          <p:cNvPr id="42" name="Group 41">
            <a:extLst>
              <a:ext uri="{FF2B5EF4-FFF2-40B4-BE49-F238E27FC236}">
                <a16:creationId xmlns:a16="http://schemas.microsoft.com/office/drawing/2014/main" id="{5088706E-816E-482B-852F-7AC5E988B3BD}"/>
              </a:ext>
            </a:extLst>
          </p:cNvPr>
          <p:cNvGrpSpPr/>
          <p:nvPr/>
        </p:nvGrpSpPr>
        <p:grpSpPr>
          <a:xfrm>
            <a:off x="2957494" y="3521960"/>
            <a:ext cx="12380950" cy="3246255"/>
            <a:chOff x="2713939" y="2443277"/>
            <a:chExt cx="12380950" cy="3246255"/>
          </a:xfrm>
        </p:grpSpPr>
        <p:sp>
          <p:nvSpPr>
            <p:cNvPr id="6" name="TextBox 5">
              <a:extLst>
                <a:ext uri="{FF2B5EF4-FFF2-40B4-BE49-F238E27FC236}">
                  <a16:creationId xmlns:a16="http://schemas.microsoft.com/office/drawing/2014/main" id="{DA379F47-938B-4A55-A435-58AFCF2D1E66}"/>
                </a:ext>
              </a:extLst>
            </p:cNvPr>
            <p:cNvSpPr txBox="1"/>
            <p:nvPr/>
          </p:nvSpPr>
          <p:spPr>
            <a:xfrm>
              <a:off x="2713939" y="2443277"/>
              <a:ext cx="1048364" cy="498278"/>
            </a:xfrm>
            <a:prstGeom prst="rect">
              <a:avLst/>
            </a:prstGeom>
            <a:noFill/>
            <a:ln w="28575">
              <a:solidFill>
                <a:srgbClr val="F18800"/>
              </a:solidFill>
            </a:ln>
          </p:spPr>
          <p:txBody>
            <a:bodyPr wrap="none" rtlCol="0">
              <a:spAutoFit/>
            </a:bodyPr>
            <a:lstStyle/>
            <a:p>
              <a:r>
                <a:rPr lang="en-US" dirty="0"/>
                <a:t>HTTP</a:t>
              </a:r>
            </a:p>
          </p:txBody>
        </p:sp>
        <p:sp>
          <p:nvSpPr>
            <p:cNvPr id="8" name="TextBox 7">
              <a:extLst>
                <a:ext uri="{FF2B5EF4-FFF2-40B4-BE49-F238E27FC236}">
                  <a16:creationId xmlns:a16="http://schemas.microsoft.com/office/drawing/2014/main" id="{899CB3BD-A742-416D-AB71-FBEE6EAEC6CE}"/>
                </a:ext>
              </a:extLst>
            </p:cNvPr>
            <p:cNvSpPr txBox="1"/>
            <p:nvPr/>
          </p:nvSpPr>
          <p:spPr>
            <a:xfrm>
              <a:off x="2713939" y="3794182"/>
              <a:ext cx="2858475" cy="498278"/>
            </a:xfrm>
            <a:prstGeom prst="rect">
              <a:avLst/>
            </a:prstGeom>
            <a:noFill/>
            <a:ln w="28575">
              <a:solidFill>
                <a:srgbClr val="F18800"/>
              </a:solidFill>
            </a:ln>
          </p:spPr>
          <p:txBody>
            <a:bodyPr wrap="none" rtlCol="0">
              <a:spAutoFit/>
            </a:bodyPr>
            <a:lstStyle/>
            <a:p>
              <a:r>
                <a:rPr lang="en-US" dirty="0"/>
                <a:t>Queue Message</a:t>
              </a:r>
            </a:p>
          </p:txBody>
        </p:sp>
        <p:sp>
          <p:nvSpPr>
            <p:cNvPr id="10" name="TextBox 9">
              <a:extLst>
                <a:ext uri="{FF2B5EF4-FFF2-40B4-BE49-F238E27FC236}">
                  <a16:creationId xmlns:a16="http://schemas.microsoft.com/office/drawing/2014/main" id="{C8BF20B2-9270-4AB8-8B0D-0847235162CC}"/>
                </a:ext>
              </a:extLst>
            </p:cNvPr>
            <p:cNvSpPr txBox="1"/>
            <p:nvPr/>
          </p:nvSpPr>
          <p:spPr>
            <a:xfrm>
              <a:off x="2713939" y="5145087"/>
              <a:ext cx="1363515" cy="498278"/>
            </a:xfrm>
            <a:prstGeom prst="rect">
              <a:avLst/>
            </a:prstGeom>
            <a:noFill/>
            <a:ln w="28575">
              <a:solidFill>
                <a:srgbClr val="F18800"/>
              </a:solidFill>
            </a:ln>
          </p:spPr>
          <p:txBody>
            <a:bodyPr wrap="none" rtlCol="0">
              <a:spAutoFit/>
            </a:bodyPr>
            <a:lstStyle/>
            <a:p>
              <a:r>
                <a:rPr lang="en-US" dirty="0"/>
                <a:t>Trigger</a:t>
              </a:r>
            </a:p>
          </p:txBody>
        </p:sp>
        <p:sp>
          <p:nvSpPr>
            <p:cNvPr id="11" name="TextBox 10">
              <a:extLst>
                <a:ext uri="{FF2B5EF4-FFF2-40B4-BE49-F238E27FC236}">
                  <a16:creationId xmlns:a16="http://schemas.microsoft.com/office/drawing/2014/main" id="{D63F309A-EE86-4B2D-831D-BB7775546974}"/>
                </a:ext>
              </a:extLst>
            </p:cNvPr>
            <p:cNvSpPr txBox="1"/>
            <p:nvPr/>
          </p:nvSpPr>
          <p:spPr>
            <a:xfrm>
              <a:off x="8165523" y="3819704"/>
              <a:ext cx="1623868" cy="498278"/>
            </a:xfrm>
            <a:prstGeom prst="rect">
              <a:avLst/>
            </a:prstGeom>
            <a:noFill/>
            <a:ln w="28575">
              <a:solidFill>
                <a:srgbClr val="4E89BA"/>
              </a:solidFill>
            </a:ln>
          </p:spPr>
          <p:txBody>
            <a:bodyPr wrap="square" rtlCol="0">
              <a:spAutoFit/>
            </a:bodyPr>
            <a:lstStyle/>
            <a:p>
              <a:pPr algn="ctr"/>
              <a:r>
                <a:rPr lang="en-US" dirty="0"/>
                <a:t>Function</a:t>
              </a:r>
            </a:p>
          </p:txBody>
        </p:sp>
        <p:sp>
          <p:nvSpPr>
            <p:cNvPr id="13" name="TextBox 12">
              <a:extLst>
                <a:ext uri="{FF2B5EF4-FFF2-40B4-BE49-F238E27FC236}">
                  <a16:creationId xmlns:a16="http://schemas.microsoft.com/office/drawing/2014/main" id="{D07EA97E-1991-4F8D-9B82-4F535AF1515C}"/>
                </a:ext>
              </a:extLst>
            </p:cNvPr>
            <p:cNvSpPr txBox="1"/>
            <p:nvPr/>
          </p:nvSpPr>
          <p:spPr>
            <a:xfrm>
              <a:off x="12382500" y="2448154"/>
              <a:ext cx="1810111" cy="498278"/>
            </a:xfrm>
            <a:prstGeom prst="rect">
              <a:avLst/>
            </a:prstGeom>
            <a:noFill/>
            <a:ln w="28575">
              <a:solidFill>
                <a:srgbClr val="A2BB0A"/>
              </a:solidFill>
            </a:ln>
          </p:spPr>
          <p:txBody>
            <a:bodyPr wrap="square" rtlCol="0">
              <a:spAutoFit/>
            </a:bodyPr>
            <a:lstStyle/>
            <a:p>
              <a:r>
                <a:rPr lang="en-US" dirty="0"/>
                <a:t>Database</a:t>
              </a:r>
            </a:p>
          </p:txBody>
        </p:sp>
        <p:sp>
          <p:nvSpPr>
            <p:cNvPr id="15" name="TextBox 14">
              <a:extLst>
                <a:ext uri="{FF2B5EF4-FFF2-40B4-BE49-F238E27FC236}">
                  <a16:creationId xmlns:a16="http://schemas.microsoft.com/office/drawing/2014/main" id="{6623A457-083E-48C5-9853-B9FEA38F9DDD}"/>
                </a:ext>
              </a:extLst>
            </p:cNvPr>
            <p:cNvSpPr txBox="1"/>
            <p:nvPr/>
          </p:nvSpPr>
          <p:spPr>
            <a:xfrm>
              <a:off x="12382501" y="3819704"/>
              <a:ext cx="2712388" cy="498278"/>
            </a:xfrm>
            <a:prstGeom prst="rect">
              <a:avLst/>
            </a:prstGeom>
            <a:noFill/>
            <a:ln w="28575">
              <a:solidFill>
                <a:srgbClr val="A2BB0A"/>
              </a:solidFill>
            </a:ln>
          </p:spPr>
          <p:txBody>
            <a:bodyPr wrap="square" rtlCol="0">
              <a:spAutoFit/>
            </a:bodyPr>
            <a:lstStyle/>
            <a:p>
              <a:r>
                <a:rPr lang="en-US" dirty="0"/>
                <a:t>Object Storage</a:t>
              </a:r>
            </a:p>
          </p:txBody>
        </p:sp>
        <p:sp>
          <p:nvSpPr>
            <p:cNvPr id="17" name="TextBox 16">
              <a:extLst>
                <a:ext uri="{FF2B5EF4-FFF2-40B4-BE49-F238E27FC236}">
                  <a16:creationId xmlns:a16="http://schemas.microsoft.com/office/drawing/2014/main" id="{555AEB09-8ABF-4985-9355-C59F7F43506D}"/>
                </a:ext>
              </a:extLst>
            </p:cNvPr>
            <p:cNvSpPr txBox="1"/>
            <p:nvPr/>
          </p:nvSpPr>
          <p:spPr>
            <a:xfrm>
              <a:off x="12382500" y="5191254"/>
              <a:ext cx="1363515" cy="498278"/>
            </a:xfrm>
            <a:prstGeom prst="rect">
              <a:avLst/>
            </a:prstGeom>
            <a:noFill/>
            <a:ln w="28575">
              <a:solidFill>
                <a:srgbClr val="A2BB0A"/>
              </a:solidFill>
            </a:ln>
          </p:spPr>
          <p:txBody>
            <a:bodyPr wrap="square" rtlCol="0">
              <a:spAutoFit/>
            </a:bodyPr>
            <a:lstStyle/>
            <a:p>
              <a:r>
                <a:rPr lang="en-US" dirty="0"/>
                <a:t>Queue</a:t>
              </a:r>
            </a:p>
          </p:txBody>
        </p:sp>
        <p:cxnSp>
          <p:nvCxnSpPr>
            <p:cNvPr id="19" name="Straight Arrow Connector 18">
              <a:extLst>
                <a:ext uri="{FF2B5EF4-FFF2-40B4-BE49-F238E27FC236}">
                  <a16:creationId xmlns:a16="http://schemas.microsoft.com/office/drawing/2014/main" id="{E3CCD552-7D40-4DA0-91B3-638BD0052518}"/>
                </a:ext>
              </a:extLst>
            </p:cNvPr>
            <p:cNvCxnSpPr>
              <a:cxnSpLocks/>
              <a:stCxn id="6" idx="3"/>
              <a:endCxn id="11" idx="1"/>
            </p:cNvCxnSpPr>
            <p:nvPr/>
          </p:nvCxnSpPr>
          <p:spPr>
            <a:xfrm>
              <a:off x="3762303" y="2692416"/>
              <a:ext cx="4403220" cy="1376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CC448A6-A21E-495B-8E2D-A5308FF01EBB}"/>
                </a:ext>
              </a:extLst>
            </p:cNvPr>
            <p:cNvCxnSpPr>
              <a:cxnSpLocks/>
              <a:stCxn id="8" idx="3"/>
              <a:endCxn id="11" idx="1"/>
            </p:cNvCxnSpPr>
            <p:nvPr/>
          </p:nvCxnSpPr>
          <p:spPr>
            <a:xfrm>
              <a:off x="5572414" y="4043321"/>
              <a:ext cx="2593109" cy="255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5F7B6B-010E-419E-99A8-513921A0F811}"/>
                </a:ext>
              </a:extLst>
            </p:cNvPr>
            <p:cNvCxnSpPr>
              <a:cxnSpLocks/>
              <a:stCxn id="10" idx="3"/>
              <a:endCxn id="11" idx="1"/>
            </p:cNvCxnSpPr>
            <p:nvPr/>
          </p:nvCxnSpPr>
          <p:spPr>
            <a:xfrm flipV="1">
              <a:off x="4077454" y="4068843"/>
              <a:ext cx="4088069" cy="1325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A176D7F-1363-4242-95C3-1E1F3C881828}"/>
                </a:ext>
              </a:extLst>
            </p:cNvPr>
            <p:cNvCxnSpPr>
              <a:cxnSpLocks/>
              <a:stCxn id="11" idx="3"/>
              <a:endCxn id="13" idx="1"/>
            </p:cNvCxnSpPr>
            <p:nvPr/>
          </p:nvCxnSpPr>
          <p:spPr>
            <a:xfrm flipV="1">
              <a:off x="9789391" y="2697293"/>
              <a:ext cx="2593109" cy="1371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CCEEE8B-CCA8-48FA-85A4-48B92646C097}"/>
                </a:ext>
              </a:extLst>
            </p:cNvPr>
            <p:cNvCxnSpPr>
              <a:cxnSpLocks/>
              <a:stCxn id="11" idx="3"/>
              <a:endCxn id="15" idx="1"/>
            </p:cNvCxnSpPr>
            <p:nvPr/>
          </p:nvCxnSpPr>
          <p:spPr>
            <a:xfrm>
              <a:off x="9789391" y="4068843"/>
              <a:ext cx="25931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867F1A-32F1-4E3D-A5BF-614470544A50}"/>
                </a:ext>
              </a:extLst>
            </p:cNvPr>
            <p:cNvCxnSpPr>
              <a:cxnSpLocks/>
              <a:stCxn id="11" idx="3"/>
              <a:endCxn id="17" idx="1"/>
            </p:cNvCxnSpPr>
            <p:nvPr/>
          </p:nvCxnSpPr>
          <p:spPr>
            <a:xfrm>
              <a:off x="9789391" y="4068843"/>
              <a:ext cx="2593109" cy="1371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2409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Containers as a Service</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142755"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a:t>
            </a:r>
            <a:r>
              <a:rPr lang="en-US" sz="1400" dirty="0" err="1">
                <a:solidFill>
                  <a:schemeClr val="bg1"/>
                </a:solidFill>
              </a:rPr>
              <a:t>Chuttersnap</a:t>
            </a:r>
            <a:r>
              <a:rPr lang="en-US" sz="1400" dirty="0">
                <a:solidFill>
                  <a:schemeClr val="bg1"/>
                </a:solidFill>
              </a:rPr>
              <a: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2933590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992B24-EC3B-4B3D-9146-CF35D798B6B6}"/>
              </a:ext>
            </a:extLst>
          </p:cNvPr>
          <p:cNvSpPr>
            <a:spLocks noGrp="1"/>
          </p:cNvSpPr>
          <p:nvPr>
            <p:ph type="title"/>
          </p:nvPr>
        </p:nvSpPr>
        <p:spPr/>
        <p:txBody>
          <a:bodyPr/>
          <a:lstStyle/>
          <a:p>
            <a:r>
              <a:rPr lang="en-US" dirty="0"/>
              <a:t>Containers</a:t>
            </a:r>
          </a:p>
        </p:txBody>
      </p:sp>
      <p:pic>
        <p:nvPicPr>
          <p:cNvPr id="9" name="Graphic 8" descr="Present">
            <a:extLst>
              <a:ext uri="{FF2B5EF4-FFF2-40B4-BE49-F238E27FC236}">
                <a16:creationId xmlns:a16="http://schemas.microsoft.com/office/drawing/2014/main" id="{FBD73536-4DFD-4E78-939A-E9E907D24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1659" y="6413396"/>
            <a:ext cx="1561411" cy="1561411"/>
          </a:xfrm>
          <a:prstGeom prst="rect">
            <a:avLst/>
          </a:prstGeom>
        </p:spPr>
      </p:pic>
      <p:sp>
        <p:nvSpPr>
          <p:cNvPr id="11" name="TextBox 10">
            <a:extLst>
              <a:ext uri="{FF2B5EF4-FFF2-40B4-BE49-F238E27FC236}">
                <a16:creationId xmlns:a16="http://schemas.microsoft.com/office/drawing/2014/main" id="{A83ED4FF-215D-4AE2-8C76-EB5D2AD3C811}"/>
              </a:ext>
            </a:extLst>
          </p:cNvPr>
          <p:cNvSpPr txBox="1"/>
          <p:nvPr/>
        </p:nvSpPr>
        <p:spPr>
          <a:xfrm>
            <a:off x="3858406" y="7915717"/>
            <a:ext cx="2167916" cy="498278"/>
          </a:xfrm>
          <a:prstGeom prst="rect">
            <a:avLst/>
          </a:prstGeom>
          <a:noFill/>
        </p:spPr>
        <p:txBody>
          <a:bodyPr wrap="square" rtlCol="0">
            <a:spAutoFit/>
          </a:bodyPr>
          <a:lstStyle/>
          <a:p>
            <a:pPr algn="ctr"/>
            <a:r>
              <a:rPr lang="en-US" dirty="0"/>
              <a:t>Container</a:t>
            </a:r>
          </a:p>
        </p:txBody>
      </p:sp>
      <p:sp>
        <p:nvSpPr>
          <p:cNvPr id="13" name="TextBox 12">
            <a:extLst>
              <a:ext uri="{FF2B5EF4-FFF2-40B4-BE49-F238E27FC236}">
                <a16:creationId xmlns:a16="http://schemas.microsoft.com/office/drawing/2014/main" id="{20C935D9-1818-48ED-97A8-B2D32BCE4564}"/>
              </a:ext>
            </a:extLst>
          </p:cNvPr>
          <p:cNvSpPr txBox="1"/>
          <p:nvPr/>
        </p:nvSpPr>
        <p:spPr>
          <a:xfrm>
            <a:off x="8976423" y="4523555"/>
            <a:ext cx="2167916" cy="498278"/>
          </a:xfrm>
          <a:prstGeom prst="rect">
            <a:avLst/>
          </a:prstGeom>
          <a:solidFill>
            <a:srgbClr val="4E89BA"/>
          </a:solidFill>
        </p:spPr>
        <p:txBody>
          <a:bodyPr wrap="square" rtlCol="0">
            <a:spAutoFit/>
          </a:bodyPr>
          <a:lstStyle/>
          <a:p>
            <a:pPr algn="ctr"/>
            <a:r>
              <a:rPr lang="en-US" dirty="0">
                <a:solidFill>
                  <a:schemeClr val="bg1"/>
                </a:solidFill>
              </a:rPr>
              <a:t>Registry</a:t>
            </a:r>
          </a:p>
        </p:txBody>
      </p:sp>
      <p:cxnSp>
        <p:nvCxnSpPr>
          <p:cNvPr id="15" name="Straight Arrow Connector 14">
            <a:extLst>
              <a:ext uri="{FF2B5EF4-FFF2-40B4-BE49-F238E27FC236}">
                <a16:creationId xmlns:a16="http://schemas.microsoft.com/office/drawing/2014/main" id="{D5A3931A-7C3B-4948-9AC4-4E99D622BDBE}"/>
              </a:ext>
            </a:extLst>
          </p:cNvPr>
          <p:cNvCxnSpPr>
            <a:stCxn id="5" idx="2"/>
            <a:endCxn id="9" idx="0"/>
          </p:cNvCxnSpPr>
          <p:nvPr/>
        </p:nvCxnSpPr>
        <p:spPr>
          <a:xfrm>
            <a:off x="3652047" y="5021833"/>
            <a:ext cx="1290318" cy="1391563"/>
          </a:xfrm>
          <a:prstGeom prst="straightConnector1">
            <a:avLst/>
          </a:prstGeom>
          <a:ln w="76200" cap="rnd">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FBD0004-BDE9-41E5-8934-55237B0767C2}"/>
              </a:ext>
            </a:extLst>
          </p:cNvPr>
          <p:cNvCxnSpPr>
            <a:stCxn id="7" idx="2"/>
            <a:endCxn id="9" idx="0"/>
          </p:cNvCxnSpPr>
          <p:nvPr/>
        </p:nvCxnSpPr>
        <p:spPr>
          <a:xfrm flipH="1">
            <a:off x="4942365" y="5021833"/>
            <a:ext cx="1066331" cy="1391563"/>
          </a:xfrm>
          <a:prstGeom prst="straightConnector1">
            <a:avLst/>
          </a:prstGeom>
          <a:ln w="76200" cap="rnd">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68F99F92-EBF1-4FC4-8A04-6E3BB2FD22D3}"/>
              </a:ext>
            </a:extLst>
          </p:cNvPr>
          <p:cNvCxnSpPr>
            <a:stCxn id="9" idx="3"/>
            <a:endCxn id="13" idx="1"/>
          </p:cNvCxnSpPr>
          <p:nvPr/>
        </p:nvCxnSpPr>
        <p:spPr>
          <a:xfrm flipV="1">
            <a:off x="5723070" y="4772694"/>
            <a:ext cx="3253353" cy="2421408"/>
          </a:xfrm>
          <a:prstGeom prst="bentConnector3">
            <a:avLst>
              <a:gd name="adj1" fmla="val 67869"/>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75564E0-368A-4D4C-933A-F3BFF1302422}"/>
              </a:ext>
            </a:extLst>
          </p:cNvPr>
          <p:cNvCxnSpPr>
            <a:cxnSpLocks/>
            <a:endCxn id="5" idx="0"/>
          </p:cNvCxnSpPr>
          <p:nvPr/>
        </p:nvCxnSpPr>
        <p:spPr>
          <a:xfrm>
            <a:off x="3652047" y="2472624"/>
            <a:ext cx="0" cy="205093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9EF2A89-5CA8-499D-96CF-B9DBCC6C05D7}"/>
              </a:ext>
            </a:extLst>
          </p:cNvPr>
          <p:cNvCxnSpPr>
            <a:cxnSpLocks/>
            <a:endCxn id="7" idx="0"/>
          </p:cNvCxnSpPr>
          <p:nvPr/>
        </p:nvCxnSpPr>
        <p:spPr>
          <a:xfrm>
            <a:off x="6008696" y="3692517"/>
            <a:ext cx="0" cy="831038"/>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5D49982-6FE4-4E32-90F6-68C21858B188}"/>
              </a:ext>
            </a:extLst>
          </p:cNvPr>
          <p:cNvSpPr txBox="1"/>
          <p:nvPr/>
        </p:nvSpPr>
        <p:spPr>
          <a:xfrm>
            <a:off x="2568089" y="4523555"/>
            <a:ext cx="2167916" cy="498278"/>
          </a:xfrm>
          <a:prstGeom prst="rect">
            <a:avLst/>
          </a:prstGeom>
          <a:solidFill>
            <a:srgbClr val="4E89BA"/>
          </a:solidFill>
        </p:spPr>
        <p:txBody>
          <a:bodyPr wrap="square" rtlCol="0">
            <a:spAutoFit/>
          </a:bodyPr>
          <a:lstStyle/>
          <a:p>
            <a:pPr algn="ctr"/>
            <a:r>
              <a:rPr lang="en-US" dirty="0">
                <a:solidFill>
                  <a:schemeClr val="bg1"/>
                </a:solidFill>
              </a:rPr>
              <a:t>Application</a:t>
            </a:r>
          </a:p>
        </p:txBody>
      </p:sp>
      <p:sp>
        <p:nvSpPr>
          <p:cNvPr id="7" name="TextBox 6">
            <a:extLst>
              <a:ext uri="{FF2B5EF4-FFF2-40B4-BE49-F238E27FC236}">
                <a16:creationId xmlns:a16="http://schemas.microsoft.com/office/drawing/2014/main" id="{70388576-841F-4F83-8CA5-13927D051A0A}"/>
              </a:ext>
            </a:extLst>
          </p:cNvPr>
          <p:cNvSpPr txBox="1"/>
          <p:nvPr/>
        </p:nvSpPr>
        <p:spPr>
          <a:xfrm>
            <a:off x="4924738" y="4523555"/>
            <a:ext cx="2167916" cy="498278"/>
          </a:xfrm>
          <a:prstGeom prst="rect">
            <a:avLst/>
          </a:prstGeom>
          <a:solidFill>
            <a:srgbClr val="4E89BA"/>
          </a:solidFill>
        </p:spPr>
        <p:txBody>
          <a:bodyPr wrap="square" rtlCol="0">
            <a:spAutoFit/>
          </a:bodyPr>
          <a:lstStyle/>
          <a:p>
            <a:pPr algn="ctr"/>
            <a:r>
              <a:rPr lang="en-US" dirty="0">
                <a:solidFill>
                  <a:schemeClr val="bg1"/>
                </a:solidFill>
              </a:rPr>
              <a:t>Runtime</a:t>
            </a:r>
          </a:p>
        </p:txBody>
      </p:sp>
      <p:sp>
        <p:nvSpPr>
          <p:cNvPr id="23" name="TextBox 22">
            <a:extLst>
              <a:ext uri="{FF2B5EF4-FFF2-40B4-BE49-F238E27FC236}">
                <a16:creationId xmlns:a16="http://schemas.microsoft.com/office/drawing/2014/main" id="{FA0BF552-B2ED-4118-8CEB-67857ADAA6BA}"/>
              </a:ext>
            </a:extLst>
          </p:cNvPr>
          <p:cNvSpPr txBox="1"/>
          <p:nvPr/>
        </p:nvSpPr>
        <p:spPr>
          <a:xfrm>
            <a:off x="2589752" y="1974346"/>
            <a:ext cx="4502902" cy="498278"/>
          </a:xfrm>
          <a:prstGeom prst="rect">
            <a:avLst/>
          </a:prstGeom>
          <a:solidFill>
            <a:srgbClr val="4E89BA"/>
          </a:solidFill>
        </p:spPr>
        <p:txBody>
          <a:bodyPr wrap="square" rtlCol="0">
            <a:spAutoFit/>
          </a:bodyPr>
          <a:lstStyle/>
          <a:p>
            <a:pPr algn="ctr"/>
            <a:r>
              <a:rPr lang="en-US" dirty="0">
                <a:solidFill>
                  <a:schemeClr val="bg1"/>
                </a:solidFill>
              </a:rPr>
              <a:t>Version Control System</a:t>
            </a:r>
          </a:p>
        </p:txBody>
      </p:sp>
      <p:sp>
        <p:nvSpPr>
          <p:cNvPr id="25" name="TextBox 24">
            <a:extLst>
              <a:ext uri="{FF2B5EF4-FFF2-40B4-BE49-F238E27FC236}">
                <a16:creationId xmlns:a16="http://schemas.microsoft.com/office/drawing/2014/main" id="{652759CB-1F76-4D2E-B572-3223CF1B3EEF}"/>
              </a:ext>
            </a:extLst>
          </p:cNvPr>
          <p:cNvSpPr txBox="1"/>
          <p:nvPr/>
        </p:nvSpPr>
        <p:spPr>
          <a:xfrm>
            <a:off x="2589752" y="3194239"/>
            <a:ext cx="4502902" cy="498278"/>
          </a:xfrm>
          <a:prstGeom prst="rect">
            <a:avLst/>
          </a:prstGeom>
          <a:solidFill>
            <a:srgbClr val="4E89BA"/>
          </a:solidFill>
        </p:spPr>
        <p:txBody>
          <a:bodyPr wrap="square" rtlCol="0" anchor="ctr">
            <a:noAutofit/>
          </a:bodyPr>
          <a:lstStyle/>
          <a:p>
            <a:pPr algn="ctr"/>
            <a:r>
              <a:rPr lang="en-US" dirty="0">
                <a:solidFill>
                  <a:schemeClr val="bg1"/>
                </a:solidFill>
              </a:rPr>
              <a:t>CI/CD</a:t>
            </a:r>
          </a:p>
        </p:txBody>
      </p:sp>
      <p:sp>
        <p:nvSpPr>
          <p:cNvPr id="39" name="TextBox 38">
            <a:extLst>
              <a:ext uri="{FF2B5EF4-FFF2-40B4-BE49-F238E27FC236}">
                <a16:creationId xmlns:a16="http://schemas.microsoft.com/office/drawing/2014/main" id="{694128B1-9A8A-4945-8707-E88BCBFE4C61}"/>
              </a:ext>
            </a:extLst>
          </p:cNvPr>
          <p:cNvSpPr txBox="1"/>
          <p:nvPr/>
        </p:nvSpPr>
        <p:spPr>
          <a:xfrm>
            <a:off x="13360095" y="2991267"/>
            <a:ext cx="2367755" cy="904222"/>
          </a:xfrm>
          <a:prstGeom prst="rect">
            <a:avLst/>
          </a:prstGeom>
          <a:solidFill>
            <a:srgbClr val="4E89BA"/>
          </a:solidFill>
        </p:spPr>
        <p:txBody>
          <a:bodyPr wrap="square" rtlCol="0">
            <a:spAutoFit/>
          </a:bodyPr>
          <a:lstStyle/>
          <a:p>
            <a:pPr algn="ctr"/>
            <a:r>
              <a:rPr lang="en-US" dirty="0">
                <a:solidFill>
                  <a:schemeClr val="bg1"/>
                </a:solidFill>
              </a:rPr>
              <a:t>Container Orchestrator</a:t>
            </a:r>
          </a:p>
        </p:txBody>
      </p:sp>
      <p:sp>
        <p:nvSpPr>
          <p:cNvPr id="41" name="TextBox 40">
            <a:extLst>
              <a:ext uri="{FF2B5EF4-FFF2-40B4-BE49-F238E27FC236}">
                <a16:creationId xmlns:a16="http://schemas.microsoft.com/office/drawing/2014/main" id="{F352FEC3-5AF3-4F85-AF1F-B8F7F25491ED}"/>
              </a:ext>
            </a:extLst>
          </p:cNvPr>
          <p:cNvSpPr txBox="1"/>
          <p:nvPr/>
        </p:nvSpPr>
        <p:spPr>
          <a:xfrm>
            <a:off x="13357230" y="6911674"/>
            <a:ext cx="2367755" cy="955976"/>
          </a:xfrm>
          <a:prstGeom prst="rect">
            <a:avLst/>
          </a:prstGeom>
          <a:solidFill>
            <a:srgbClr val="4E89BA"/>
          </a:solidFill>
        </p:spPr>
        <p:txBody>
          <a:bodyPr wrap="square" rtlCol="0" anchor="ctr">
            <a:noAutofit/>
          </a:bodyPr>
          <a:lstStyle/>
          <a:p>
            <a:pPr algn="ctr"/>
            <a:r>
              <a:rPr lang="en-US" dirty="0">
                <a:solidFill>
                  <a:schemeClr val="bg1"/>
                </a:solidFill>
              </a:rPr>
              <a:t>Worker Node</a:t>
            </a:r>
          </a:p>
        </p:txBody>
      </p:sp>
      <p:cxnSp>
        <p:nvCxnSpPr>
          <p:cNvPr id="42" name="Straight Arrow Connector 41">
            <a:extLst>
              <a:ext uri="{FF2B5EF4-FFF2-40B4-BE49-F238E27FC236}">
                <a16:creationId xmlns:a16="http://schemas.microsoft.com/office/drawing/2014/main" id="{F37469A3-E26B-462C-8BBE-E30745AE1F52}"/>
              </a:ext>
            </a:extLst>
          </p:cNvPr>
          <p:cNvCxnSpPr>
            <a:cxnSpLocks/>
            <a:stCxn id="25" idx="3"/>
            <a:endCxn id="39" idx="1"/>
          </p:cNvCxnSpPr>
          <p:nvPr/>
        </p:nvCxnSpPr>
        <p:spPr>
          <a:xfrm>
            <a:off x="7092654" y="3443378"/>
            <a:ext cx="6267441"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1AB33E-9B4F-451D-BDC3-55847C74E4AB}"/>
              </a:ext>
            </a:extLst>
          </p:cNvPr>
          <p:cNvCxnSpPr>
            <a:cxnSpLocks/>
            <a:stCxn id="39" idx="2"/>
            <a:endCxn id="41" idx="0"/>
          </p:cNvCxnSpPr>
          <p:nvPr/>
        </p:nvCxnSpPr>
        <p:spPr>
          <a:xfrm flipH="1">
            <a:off x="14541108" y="3895489"/>
            <a:ext cx="2865" cy="3016185"/>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29B8E686-05F2-4BB6-817E-00B489EE27EF}"/>
              </a:ext>
            </a:extLst>
          </p:cNvPr>
          <p:cNvCxnSpPr>
            <a:cxnSpLocks/>
            <a:stCxn id="13" idx="3"/>
            <a:endCxn id="41" idx="0"/>
          </p:cNvCxnSpPr>
          <p:nvPr/>
        </p:nvCxnSpPr>
        <p:spPr>
          <a:xfrm>
            <a:off x="11144339" y="4772694"/>
            <a:ext cx="3396769" cy="2138980"/>
          </a:xfrm>
          <a:prstGeom prst="bentConnector2">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772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a:xfrm>
            <a:off x="722872" y="8209889"/>
            <a:ext cx="8205494" cy="1089529"/>
          </a:xfrm>
        </p:spPr>
        <p:txBody>
          <a:bodyPr/>
          <a:lstStyle/>
          <a:p>
            <a:r>
              <a:rPr lang="en-US" dirty="0"/>
              <a:t>Stream Processing &amp;</a:t>
            </a:r>
            <a:br>
              <a:rPr lang="en-US" dirty="0"/>
            </a:br>
            <a:r>
              <a:rPr lang="en-US" dirty="0"/>
              <a:t>Business Analytics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840060" cy="307777"/>
          </a:xfrm>
          <a:prstGeom prst="rect">
            <a:avLst/>
          </a:prstGeom>
          <a:noFill/>
        </p:spPr>
        <p:txBody>
          <a:bodyPr wrap="none" rtlCol="0">
            <a:spAutoFit/>
          </a:bodyPr>
          <a:lstStyle/>
          <a:p>
            <a:r>
              <a:rPr lang="en-US" sz="1400" dirty="0">
                <a:solidFill>
                  <a:srgbClr val="404040"/>
                </a:solidFill>
              </a:rPr>
              <a:t>Source: </a:t>
            </a:r>
            <a:r>
              <a:rPr lang="en-US" sz="1400" dirty="0" err="1">
                <a:solidFill>
                  <a:srgbClr val="404040"/>
                </a:solidFill>
              </a:rPr>
              <a:t>Unsplash</a:t>
            </a:r>
            <a:r>
              <a:rPr lang="en-US" sz="1400" dirty="0">
                <a:solidFill>
                  <a:srgbClr val="404040"/>
                </a:solidFill>
              </a:rPr>
              <a:t>/Hendrik Cornelissen under </a:t>
            </a:r>
            <a:r>
              <a:rPr lang="en-US" sz="1400" dirty="0" err="1">
                <a:solidFill>
                  <a:srgbClr val="404040"/>
                </a:solidFill>
              </a:rPr>
              <a:t>Unsplash</a:t>
            </a:r>
            <a:r>
              <a:rPr lang="en-US" sz="1400" dirty="0">
                <a:solidFill>
                  <a:srgbClr val="404040"/>
                </a:solidFill>
              </a:rPr>
              <a:t> License</a:t>
            </a:r>
          </a:p>
        </p:txBody>
      </p:sp>
    </p:spTree>
    <p:extLst>
      <p:ext uri="{BB962C8B-B14F-4D97-AF65-F5344CB8AC3E}">
        <p14:creationId xmlns:p14="http://schemas.microsoft.com/office/powerpoint/2010/main" val="1789415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527681-3E3D-4C3E-8F68-278048E2D49F}"/>
              </a:ext>
            </a:extLst>
          </p:cNvPr>
          <p:cNvSpPr>
            <a:spLocks noGrp="1"/>
          </p:cNvSpPr>
          <p:nvPr>
            <p:ph type="title"/>
          </p:nvPr>
        </p:nvSpPr>
        <p:spPr/>
        <p:txBody>
          <a:bodyPr/>
          <a:lstStyle/>
          <a:p>
            <a:r>
              <a:rPr lang="en-US" dirty="0"/>
              <a:t>Stream Processing</a:t>
            </a:r>
          </a:p>
        </p:txBody>
      </p:sp>
      <p:grpSp>
        <p:nvGrpSpPr>
          <p:cNvPr id="7" name="Group 6">
            <a:extLst>
              <a:ext uri="{FF2B5EF4-FFF2-40B4-BE49-F238E27FC236}">
                <a16:creationId xmlns:a16="http://schemas.microsoft.com/office/drawing/2014/main" id="{BF7866A3-D6F5-494E-BA2A-F9D2478303D9}"/>
              </a:ext>
            </a:extLst>
          </p:cNvPr>
          <p:cNvGrpSpPr/>
          <p:nvPr/>
        </p:nvGrpSpPr>
        <p:grpSpPr>
          <a:xfrm>
            <a:off x="1572768" y="2333549"/>
            <a:ext cx="1302106" cy="1316736"/>
            <a:chOff x="1572768" y="2333549"/>
            <a:chExt cx="1302106" cy="1316736"/>
          </a:xfrm>
        </p:grpSpPr>
        <p:sp>
          <p:nvSpPr>
            <p:cNvPr id="6" name="Flowchart: Magnetic Disk 5">
              <a:extLst>
                <a:ext uri="{FF2B5EF4-FFF2-40B4-BE49-F238E27FC236}">
                  <a16:creationId xmlns:a16="http://schemas.microsoft.com/office/drawing/2014/main" id="{40058A01-3CA8-4F72-A80F-212AC12DDBFF}"/>
                </a:ext>
              </a:extLst>
            </p:cNvPr>
            <p:cNvSpPr/>
            <p:nvPr/>
          </p:nvSpPr>
          <p:spPr>
            <a:xfrm>
              <a:off x="1572768" y="2333549"/>
              <a:ext cx="1302106" cy="1316736"/>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E721B7-345A-4757-8D56-C79D96C2533D}"/>
                </a:ext>
              </a:extLst>
            </p:cNvPr>
            <p:cNvSpPr txBox="1"/>
            <p:nvPr/>
          </p:nvSpPr>
          <p:spPr>
            <a:xfrm>
              <a:off x="1572768" y="2866713"/>
              <a:ext cx="1302106" cy="646331"/>
            </a:xfrm>
            <a:prstGeom prst="rect">
              <a:avLst/>
            </a:prstGeom>
            <a:noFill/>
          </p:spPr>
          <p:txBody>
            <a:bodyPr wrap="square" rtlCol="0">
              <a:spAutoFit/>
            </a:bodyPr>
            <a:lstStyle/>
            <a:p>
              <a:pPr algn="ctr"/>
              <a:r>
                <a:rPr lang="en-US" sz="1800" dirty="0">
                  <a:solidFill>
                    <a:schemeClr val="bg1"/>
                  </a:solidFill>
                </a:rPr>
                <a:t>Source</a:t>
              </a:r>
            </a:p>
            <a:p>
              <a:pPr algn="ctr"/>
              <a:r>
                <a:rPr lang="en-US" sz="1800" dirty="0">
                  <a:solidFill>
                    <a:schemeClr val="bg1"/>
                  </a:solidFill>
                </a:rPr>
                <a:t>Database</a:t>
              </a:r>
            </a:p>
          </p:txBody>
        </p:sp>
      </p:grpSp>
      <p:grpSp>
        <p:nvGrpSpPr>
          <p:cNvPr id="8" name="Group 7">
            <a:extLst>
              <a:ext uri="{FF2B5EF4-FFF2-40B4-BE49-F238E27FC236}">
                <a16:creationId xmlns:a16="http://schemas.microsoft.com/office/drawing/2014/main" id="{5511A7B1-0504-409C-A44D-42EA6ECDB8C7}"/>
              </a:ext>
            </a:extLst>
          </p:cNvPr>
          <p:cNvGrpSpPr/>
          <p:nvPr/>
        </p:nvGrpSpPr>
        <p:grpSpPr>
          <a:xfrm>
            <a:off x="1572768" y="4183449"/>
            <a:ext cx="1302106" cy="1316736"/>
            <a:chOff x="1572768" y="2333549"/>
            <a:chExt cx="1302106" cy="1316736"/>
          </a:xfrm>
        </p:grpSpPr>
        <p:sp>
          <p:nvSpPr>
            <p:cNvPr id="9" name="Flowchart: Magnetic Disk 8">
              <a:extLst>
                <a:ext uri="{FF2B5EF4-FFF2-40B4-BE49-F238E27FC236}">
                  <a16:creationId xmlns:a16="http://schemas.microsoft.com/office/drawing/2014/main" id="{0614521E-38B9-46D8-A1DD-4B23C5E3B1E2}"/>
                </a:ext>
              </a:extLst>
            </p:cNvPr>
            <p:cNvSpPr/>
            <p:nvPr/>
          </p:nvSpPr>
          <p:spPr>
            <a:xfrm>
              <a:off x="1572768" y="2333549"/>
              <a:ext cx="1302106" cy="1316736"/>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94ACD5-863E-45FE-B7F4-1EE760B862F0}"/>
                </a:ext>
              </a:extLst>
            </p:cNvPr>
            <p:cNvSpPr txBox="1"/>
            <p:nvPr/>
          </p:nvSpPr>
          <p:spPr>
            <a:xfrm>
              <a:off x="1572768" y="2866713"/>
              <a:ext cx="1302106" cy="646331"/>
            </a:xfrm>
            <a:prstGeom prst="rect">
              <a:avLst/>
            </a:prstGeom>
            <a:noFill/>
          </p:spPr>
          <p:txBody>
            <a:bodyPr wrap="square" rtlCol="0">
              <a:spAutoFit/>
            </a:bodyPr>
            <a:lstStyle/>
            <a:p>
              <a:pPr algn="ctr"/>
              <a:r>
                <a:rPr lang="en-US" sz="1800" dirty="0">
                  <a:solidFill>
                    <a:schemeClr val="bg1"/>
                  </a:solidFill>
                </a:rPr>
                <a:t>Source</a:t>
              </a:r>
            </a:p>
            <a:p>
              <a:pPr algn="ctr"/>
              <a:r>
                <a:rPr lang="en-US" sz="1800" dirty="0">
                  <a:solidFill>
                    <a:schemeClr val="bg1"/>
                  </a:solidFill>
                </a:rPr>
                <a:t>Database</a:t>
              </a:r>
            </a:p>
          </p:txBody>
        </p:sp>
      </p:grpSp>
      <p:grpSp>
        <p:nvGrpSpPr>
          <p:cNvPr id="11" name="Group 10">
            <a:extLst>
              <a:ext uri="{FF2B5EF4-FFF2-40B4-BE49-F238E27FC236}">
                <a16:creationId xmlns:a16="http://schemas.microsoft.com/office/drawing/2014/main" id="{AE148DBA-0AD1-4406-9D1D-09205A80D583}"/>
              </a:ext>
            </a:extLst>
          </p:cNvPr>
          <p:cNvGrpSpPr/>
          <p:nvPr/>
        </p:nvGrpSpPr>
        <p:grpSpPr>
          <a:xfrm>
            <a:off x="1572768" y="6033349"/>
            <a:ext cx="1302106" cy="1316736"/>
            <a:chOff x="1572768" y="2333549"/>
            <a:chExt cx="1302106" cy="1316736"/>
          </a:xfrm>
        </p:grpSpPr>
        <p:sp>
          <p:nvSpPr>
            <p:cNvPr id="12" name="Flowchart: Magnetic Disk 11">
              <a:extLst>
                <a:ext uri="{FF2B5EF4-FFF2-40B4-BE49-F238E27FC236}">
                  <a16:creationId xmlns:a16="http://schemas.microsoft.com/office/drawing/2014/main" id="{9020AB21-DFB3-4BFA-B380-F941B9CE136D}"/>
                </a:ext>
              </a:extLst>
            </p:cNvPr>
            <p:cNvSpPr/>
            <p:nvPr/>
          </p:nvSpPr>
          <p:spPr>
            <a:xfrm>
              <a:off x="1572768" y="2333549"/>
              <a:ext cx="1302106" cy="1316736"/>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021CFBD-19E5-4C3D-AE69-5642DEC8EE05}"/>
                </a:ext>
              </a:extLst>
            </p:cNvPr>
            <p:cNvSpPr txBox="1"/>
            <p:nvPr/>
          </p:nvSpPr>
          <p:spPr>
            <a:xfrm>
              <a:off x="1572768" y="2866713"/>
              <a:ext cx="1302106" cy="646331"/>
            </a:xfrm>
            <a:prstGeom prst="rect">
              <a:avLst/>
            </a:prstGeom>
            <a:noFill/>
          </p:spPr>
          <p:txBody>
            <a:bodyPr wrap="square" rtlCol="0">
              <a:spAutoFit/>
            </a:bodyPr>
            <a:lstStyle/>
            <a:p>
              <a:pPr algn="ctr"/>
              <a:r>
                <a:rPr lang="en-US" sz="1800" dirty="0">
                  <a:solidFill>
                    <a:schemeClr val="bg1"/>
                  </a:solidFill>
                </a:rPr>
                <a:t>Source</a:t>
              </a:r>
            </a:p>
            <a:p>
              <a:pPr algn="ctr"/>
              <a:r>
                <a:rPr lang="en-US" sz="1800" dirty="0">
                  <a:solidFill>
                    <a:schemeClr val="bg1"/>
                  </a:solidFill>
                </a:rPr>
                <a:t>Database</a:t>
              </a:r>
            </a:p>
          </p:txBody>
        </p:sp>
      </p:grpSp>
      <p:grpSp>
        <p:nvGrpSpPr>
          <p:cNvPr id="14" name="Group 13">
            <a:extLst>
              <a:ext uri="{FF2B5EF4-FFF2-40B4-BE49-F238E27FC236}">
                <a16:creationId xmlns:a16="http://schemas.microsoft.com/office/drawing/2014/main" id="{A743E0E5-2D74-4655-B454-48632409CFC8}"/>
              </a:ext>
            </a:extLst>
          </p:cNvPr>
          <p:cNvGrpSpPr/>
          <p:nvPr/>
        </p:nvGrpSpPr>
        <p:grpSpPr>
          <a:xfrm>
            <a:off x="6532118" y="4183449"/>
            <a:ext cx="1302106" cy="1316736"/>
            <a:chOff x="1572768" y="2333549"/>
            <a:chExt cx="1302106" cy="1316736"/>
          </a:xfrm>
        </p:grpSpPr>
        <p:sp>
          <p:nvSpPr>
            <p:cNvPr id="15" name="Flowchart: Magnetic Disk 14">
              <a:extLst>
                <a:ext uri="{FF2B5EF4-FFF2-40B4-BE49-F238E27FC236}">
                  <a16:creationId xmlns:a16="http://schemas.microsoft.com/office/drawing/2014/main" id="{D7602BF3-B317-40E3-8DDC-2A8B5E1D3B91}"/>
                </a:ext>
              </a:extLst>
            </p:cNvPr>
            <p:cNvSpPr/>
            <p:nvPr/>
          </p:nvSpPr>
          <p:spPr>
            <a:xfrm>
              <a:off x="1572768" y="2333549"/>
              <a:ext cx="1302106" cy="1316736"/>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769174E-8CB1-45C7-A753-5426E4C006F5}"/>
                </a:ext>
              </a:extLst>
            </p:cNvPr>
            <p:cNvSpPr txBox="1"/>
            <p:nvPr/>
          </p:nvSpPr>
          <p:spPr>
            <a:xfrm>
              <a:off x="1572768" y="2923863"/>
              <a:ext cx="1302106" cy="369332"/>
            </a:xfrm>
            <a:prstGeom prst="rect">
              <a:avLst/>
            </a:prstGeom>
            <a:noFill/>
          </p:spPr>
          <p:txBody>
            <a:bodyPr wrap="square" rtlCol="0">
              <a:spAutoFit/>
            </a:bodyPr>
            <a:lstStyle/>
            <a:p>
              <a:pPr algn="ctr"/>
              <a:r>
                <a:rPr lang="en-US" sz="1800" dirty="0" err="1">
                  <a:solidFill>
                    <a:schemeClr val="bg1"/>
                  </a:solidFill>
                </a:rPr>
                <a:t>Datalake</a:t>
              </a:r>
              <a:endParaRPr lang="en-US" sz="1800" dirty="0">
                <a:solidFill>
                  <a:schemeClr val="bg1"/>
                </a:solidFill>
              </a:endParaRPr>
            </a:p>
          </p:txBody>
        </p:sp>
      </p:grpSp>
      <p:cxnSp>
        <p:nvCxnSpPr>
          <p:cNvPr id="18" name="Connector: Elbow 17">
            <a:extLst>
              <a:ext uri="{FF2B5EF4-FFF2-40B4-BE49-F238E27FC236}">
                <a16:creationId xmlns:a16="http://schemas.microsoft.com/office/drawing/2014/main" id="{0E0541BB-1A74-4965-9D22-341960591DB7}"/>
              </a:ext>
            </a:extLst>
          </p:cNvPr>
          <p:cNvCxnSpPr>
            <a:stCxn id="6" idx="4"/>
          </p:cNvCxnSpPr>
          <p:nvPr/>
        </p:nvCxnSpPr>
        <p:spPr>
          <a:xfrm>
            <a:off x="2874874" y="2991917"/>
            <a:ext cx="3657244" cy="1849900"/>
          </a:xfrm>
          <a:prstGeom prst="bentConnector3">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7E16BEF-EF54-460F-979A-AF6063BF47E9}"/>
              </a:ext>
            </a:extLst>
          </p:cNvPr>
          <p:cNvCxnSpPr>
            <a:cxnSpLocks/>
            <a:endCxn id="15" idx="2"/>
          </p:cNvCxnSpPr>
          <p:nvPr/>
        </p:nvCxnSpPr>
        <p:spPr>
          <a:xfrm flipV="1">
            <a:off x="2874874" y="4841817"/>
            <a:ext cx="3657244" cy="14496"/>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368D2DF-63C2-48D1-967D-1A5338166CC7}"/>
              </a:ext>
            </a:extLst>
          </p:cNvPr>
          <p:cNvCxnSpPr>
            <a:cxnSpLocks/>
            <a:endCxn id="15" idx="2"/>
          </p:cNvCxnSpPr>
          <p:nvPr/>
        </p:nvCxnSpPr>
        <p:spPr>
          <a:xfrm flipV="1">
            <a:off x="2874874" y="4841817"/>
            <a:ext cx="3657244" cy="1849900"/>
          </a:xfrm>
          <a:prstGeom prst="bentConnector3">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A60A5C5-1FA6-43EC-A416-07D713EF68B9}"/>
              </a:ext>
            </a:extLst>
          </p:cNvPr>
          <p:cNvSpPr txBox="1"/>
          <p:nvPr/>
        </p:nvSpPr>
        <p:spPr>
          <a:xfrm>
            <a:off x="9588499" y="4389706"/>
            <a:ext cx="3540919" cy="904222"/>
          </a:xfrm>
          <a:prstGeom prst="rect">
            <a:avLst/>
          </a:prstGeom>
          <a:solidFill>
            <a:srgbClr val="A2BB0A"/>
          </a:solidFill>
        </p:spPr>
        <p:txBody>
          <a:bodyPr wrap="square" rtlCol="0">
            <a:spAutoFit/>
          </a:bodyPr>
          <a:lstStyle/>
          <a:p>
            <a:pPr algn="ctr"/>
            <a:r>
              <a:rPr lang="en-US" dirty="0">
                <a:solidFill>
                  <a:schemeClr val="bg1"/>
                </a:solidFill>
              </a:rPr>
              <a:t>Analytics</a:t>
            </a:r>
          </a:p>
          <a:p>
            <a:pPr algn="ctr"/>
            <a:r>
              <a:rPr lang="en-US" dirty="0">
                <a:solidFill>
                  <a:schemeClr val="bg1"/>
                </a:solidFill>
              </a:rPr>
              <a:t>Pipeline</a:t>
            </a:r>
          </a:p>
        </p:txBody>
      </p:sp>
      <p:cxnSp>
        <p:nvCxnSpPr>
          <p:cNvPr id="30" name="Straight Arrow Connector 29">
            <a:extLst>
              <a:ext uri="{FF2B5EF4-FFF2-40B4-BE49-F238E27FC236}">
                <a16:creationId xmlns:a16="http://schemas.microsoft.com/office/drawing/2014/main" id="{FE7C4630-BA82-47B4-B3BD-C61510253545}"/>
              </a:ext>
            </a:extLst>
          </p:cNvPr>
          <p:cNvCxnSpPr>
            <a:stCxn id="15" idx="4"/>
            <a:endCxn id="28" idx="1"/>
          </p:cNvCxnSpPr>
          <p:nvPr/>
        </p:nvCxnSpPr>
        <p:spPr>
          <a:xfrm>
            <a:off x="7834224" y="4841817"/>
            <a:ext cx="1754275"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88C74BE-94E5-4F3B-AB20-A2842D0DD38C}"/>
              </a:ext>
            </a:extLst>
          </p:cNvPr>
          <p:cNvCxnSpPr>
            <a:cxnSpLocks/>
            <a:stCxn id="28" idx="3"/>
            <a:endCxn id="34" idx="1"/>
          </p:cNvCxnSpPr>
          <p:nvPr/>
        </p:nvCxnSpPr>
        <p:spPr>
          <a:xfrm>
            <a:off x="13129418" y="4841817"/>
            <a:ext cx="2601725"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34" name="Scroll: Vertical 33">
            <a:extLst>
              <a:ext uri="{FF2B5EF4-FFF2-40B4-BE49-F238E27FC236}">
                <a16:creationId xmlns:a16="http://schemas.microsoft.com/office/drawing/2014/main" id="{AB2875B3-CF1C-4367-9CAA-89D1B0B4C26A}"/>
              </a:ext>
            </a:extLst>
          </p:cNvPr>
          <p:cNvSpPr/>
          <p:nvPr/>
        </p:nvSpPr>
        <p:spPr>
          <a:xfrm>
            <a:off x="15589248" y="4274239"/>
            <a:ext cx="1302106" cy="1135156"/>
          </a:xfrm>
          <a:prstGeom prst="verticalScroll">
            <a:avLst/>
          </a:prstGeom>
          <a:solidFill>
            <a:srgbClr val="A2BB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314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4F043-50B5-4644-BEEE-E011E7BB62DD}"/>
              </a:ext>
            </a:extLst>
          </p:cNvPr>
          <p:cNvSpPr>
            <a:spLocks noGrp="1"/>
          </p:cNvSpPr>
          <p:nvPr>
            <p:ph type="title"/>
          </p:nvPr>
        </p:nvSpPr>
        <p:spPr/>
        <p:txBody>
          <a:bodyPr/>
          <a:lstStyle/>
          <a:p>
            <a:r>
              <a:rPr lang="en-US" dirty="0"/>
              <a:t>Beyond IaaS</a:t>
            </a:r>
          </a:p>
        </p:txBody>
      </p:sp>
      <p:sp>
        <p:nvSpPr>
          <p:cNvPr id="7" name="Text Placeholder 6">
            <a:extLst>
              <a:ext uri="{FF2B5EF4-FFF2-40B4-BE49-F238E27FC236}">
                <a16:creationId xmlns:a16="http://schemas.microsoft.com/office/drawing/2014/main" id="{B697A291-C53B-4BAD-8869-D187B9EEA349}"/>
              </a:ext>
            </a:extLst>
          </p:cNvPr>
          <p:cNvSpPr>
            <a:spLocks noGrp="1"/>
          </p:cNvSpPr>
          <p:nvPr>
            <p:ph type="body" sz="quarter" idx="10"/>
          </p:nvPr>
        </p:nvSpPr>
        <p:spPr>
          <a:xfrm>
            <a:off x="5085291" y="1800003"/>
            <a:ext cx="8125357" cy="7331333"/>
          </a:xfrm>
        </p:spPr>
        <p:txBody>
          <a:bodyPr anchor="ctr"/>
          <a:lstStyle/>
          <a:p>
            <a:pPr>
              <a:lnSpc>
                <a:spcPct val="150000"/>
              </a:lnSpc>
            </a:pPr>
            <a:r>
              <a:rPr lang="en-US" dirty="0">
                <a:solidFill>
                  <a:srgbClr val="005596"/>
                </a:solidFill>
              </a:rPr>
              <a:t> </a:t>
            </a:r>
            <a:r>
              <a:rPr lang="en-US" dirty="0">
                <a:solidFill>
                  <a:srgbClr val="F18800"/>
                </a:solidFill>
              </a:rPr>
              <a:t>IaaS:</a:t>
            </a:r>
            <a:r>
              <a:rPr lang="en-US" dirty="0"/>
              <a:t> virtual machines</a:t>
            </a:r>
          </a:p>
          <a:p>
            <a:pPr>
              <a:lnSpc>
                <a:spcPct val="150000"/>
              </a:lnSpc>
            </a:pPr>
            <a:r>
              <a:rPr lang="en-US" dirty="0">
                <a:solidFill>
                  <a:srgbClr val="005596"/>
                </a:solidFill>
              </a:rPr>
              <a:t> </a:t>
            </a:r>
            <a:r>
              <a:rPr lang="en-US" dirty="0">
                <a:solidFill>
                  <a:srgbClr val="F18800"/>
                </a:solidFill>
              </a:rPr>
              <a:t>PaaS:</a:t>
            </a:r>
            <a:r>
              <a:rPr lang="en-US" dirty="0"/>
              <a:t> managed services</a:t>
            </a:r>
          </a:p>
        </p:txBody>
      </p:sp>
    </p:spTree>
    <p:extLst>
      <p:ext uri="{BB962C8B-B14F-4D97-AF65-F5344CB8AC3E}">
        <p14:creationId xmlns:p14="http://schemas.microsoft.com/office/powerpoint/2010/main" val="3689698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Deployment Pipelines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078506"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/Mike </a:t>
            </a:r>
            <a:r>
              <a:rPr lang="en-US" sz="1400" dirty="0" err="1">
                <a:solidFill>
                  <a:schemeClr val="bg1"/>
                </a:solidFill>
              </a:rPr>
              <a:t>Benna</a:t>
            </a:r>
            <a:r>
              <a:rPr lang="en-US" sz="1400" dirty="0">
                <a:solidFill>
                  <a:schemeClr val="bg1"/>
                </a:solidFill>
              </a:rPr>
              <a: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1049779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527681-3E3D-4C3E-8F68-278048E2D49F}"/>
              </a:ext>
            </a:extLst>
          </p:cNvPr>
          <p:cNvSpPr>
            <a:spLocks noGrp="1"/>
          </p:cNvSpPr>
          <p:nvPr>
            <p:ph type="title"/>
          </p:nvPr>
        </p:nvSpPr>
        <p:spPr/>
        <p:txBody>
          <a:bodyPr/>
          <a:lstStyle/>
          <a:p>
            <a:r>
              <a:rPr lang="en-US" dirty="0"/>
              <a:t>Stream Processing</a:t>
            </a:r>
          </a:p>
        </p:txBody>
      </p:sp>
      <p:grpSp>
        <p:nvGrpSpPr>
          <p:cNvPr id="14" name="Group 13">
            <a:extLst>
              <a:ext uri="{FF2B5EF4-FFF2-40B4-BE49-F238E27FC236}">
                <a16:creationId xmlns:a16="http://schemas.microsoft.com/office/drawing/2014/main" id="{A743E0E5-2D74-4655-B454-48632409CFC8}"/>
              </a:ext>
            </a:extLst>
          </p:cNvPr>
          <p:cNvGrpSpPr/>
          <p:nvPr/>
        </p:nvGrpSpPr>
        <p:grpSpPr>
          <a:xfrm>
            <a:off x="1217168" y="4274239"/>
            <a:ext cx="1302106" cy="1316736"/>
            <a:chOff x="1572768" y="2333549"/>
            <a:chExt cx="1302106" cy="1316736"/>
          </a:xfrm>
        </p:grpSpPr>
        <p:sp>
          <p:nvSpPr>
            <p:cNvPr id="15" name="Flowchart: Magnetic Disk 14">
              <a:extLst>
                <a:ext uri="{FF2B5EF4-FFF2-40B4-BE49-F238E27FC236}">
                  <a16:creationId xmlns:a16="http://schemas.microsoft.com/office/drawing/2014/main" id="{D7602BF3-B317-40E3-8DDC-2A8B5E1D3B91}"/>
                </a:ext>
              </a:extLst>
            </p:cNvPr>
            <p:cNvSpPr/>
            <p:nvPr/>
          </p:nvSpPr>
          <p:spPr>
            <a:xfrm>
              <a:off x="1572768" y="2333549"/>
              <a:ext cx="1302106" cy="1316736"/>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769174E-8CB1-45C7-A753-5426E4C006F5}"/>
                </a:ext>
              </a:extLst>
            </p:cNvPr>
            <p:cNvSpPr txBox="1"/>
            <p:nvPr/>
          </p:nvSpPr>
          <p:spPr>
            <a:xfrm>
              <a:off x="1572768" y="2923863"/>
              <a:ext cx="1302106" cy="369332"/>
            </a:xfrm>
            <a:prstGeom prst="rect">
              <a:avLst/>
            </a:prstGeom>
            <a:noFill/>
          </p:spPr>
          <p:txBody>
            <a:bodyPr wrap="square" rtlCol="0">
              <a:spAutoFit/>
            </a:bodyPr>
            <a:lstStyle/>
            <a:p>
              <a:pPr algn="ctr"/>
              <a:r>
                <a:rPr lang="en-US" sz="1800" dirty="0">
                  <a:solidFill>
                    <a:schemeClr val="bg1"/>
                  </a:solidFill>
                </a:rPr>
                <a:t>VCS</a:t>
              </a:r>
            </a:p>
          </p:txBody>
        </p:sp>
      </p:grpSp>
      <p:sp>
        <p:nvSpPr>
          <p:cNvPr id="28" name="TextBox 27">
            <a:extLst>
              <a:ext uri="{FF2B5EF4-FFF2-40B4-BE49-F238E27FC236}">
                <a16:creationId xmlns:a16="http://schemas.microsoft.com/office/drawing/2014/main" id="{0A60A5C5-1FA6-43EC-A416-07D713EF68B9}"/>
              </a:ext>
            </a:extLst>
          </p:cNvPr>
          <p:cNvSpPr txBox="1"/>
          <p:nvPr/>
        </p:nvSpPr>
        <p:spPr>
          <a:xfrm>
            <a:off x="3809999" y="4274239"/>
            <a:ext cx="1911351" cy="1316736"/>
          </a:xfrm>
          <a:prstGeom prst="rect">
            <a:avLst/>
          </a:prstGeom>
          <a:solidFill>
            <a:srgbClr val="A2BB0A"/>
          </a:solidFill>
        </p:spPr>
        <p:txBody>
          <a:bodyPr wrap="square" rtlCol="0" anchor="ctr">
            <a:noAutofit/>
          </a:bodyPr>
          <a:lstStyle/>
          <a:p>
            <a:pPr algn="ctr"/>
            <a:r>
              <a:rPr lang="en-US" dirty="0">
                <a:solidFill>
                  <a:schemeClr val="bg1"/>
                </a:solidFill>
              </a:rPr>
              <a:t>Build</a:t>
            </a:r>
          </a:p>
        </p:txBody>
      </p:sp>
      <p:cxnSp>
        <p:nvCxnSpPr>
          <p:cNvPr id="30" name="Straight Arrow Connector 29">
            <a:extLst>
              <a:ext uri="{FF2B5EF4-FFF2-40B4-BE49-F238E27FC236}">
                <a16:creationId xmlns:a16="http://schemas.microsoft.com/office/drawing/2014/main" id="{FE7C4630-BA82-47B4-B3BD-C61510253545}"/>
              </a:ext>
            </a:extLst>
          </p:cNvPr>
          <p:cNvCxnSpPr>
            <a:cxnSpLocks/>
            <a:stCxn id="15" idx="4"/>
            <a:endCxn id="28" idx="1"/>
          </p:cNvCxnSpPr>
          <p:nvPr/>
        </p:nvCxnSpPr>
        <p:spPr>
          <a:xfrm>
            <a:off x="2519274" y="4932607"/>
            <a:ext cx="1290725"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F678394-C998-4B17-BA6C-9964CFB04F45}"/>
              </a:ext>
            </a:extLst>
          </p:cNvPr>
          <p:cNvSpPr txBox="1"/>
          <p:nvPr/>
        </p:nvSpPr>
        <p:spPr>
          <a:xfrm>
            <a:off x="6451599" y="4274239"/>
            <a:ext cx="1911351" cy="1316736"/>
          </a:xfrm>
          <a:prstGeom prst="rect">
            <a:avLst/>
          </a:prstGeom>
          <a:solidFill>
            <a:srgbClr val="A2BB0A"/>
          </a:solidFill>
        </p:spPr>
        <p:txBody>
          <a:bodyPr wrap="square" rtlCol="0" anchor="ctr">
            <a:noAutofit/>
          </a:bodyPr>
          <a:lstStyle/>
          <a:p>
            <a:pPr algn="ctr"/>
            <a:r>
              <a:rPr lang="en-US" dirty="0">
                <a:solidFill>
                  <a:schemeClr val="bg1"/>
                </a:solidFill>
              </a:rPr>
              <a:t>Test</a:t>
            </a:r>
          </a:p>
        </p:txBody>
      </p:sp>
      <p:sp>
        <p:nvSpPr>
          <p:cNvPr id="29" name="TextBox 28">
            <a:extLst>
              <a:ext uri="{FF2B5EF4-FFF2-40B4-BE49-F238E27FC236}">
                <a16:creationId xmlns:a16="http://schemas.microsoft.com/office/drawing/2014/main" id="{3D0F1D05-B38D-40DC-8E6A-6CAA66582F2B}"/>
              </a:ext>
            </a:extLst>
          </p:cNvPr>
          <p:cNvSpPr txBox="1"/>
          <p:nvPr/>
        </p:nvSpPr>
        <p:spPr>
          <a:xfrm>
            <a:off x="9093199" y="4274239"/>
            <a:ext cx="1911351" cy="1316736"/>
          </a:xfrm>
          <a:prstGeom prst="rect">
            <a:avLst/>
          </a:prstGeom>
          <a:solidFill>
            <a:srgbClr val="A2BB0A"/>
          </a:solidFill>
        </p:spPr>
        <p:txBody>
          <a:bodyPr wrap="square" rtlCol="0" anchor="ctr">
            <a:noAutofit/>
          </a:bodyPr>
          <a:lstStyle/>
          <a:p>
            <a:pPr algn="ctr"/>
            <a:r>
              <a:rPr lang="en-US" dirty="0">
                <a:solidFill>
                  <a:schemeClr val="bg1"/>
                </a:solidFill>
              </a:rPr>
              <a:t>Deploy</a:t>
            </a:r>
          </a:p>
        </p:txBody>
      </p:sp>
      <p:cxnSp>
        <p:nvCxnSpPr>
          <p:cNvPr id="35" name="Straight Arrow Connector 34">
            <a:extLst>
              <a:ext uri="{FF2B5EF4-FFF2-40B4-BE49-F238E27FC236}">
                <a16:creationId xmlns:a16="http://schemas.microsoft.com/office/drawing/2014/main" id="{D63AC427-0EF7-41E5-821A-AD555BCF71A8}"/>
              </a:ext>
            </a:extLst>
          </p:cNvPr>
          <p:cNvCxnSpPr>
            <a:cxnSpLocks/>
            <a:stCxn id="28" idx="3"/>
            <a:endCxn id="27" idx="1"/>
          </p:cNvCxnSpPr>
          <p:nvPr/>
        </p:nvCxnSpPr>
        <p:spPr>
          <a:xfrm>
            <a:off x="5721350" y="4932607"/>
            <a:ext cx="730249"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80CC5DF-9138-41ED-AEBD-E9852434DCC3}"/>
              </a:ext>
            </a:extLst>
          </p:cNvPr>
          <p:cNvCxnSpPr>
            <a:cxnSpLocks/>
            <a:stCxn id="27" idx="3"/>
            <a:endCxn id="29" idx="1"/>
          </p:cNvCxnSpPr>
          <p:nvPr/>
        </p:nvCxnSpPr>
        <p:spPr>
          <a:xfrm>
            <a:off x="8362950" y="4932607"/>
            <a:ext cx="730249" cy="0"/>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1B5B43B-3BFC-46C6-8D83-71D6F2A12615}"/>
              </a:ext>
            </a:extLst>
          </p:cNvPr>
          <p:cNvSpPr txBox="1"/>
          <p:nvPr/>
        </p:nvSpPr>
        <p:spPr>
          <a:xfrm>
            <a:off x="12293599" y="2750239"/>
            <a:ext cx="1911351" cy="1316736"/>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44" name="TextBox 43">
            <a:extLst>
              <a:ext uri="{FF2B5EF4-FFF2-40B4-BE49-F238E27FC236}">
                <a16:creationId xmlns:a16="http://schemas.microsoft.com/office/drawing/2014/main" id="{EF94BCBE-41B3-4040-B674-D7B6EDA32C83}"/>
              </a:ext>
            </a:extLst>
          </p:cNvPr>
          <p:cNvSpPr txBox="1"/>
          <p:nvPr/>
        </p:nvSpPr>
        <p:spPr>
          <a:xfrm>
            <a:off x="12293599" y="4274239"/>
            <a:ext cx="1911351" cy="1316736"/>
          </a:xfrm>
          <a:prstGeom prst="rect">
            <a:avLst/>
          </a:prstGeom>
          <a:solidFill>
            <a:srgbClr val="005596"/>
          </a:solidFill>
        </p:spPr>
        <p:txBody>
          <a:bodyPr wrap="square" rtlCol="0" anchor="ctr">
            <a:noAutofit/>
          </a:bodyPr>
          <a:lstStyle/>
          <a:p>
            <a:pPr algn="ctr"/>
            <a:r>
              <a:rPr lang="en-US" dirty="0">
                <a:solidFill>
                  <a:schemeClr val="bg1"/>
                </a:solidFill>
              </a:rPr>
              <a:t>Container</a:t>
            </a:r>
          </a:p>
        </p:txBody>
      </p:sp>
      <p:sp>
        <p:nvSpPr>
          <p:cNvPr id="46" name="TextBox 45">
            <a:extLst>
              <a:ext uri="{FF2B5EF4-FFF2-40B4-BE49-F238E27FC236}">
                <a16:creationId xmlns:a16="http://schemas.microsoft.com/office/drawing/2014/main" id="{B70F1860-247B-4C98-A224-4F0639ED8FDB}"/>
              </a:ext>
            </a:extLst>
          </p:cNvPr>
          <p:cNvSpPr txBox="1"/>
          <p:nvPr/>
        </p:nvSpPr>
        <p:spPr>
          <a:xfrm>
            <a:off x="12293599" y="5798239"/>
            <a:ext cx="1911351" cy="1316736"/>
          </a:xfrm>
          <a:prstGeom prst="rect">
            <a:avLst/>
          </a:prstGeom>
          <a:solidFill>
            <a:srgbClr val="005596"/>
          </a:solidFill>
        </p:spPr>
        <p:txBody>
          <a:bodyPr wrap="square" rtlCol="0" anchor="ctr">
            <a:noAutofit/>
          </a:bodyPr>
          <a:lstStyle/>
          <a:p>
            <a:pPr algn="ctr"/>
            <a:r>
              <a:rPr lang="en-US" dirty="0">
                <a:solidFill>
                  <a:schemeClr val="bg1"/>
                </a:solidFill>
              </a:rPr>
              <a:t>Container</a:t>
            </a:r>
          </a:p>
        </p:txBody>
      </p:sp>
    </p:spTree>
    <p:extLst>
      <p:ext uri="{BB962C8B-B14F-4D97-AF65-F5344CB8AC3E}">
        <p14:creationId xmlns:p14="http://schemas.microsoft.com/office/powerpoint/2010/main" val="2544592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B447F-DF05-4FE4-8554-5FF73C2B7C38}"/>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7E0FFFD1-0612-4008-9DD1-98DC4A54085F}"/>
              </a:ext>
            </a:extLst>
          </p:cNvPr>
          <p:cNvSpPr>
            <a:spLocks noGrp="1"/>
          </p:cNvSpPr>
          <p:nvPr>
            <p:ph type="sldNum" sz="quarter" idx="4294967295"/>
          </p:nvPr>
        </p:nvSpPr>
        <p:spPr>
          <a:xfrm>
            <a:off x="13869988" y="12598400"/>
            <a:ext cx="4425950" cy="736600"/>
          </a:xfrm>
        </p:spPr>
        <p:txBody>
          <a:bodyPr/>
          <a:lstStyle/>
          <a:p>
            <a:r>
              <a:rPr lang="de-AT"/>
              <a:t>page </a:t>
            </a:r>
            <a:fld id="{A638BCF4-1E99-42C2-B624-5B8F04E362FC}" type="slidenum">
              <a:rPr lang="de-AT" smtClean="0"/>
              <a:pPr/>
              <a:t>42</a:t>
            </a:fld>
            <a:endParaRPr lang="de-AT"/>
          </a:p>
        </p:txBody>
      </p:sp>
      <p:sp>
        <p:nvSpPr>
          <p:cNvPr id="7" name="TextBox 6">
            <a:extLst>
              <a:ext uri="{FF2B5EF4-FFF2-40B4-BE49-F238E27FC236}">
                <a16:creationId xmlns:a16="http://schemas.microsoft.com/office/drawing/2014/main" id="{F9FD1F07-F32A-48FE-A50E-39E02937E56F}"/>
              </a:ext>
            </a:extLst>
          </p:cNvPr>
          <p:cNvSpPr txBox="1"/>
          <p:nvPr/>
        </p:nvSpPr>
        <p:spPr>
          <a:xfrm>
            <a:off x="794436" y="9304234"/>
            <a:ext cx="5452005"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/Wilhelm Gunkel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51119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4F043-50B5-4644-BEEE-E011E7BB62DD}"/>
              </a:ext>
            </a:extLst>
          </p:cNvPr>
          <p:cNvSpPr>
            <a:spLocks noGrp="1"/>
          </p:cNvSpPr>
          <p:nvPr>
            <p:ph type="title"/>
          </p:nvPr>
        </p:nvSpPr>
        <p:spPr/>
        <p:txBody>
          <a:bodyPr/>
          <a:lstStyle/>
          <a:p>
            <a:r>
              <a:rPr lang="en-US" dirty="0"/>
              <a:t>Beyond IaaS</a:t>
            </a:r>
          </a:p>
        </p:txBody>
      </p:sp>
      <p:sp>
        <p:nvSpPr>
          <p:cNvPr id="7" name="Text Placeholder 6">
            <a:extLst>
              <a:ext uri="{FF2B5EF4-FFF2-40B4-BE49-F238E27FC236}">
                <a16:creationId xmlns:a16="http://schemas.microsoft.com/office/drawing/2014/main" id="{B697A291-C53B-4BAD-8869-D187B9EEA349}"/>
              </a:ext>
            </a:extLst>
          </p:cNvPr>
          <p:cNvSpPr>
            <a:spLocks noGrp="1"/>
          </p:cNvSpPr>
          <p:nvPr>
            <p:ph type="body" sz="quarter" idx="10"/>
          </p:nvPr>
        </p:nvSpPr>
        <p:spPr>
          <a:xfrm>
            <a:off x="5085291" y="1800003"/>
            <a:ext cx="8125357" cy="7331333"/>
          </a:xfrm>
        </p:spPr>
        <p:txBody>
          <a:bodyPr anchor="ctr"/>
          <a:lstStyle/>
          <a:p>
            <a:pPr>
              <a:lnSpc>
                <a:spcPct val="150000"/>
              </a:lnSpc>
            </a:pPr>
            <a:r>
              <a:rPr lang="en-US" dirty="0">
                <a:solidFill>
                  <a:srgbClr val="005596"/>
                </a:solidFill>
              </a:rPr>
              <a:t> </a:t>
            </a:r>
            <a:r>
              <a:rPr lang="en-US" dirty="0">
                <a:solidFill>
                  <a:srgbClr val="F18800"/>
                </a:solidFill>
              </a:rPr>
              <a:t>IaaS:</a:t>
            </a:r>
            <a:r>
              <a:rPr lang="en-US" dirty="0"/>
              <a:t> for system administrators</a:t>
            </a:r>
          </a:p>
          <a:p>
            <a:pPr>
              <a:lnSpc>
                <a:spcPct val="150000"/>
              </a:lnSpc>
            </a:pPr>
            <a:r>
              <a:rPr lang="en-US" dirty="0">
                <a:solidFill>
                  <a:srgbClr val="005596"/>
                </a:solidFill>
              </a:rPr>
              <a:t> </a:t>
            </a:r>
            <a:r>
              <a:rPr lang="en-US" dirty="0">
                <a:solidFill>
                  <a:srgbClr val="F18800"/>
                </a:solidFill>
              </a:rPr>
              <a:t>PaaS:</a:t>
            </a:r>
            <a:r>
              <a:rPr lang="en-US" dirty="0"/>
              <a:t> for developers</a:t>
            </a:r>
          </a:p>
        </p:txBody>
      </p:sp>
    </p:spTree>
    <p:extLst>
      <p:ext uri="{BB962C8B-B14F-4D97-AF65-F5344CB8AC3E}">
        <p14:creationId xmlns:p14="http://schemas.microsoft.com/office/powerpoint/2010/main" val="4072995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A05E6-57E2-4142-AFDD-EB4F5C1F42FE}"/>
              </a:ext>
            </a:extLst>
          </p:cNvPr>
          <p:cNvSpPr>
            <a:spLocks noGrp="1"/>
          </p:cNvSpPr>
          <p:nvPr>
            <p:ph type="title"/>
          </p:nvPr>
        </p:nvSpPr>
        <p:spPr/>
        <p:txBody>
          <a:bodyPr/>
          <a:lstStyle/>
          <a:p>
            <a:r>
              <a:rPr lang="en-US" dirty="0"/>
              <a:t>Beyond IaaS</a:t>
            </a:r>
          </a:p>
        </p:txBody>
      </p:sp>
      <p:sp>
        <p:nvSpPr>
          <p:cNvPr id="4" name="Slide Number Placeholder 3">
            <a:extLst>
              <a:ext uri="{FF2B5EF4-FFF2-40B4-BE49-F238E27FC236}">
                <a16:creationId xmlns:a16="http://schemas.microsoft.com/office/drawing/2014/main" id="{F347CD70-07B6-48CD-B46A-6D871250377E}"/>
              </a:ext>
            </a:extLst>
          </p:cNvPr>
          <p:cNvSpPr>
            <a:spLocks noGrp="1"/>
          </p:cNvSpPr>
          <p:nvPr>
            <p:ph type="sldNum" sz="quarter" idx="12"/>
          </p:nvPr>
        </p:nvSpPr>
        <p:spPr/>
        <p:txBody>
          <a:bodyPr/>
          <a:lstStyle/>
          <a:p>
            <a:r>
              <a:rPr lang="de-AT"/>
              <a:t>page </a:t>
            </a:r>
            <a:fld id="{A638BCF4-1E99-42C2-B624-5B8F04E362FC}" type="slidenum">
              <a:rPr lang="de-AT" smtClean="0"/>
              <a:pPr/>
              <a:t>6</a:t>
            </a:fld>
            <a:endParaRPr lang="de-AT"/>
          </a:p>
        </p:txBody>
      </p:sp>
      <p:sp>
        <p:nvSpPr>
          <p:cNvPr id="7" name="Rectangle 6">
            <a:extLst>
              <a:ext uri="{FF2B5EF4-FFF2-40B4-BE49-F238E27FC236}">
                <a16:creationId xmlns:a16="http://schemas.microsoft.com/office/drawing/2014/main" id="{6E4E4FAA-14D4-4BD1-9B5D-AE05C83CD5C7}"/>
              </a:ext>
            </a:extLst>
          </p:cNvPr>
          <p:cNvSpPr/>
          <p:nvPr/>
        </p:nvSpPr>
        <p:spPr>
          <a:xfrm>
            <a:off x="5538860" y="4067876"/>
            <a:ext cx="7218219" cy="2094216"/>
          </a:xfrm>
          <a:prstGeom prst="rect">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C144E34-351C-4B1E-AAE5-9FC4A4F787C4}"/>
              </a:ext>
            </a:extLst>
          </p:cNvPr>
          <p:cNvCxnSpPr>
            <a:cxnSpLocks/>
            <a:stCxn id="6" idx="2"/>
            <a:endCxn id="17" idx="0"/>
          </p:cNvCxnSpPr>
          <p:nvPr/>
        </p:nvCxnSpPr>
        <p:spPr>
          <a:xfrm>
            <a:off x="6806280" y="5856670"/>
            <a:ext cx="2341689" cy="67105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DB498F0-8405-498F-88B4-A3E112A36441}"/>
              </a:ext>
            </a:extLst>
          </p:cNvPr>
          <p:cNvCxnSpPr>
            <a:cxnSpLocks/>
            <a:stCxn id="10" idx="2"/>
            <a:endCxn id="17" idx="0"/>
          </p:cNvCxnSpPr>
          <p:nvPr/>
        </p:nvCxnSpPr>
        <p:spPr>
          <a:xfrm>
            <a:off x="9145012" y="5856670"/>
            <a:ext cx="2957" cy="67105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621A26-FE88-4D79-B95B-4F289DEDD6D2}"/>
              </a:ext>
            </a:extLst>
          </p:cNvPr>
          <p:cNvCxnSpPr>
            <a:cxnSpLocks/>
            <a:stCxn id="8" idx="2"/>
            <a:endCxn id="17" idx="0"/>
          </p:cNvCxnSpPr>
          <p:nvPr/>
        </p:nvCxnSpPr>
        <p:spPr>
          <a:xfrm flipH="1">
            <a:off x="9147969" y="5856670"/>
            <a:ext cx="2335775" cy="67105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6ED4EA4-DA26-4BDE-B0B6-A4F51A6055B5}"/>
              </a:ext>
            </a:extLst>
          </p:cNvPr>
          <p:cNvSpPr txBox="1"/>
          <p:nvPr/>
        </p:nvSpPr>
        <p:spPr>
          <a:xfrm>
            <a:off x="8173289" y="6527721"/>
            <a:ext cx="1949360" cy="1537854"/>
          </a:xfrm>
          <a:prstGeom prst="rect">
            <a:avLst/>
          </a:prstGeom>
          <a:solidFill>
            <a:srgbClr val="005596"/>
          </a:solidFill>
        </p:spPr>
        <p:txBody>
          <a:bodyPr wrap="square" rtlCol="0" anchor="ctr">
            <a:noAutofit/>
          </a:bodyPr>
          <a:lstStyle/>
          <a:p>
            <a:pPr algn="ctr"/>
            <a:r>
              <a:rPr lang="en-US" dirty="0">
                <a:solidFill>
                  <a:schemeClr val="bg1"/>
                </a:solidFill>
              </a:rPr>
              <a:t>Managed Database</a:t>
            </a:r>
          </a:p>
        </p:txBody>
      </p:sp>
      <p:cxnSp>
        <p:nvCxnSpPr>
          <p:cNvPr id="30" name="Straight Arrow Connector 29">
            <a:extLst>
              <a:ext uri="{FF2B5EF4-FFF2-40B4-BE49-F238E27FC236}">
                <a16:creationId xmlns:a16="http://schemas.microsoft.com/office/drawing/2014/main" id="{68580D34-D2D6-47C4-BA0E-FD26A21D9181}"/>
              </a:ext>
            </a:extLst>
          </p:cNvPr>
          <p:cNvCxnSpPr>
            <a:cxnSpLocks/>
            <a:stCxn id="26" idx="2"/>
            <a:endCxn id="10" idx="0"/>
          </p:cNvCxnSpPr>
          <p:nvPr/>
        </p:nvCxnSpPr>
        <p:spPr>
          <a:xfrm>
            <a:off x="9145012" y="3762454"/>
            <a:ext cx="0" cy="556362"/>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B96306C-1FEF-45DB-9792-7A4D19851983}"/>
              </a:ext>
            </a:extLst>
          </p:cNvPr>
          <p:cNvCxnSpPr>
            <a:cxnSpLocks/>
            <a:stCxn id="26" idx="2"/>
            <a:endCxn id="6" idx="0"/>
          </p:cNvCxnSpPr>
          <p:nvPr/>
        </p:nvCxnSpPr>
        <p:spPr>
          <a:xfrm flipH="1">
            <a:off x="6806280" y="3762454"/>
            <a:ext cx="2338732" cy="556362"/>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51F3E0B-A3B7-43EF-9DA3-A1932A9387C5}"/>
              </a:ext>
            </a:extLst>
          </p:cNvPr>
          <p:cNvCxnSpPr>
            <a:cxnSpLocks/>
            <a:stCxn id="26" idx="2"/>
            <a:endCxn id="8" idx="0"/>
          </p:cNvCxnSpPr>
          <p:nvPr/>
        </p:nvCxnSpPr>
        <p:spPr>
          <a:xfrm>
            <a:off x="9145012" y="3762454"/>
            <a:ext cx="2338732" cy="556362"/>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B3E15F-85A8-48A1-98C3-E27E67D0F608}"/>
              </a:ext>
            </a:extLst>
          </p:cNvPr>
          <p:cNvSpPr txBox="1"/>
          <p:nvPr/>
        </p:nvSpPr>
        <p:spPr>
          <a:xfrm>
            <a:off x="5831600" y="2224600"/>
            <a:ext cx="6626824" cy="1537854"/>
          </a:xfrm>
          <a:prstGeom prst="rect">
            <a:avLst/>
          </a:prstGeom>
          <a:solidFill>
            <a:srgbClr val="005596"/>
          </a:solidFill>
        </p:spPr>
        <p:txBody>
          <a:bodyPr wrap="square" rtlCol="0" anchor="ctr">
            <a:noAutofit/>
          </a:bodyPr>
          <a:lstStyle/>
          <a:p>
            <a:pPr algn="ctr"/>
            <a:r>
              <a:rPr lang="en-US" dirty="0">
                <a:solidFill>
                  <a:schemeClr val="bg1"/>
                </a:solidFill>
              </a:rPr>
              <a:t>Managed Application Load Balancer</a:t>
            </a:r>
          </a:p>
        </p:txBody>
      </p:sp>
      <p:sp>
        <p:nvSpPr>
          <p:cNvPr id="6" name="TextBox 5">
            <a:extLst>
              <a:ext uri="{FF2B5EF4-FFF2-40B4-BE49-F238E27FC236}">
                <a16:creationId xmlns:a16="http://schemas.microsoft.com/office/drawing/2014/main" id="{CCD1D1FE-E32F-4631-8A76-C09DAFB366F2}"/>
              </a:ext>
            </a:extLst>
          </p:cNvPr>
          <p:cNvSpPr txBox="1"/>
          <p:nvPr/>
        </p:nvSpPr>
        <p:spPr>
          <a:xfrm>
            <a:off x="5831600" y="4318816"/>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8" name="TextBox 7">
            <a:extLst>
              <a:ext uri="{FF2B5EF4-FFF2-40B4-BE49-F238E27FC236}">
                <a16:creationId xmlns:a16="http://schemas.microsoft.com/office/drawing/2014/main" id="{2818937C-8F92-4730-A17E-2C2847BB1EAC}"/>
              </a:ext>
            </a:extLst>
          </p:cNvPr>
          <p:cNvSpPr txBox="1"/>
          <p:nvPr/>
        </p:nvSpPr>
        <p:spPr>
          <a:xfrm>
            <a:off x="10509064" y="4318816"/>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10" name="TextBox 9">
            <a:extLst>
              <a:ext uri="{FF2B5EF4-FFF2-40B4-BE49-F238E27FC236}">
                <a16:creationId xmlns:a16="http://schemas.microsoft.com/office/drawing/2014/main" id="{E9B50F51-9C7F-4716-8E1A-73A6C08E5096}"/>
              </a:ext>
            </a:extLst>
          </p:cNvPr>
          <p:cNvSpPr txBox="1"/>
          <p:nvPr/>
        </p:nvSpPr>
        <p:spPr>
          <a:xfrm>
            <a:off x="8170332" y="4318816"/>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Tree>
    <p:extLst>
      <p:ext uri="{BB962C8B-B14F-4D97-AF65-F5344CB8AC3E}">
        <p14:creationId xmlns:p14="http://schemas.microsoft.com/office/powerpoint/2010/main" val="668206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8BDF6F-C00D-4823-B34D-65ECDC98CB2A}"/>
              </a:ext>
            </a:extLst>
          </p:cNvPr>
          <p:cNvSpPr>
            <a:spLocks noGrp="1"/>
          </p:cNvSpPr>
          <p:nvPr>
            <p:ph type="title"/>
          </p:nvPr>
        </p:nvSpPr>
        <p:spPr/>
        <p:txBody>
          <a:bodyPr/>
          <a:lstStyle/>
          <a:p>
            <a:r>
              <a:rPr lang="en-US" dirty="0"/>
              <a:t>Application Load Balancers</a:t>
            </a:r>
          </a:p>
        </p:txBody>
      </p:sp>
      <p:sp>
        <p:nvSpPr>
          <p:cNvPr id="6" name="TextBox 5">
            <a:extLst>
              <a:ext uri="{FF2B5EF4-FFF2-40B4-BE49-F238E27FC236}">
                <a16:creationId xmlns:a16="http://schemas.microsoft.com/office/drawing/2014/main" id="{02A3D71C-37C6-4801-9786-8C091A9A4185}"/>
              </a:ext>
            </a:extLst>
          </p:cNvPr>
          <p:cNvSpPr txBox="1"/>
          <p:nvPr/>
        </p:nvSpPr>
        <p:spPr>
          <a:xfrm>
            <a:off x="794436" y="9304234"/>
            <a:ext cx="5214761" cy="307777"/>
          </a:xfrm>
          <a:prstGeom prst="rect">
            <a:avLst/>
          </a:prstGeom>
          <a:noFill/>
        </p:spPr>
        <p:txBody>
          <a:bodyPr wrap="none" rtlCol="0">
            <a:spAutoFit/>
          </a:bodyPr>
          <a:lstStyle/>
          <a:p>
            <a:r>
              <a:rPr lang="en-US" sz="1400" dirty="0">
                <a:solidFill>
                  <a:schemeClr val="bg1"/>
                </a:solidFill>
              </a:rPr>
              <a:t>Source: </a:t>
            </a:r>
            <a:r>
              <a:rPr lang="en-US" sz="1400" dirty="0" err="1">
                <a:solidFill>
                  <a:schemeClr val="bg1"/>
                </a:solidFill>
              </a:rPr>
              <a:t>Unsplash</a:t>
            </a:r>
            <a:r>
              <a:rPr lang="en-US" sz="1400" dirty="0">
                <a:solidFill>
                  <a:schemeClr val="bg1"/>
                </a:solidFill>
              </a:rPr>
              <a:t>/Maciej </a:t>
            </a:r>
            <a:r>
              <a:rPr lang="en-US" sz="1400" dirty="0" err="1">
                <a:solidFill>
                  <a:schemeClr val="bg1"/>
                </a:solidFill>
              </a:rPr>
              <a:t>Rusek</a:t>
            </a:r>
            <a:r>
              <a:rPr lang="en-US" sz="1400" dirty="0">
                <a:solidFill>
                  <a:schemeClr val="bg1"/>
                </a:solidFill>
              </a:rPr>
              <a:t> under </a:t>
            </a:r>
            <a:r>
              <a:rPr lang="en-US" sz="1400" dirty="0" err="1">
                <a:solidFill>
                  <a:schemeClr val="bg1"/>
                </a:solidFill>
              </a:rPr>
              <a:t>Unsplash</a:t>
            </a:r>
            <a:r>
              <a:rPr lang="en-US" sz="1400" dirty="0">
                <a:solidFill>
                  <a:schemeClr val="bg1"/>
                </a:solidFill>
              </a:rPr>
              <a:t> License</a:t>
            </a:r>
          </a:p>
        </p:txBody>
      </p:sp>
    </p:spTree>
    <p:extLst>
      <p:ext uri="{BB962C8B-B14F-4D97-AF65-F5344CB8AC3E}">
        <p14:creationId xmlns:p14="http://schemas.microsoft.com/office/powerpoint/2010/main" val="1071265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OSI model</a:t>
            </a:r>
          </a:p>
        </p:txBody>
      </p:sp>
      <p:sp>
        <p:nvSpPr>
          <p:cNvPr id="5" name="TextBox 4">
            <a:extLst>
              <a:ext uri="{FF2B5EF4-FFF2-40B4-BE49-F238E27FC236}">
                <a16:creationId xmlns:a16="http://schemas.microsoft.com/office/drawing/2014/main" id="{FA953D27-1EA4-4E56-B3B2-CB37407B2709}"/>
              </a:ext>
            </a:extLst>
          </p:cNvPr>
          <p:cNvSpPr txBox="1"/>
          <p:nvPr/>
        </p:nvSpPr>
        <p:spPr>
          <a:xfrm>
            <a:off x="6484779" y="7893488"/>
            <a:ext cx="5326380" cy="701731"/>
          </a:xfrm>
          <a:prstGeom prst="rect">
            <a:avLst/>
          </a:prstGeom>
          <a:solidFill>
            <a:srgbClr val="005596"/>
          </a:solidFill>
        </p:spPr>
        <p:txBody>
          <a:bodyPr wrap="square" rtlCol="0" anchor="ctr">
            <a:noAutofit/>
          </a:bodyPr>
          <a:lstStyle/>
          <a:p>
            <a:pPr algn="ctr"/>
            <a:r>
              <a:rPr lang="en-US" dirty="0">
                <a:solidFill>
                  <a:schemeClr val="bg1"/>
                </a:solidFill>
              </a:rPr>
              <a:t>Physical</a:t>
            </a:r>
          </a:p>
        </p:txBody>
      </p:sp>
      <p:sp>
        <p:nvSpPr>
          <p:cNvPr id="7" name="TextBox 6">
            <a:extLst>
              <a:ext uri="{FF2B5EF4-FFF2-40B4-BE49-F238E27FC236}">
                <a16:creationId xmlns:a16="http://schemas.microsoft.com/office/drawing/2014/main" id="{922B3B1A-2932-4C9C-8EF6-C547B98A0FC8}"/>
              </a:ext>
            </a:extLst>
          </p:cNvPr>
          <p:cNvSpPr txBox="1"/>
          <p:nvPr/>
        </p:nvSpPr>
        <p:spPr>
          <a:xfrm>
            <a:off x="6484779" y="6923290"/>
            <a:ext cx="5326380" cy="701731"/>
          </a:xfrm>
          <a:prstGeom prst="rect">
            <a:avLst/>
          </a:prstGeom>
          <a:solidFill>
            <a:srgbClr val="005596"/>
          </a:solidFill>
        </p:spPr>
        <p:txBody>
          <a:bodyPr wrap="square" rtlCol="0" anchor="ctr">
            <a:noAutofit/>
          </a:bodyPr>
          <a:lstStyle/>
          <a:p>
            <a:pPr algn="ctr"/>
            <a:r>
              <a:rPr lang="en-US" dirty="0">
                <a:solidFill>
                  <a:schemeClr val="bg1"/>
                </a:solidFill>
              </a:rPr>
              <a:t>Data link</a:t>
            </a:r>
          </a:p>
        </p:txBody>
      </p:sp>
      <p:sp>
        <p:nvSpPr>
          <p:cNvPr id="9" name="TextBox 8">
            <a:extLst>
              <a:ext uri="{FF2B5EF4-FFF2-40B4-BE49-F238E27FC236}">
                <a16:creationId xmlns:a16="http://schemas.microsoft.com/office/drawing/2014/main" id="{CF1BB23A-CD62-4460-8818-0726AE3C8C15}"/>
              </a:ext>
            </a:extLst>
          </p:cNvPr>
          <p:cNvSpPr txBox="1"/>
          <p:nvPr/>
        </p:nvSpPr>
        <p:spPr>
          <a:xfrm>
            <a:off x="6484779" y="5953092"/>
            <a:ext cx="5326380" cy="701731"/>
          </a:xfrm>
          <a:prstGeom prst="rect">
            <a:avLst/>
          </a:prstGeom>
          <a:solidFill>
            <a:srgbClr val="005596"/>
          </a:solidFill>
        </p:spPr>
        <p:txBody>
          <a:bodyPr wrap="square" rtlCol="0" anchor="ctr">
            <a:noAutofit/>
          </a:bodyPr>
          <a:lstStyle/>
          <a:p>
            <a:pPr algn="ctr"/>
            <a:r>
              <a:rPr lang="en-US" dirty="0">
                <a:solidFill>
                  <a:schemeClr val="bg1"/>
                </a:solidFill>
              </a:rPr>
              <a:t>Network</a:t>
            </a:r>
          </a:p>
        </p:txBody>
      </p:sp>
      <p:sp>
        <p:nvSpPr>
          <p:cNvPr id="11" name="TextBox 10">
            <a:extLst>
              <a:ext uri="{FF2B5EF4-FFF2-40B4-BE49-F238E27FC236}">
                <a16:creationId xmlns:a16="http://schemas.microsoft.com/office/drawing/2014/main" id="{8E8F340D-584F-41F2-979C-8D3031731107}"/>
              </a:ext>
            </a:extLst>
          </p:cNvPr>
          <p:cNvSpPr txBox="1"/>
          <p:nvPr/>
        </p:nvSpPr>
        <p:spPr>
          <a:xfrm>
            <a:off x="6484779" y="4982894"/>
            <a:ext cx="5326380" cy="701731"/>
          </a:xfrm>
          <a:prstGeom prst="rect">
            <a:avLst/>
          </a:prstGeom>
          <a:solidFill>
            <a:srgbClr val="005596"/>
          </a:solidFill>
        </p:spPr>
        <p:txBody>
          <a:bodyPr wrap="square" rtlCol="0" anchor="ctr">
            <a:noAutofit/>
          </a:bodyPr>
          <a:lstStyle/>
          <a:p>
            <a:pPr algn="ctr"/>
            <a:r>
              <a:rPr lang="en-US" dirty="0">
                <a:solidFill>
                  <a:schemeClr val="bg1"/>
                </a:solidFill>
              </a:rPr>
              <a:t>Transport</a:t>
            </a:r>
          </a:p>
        </p:txBody>
      </p:sp>
      <p:sp>
        <p:nvSpPr>
          <p:cNvPr id="13" name="TextBox 12">
            <a:extLst>
              <a:ext uri="{FF2B5EF4-FFF2-40B4-BE49-F238E27FC236}">
                <a16:creationId xmlns:a16="http://schemas.microsoft.com/office/drawing/2014/main" id="{6D4FE37A-219B-4B71-9CE2-BD5BCEDC6102}"/>
              </a:ext>
            </a:extLst>
          </p:cNvPr>
          <p:cNvSpPr txBox="1"/>
          <p:nvPr/>
        </p:nvSpPr>
        <p:spPr>
          <a:xfrm>
            <a:off x="6484779" y="4012696"/>
            <a:ext cx="5326380" cy="701731"/>
          </a:xfrm>
          <a:prstGeom prst="rect">
            <a:avLst/>
          </a:prstGeom>
          <a:solidFill>
            <a:srgbClr val="BFBFBF"/>
          </a:solidFill>
        </p:spPr>
        <p:txBody>
          <a:bodyPr wrap="square" rtlCol="0" anchor="ctr">
            <a:noAutofit/>
          </a:bodyPr>
          <a:lstStyle/>
          <a:p>
            <a:pPr algn="ctr"/>
            <a:r>
              <a:rPr lang="en-US" dirty="0">
                <a:solidFill>
                  <a:schemeClr val="bg1"/>
                </a:solidFill>
              </a:rPr>
              <a:t>Session</a:t>
            </a:r>
          </a:p>
        </p:txBody>
      </p:sp>
      <p:sp>
        <p:nvSpPr>
          <p:cNvPr id="15" name="TextBox 14">
            <a:extLst>
              <a:ext uri="{FF2B5EF4-FFF2-40B4-BE49-F238E27FC236}">
                <a16:creationId xmlns:a16="http://schemas.microsoft.com/office/drawing/2014/main" id="{1AE8D89B-1409-4479-BBB0-D637A9377F5D}"/>
              </a:ext>
            </a:extLst>
          </p:cNvPr>
          <p:cNvSpPr txBox="1"/>
          <p:nvPr/>
        </p:nvSpPr>
        <p:spPr>
          <a:xfrm>
            <a:off x="6484779" y="3042498"/>
            <a:ext cx="5326380" cy="701731"/>
          </a:xfrm>
          <a:prstGeom prst="rect">
            <a:avLst/>
          </a:prstGeom>
          <a:solidFill>
            <a:srgbClr val="BFBFBF"/>
          </a:solidFill>
        </p:spPr>
        <p:txBody>
          <a:bodyPr wrap="square" rtlCol="0" anchor="ctr">
            <a:noAutofit/>
          </a:bodyPr>
          <a:lstStyle/>
          <a:p>
            <a:pPr algn="ctr"/>
            <a:r>
              <a:rPr lang="en-US" dirty="0">
                <a:solidFill>
                  <a:schemeClr val="bg1"/>
                </a:solidFill>
              </a:rPr>
              <a:t>Presentation</a:t>
            </a:r>
          </a:p>
        </p:txBody>
      </p:sp>
      <p:sp>
        <p:nvSpPr>
          <p:cNvPr id="17" name="TextBox 16">
            <a:extLst>
              <a:ext uri="{FF2B5EF4-FFF2-40B4-BE49-F238E27FC236}">
                <a16:creationId xmlns:a16="http://schemas.microsoft.com/office/drawing/2014/main" id="{0A5361F5-E4C9-4658-B693-7411A912D214}"/>
              </a:ext>
            </a:extLst>
          </p:cNvPr>
          <p:cNvSpPr txBox="1"/>
          <p:nvPr/>
        </p:nvSpPr>
        <p:spPr>
          <a:xfrm>
            <a:off x="6484779" y="2072300"/>
            <a:ext cx="5326380" cy="701731"/>
          </a:xfrm>
          <a:prstGeom prst="rect">
            <a:avLst/>
          </a:prstGeom>
          <a:solidFill>
            <a:srgbClr val="005596"/>
          </a:solidFill>
        </p:spPr>
        <p:txBody>
          <a:bodyPr wrap="square" rtlCol="0" anchor="ctr">
            <a:noAutofit/>
          </a:bodyPr>
          <a:lstStyle/>
          <a:p>
            <a:pPr algn="ctr"/>
            <a:r>
              <a:rPr lang="en-US" dirty="0">
                <a:solidFill>
                  <a:schemeClr val="bg1"/>
                </a:solidFill>
              </a:rPr>
              <a:t>Application</a:t>
            </a:r>
          </a:p>
        </p:txBody>
      </p:sp>
      <p:sp>
        <p:nvSpPr>
          <p:cNvPr id="19" name="TextBox 18">
            <a:extLst>
              <a:ext uri="{FF2B5EF4-FFF2-40B4-BE49-F238E27FC236}">
                <a16:creationId xmlns:a16="http://schemas.microsoft.com/office/drawing/2014/main" id="{8AA05386-C659-4C95-B9F8-B74DF5CBE5FF}"/>
              </a:ext>
            </a:extLst>
          </p:cNvPr>
          <p:cNvSpPr txBox="1"/>
          <p:nvPr/>
        </p:nvSpPr>
        <p:spPr>
          <a:xfrm>
            <a:off x="13101403" y="2174026"/>
            <a:ext cx="2083633" cy="498278"/>
          </a:xfrm>
          <a:prstGeom prst="rect">
            <a:avLst/>
          </a:prstGeom>
          <a:noFill/>
        </p:spPr>
        <p:txBody>
          <a:bodyPr wrap="square" rtlCol="0">
            <a:spAutoFit/>
          </a:bodyPr>
          <a:lstStyle/>
          <a:p>
            <a:r>
              <a:rPr lang="en-US" dirty="0"/>
              <a:t>ALB</a:t>
            </a:r>
          </a:p>
        </p:txBody>
      </p:sp>
      <p:cxnSp>
        <p:nvCxnSpPr>
          <p:cNvPr id="21" name="Straight Arrow Connector 20">
            <a:extLst>
              <a:ext uri="{FF2B5EF4-FFF2-40B4-BE49-F238E27FC236}">
                <a16:creationId xmlns:a16="http://schemas.microsoft.com/office/drawing/2014/main" id="{EE5C6A49-5B5A-4987-8E47-40C0D6660F10}"/>
              </a:ext>
            </a:extLst>
          </p:cNvPr>
          <p:cNvCxnSpPr>
            <a:cxnSpLocks/>
            <a:stCxn id="19" idx="1"/>
            <a:endCxn id="17" idx="3"/>
          </p:cNvCxnSpPr>
          <p:nvPr/>
        </p:nvCxnSpPr>
        <p:spPr>
          <a:xfrm flipH="1">
            <a:off x="11811159" y="2423165"/>
            <a:ext cx="1290244" cy="1"/>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26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ACB0412C-E4C4-40F7-9EB9-05CCB41E028C}"/>
              </a:ext>
            </a:extLst>
          </p:cNvPr>
          <p:cNvSpPr txBox="1"/>
          <p:nvPr/>
        </p:nvSpPr>
        <p:spPr>
          <a:xfrm>
            <a:off x="12006430" y="6167667"/>
            <a:ext cx="1949360" cy="1537854"/>
          </a:xfrm>
          <a:prstGeom prst="rect">
            <a:avLst/>
          </a:prstGeom>
          <a:noFill/>
          <a:ln w="28575">
            <a:solidFill>
              <a:srgbClr val="005596"/>
            </a:solidFill>
          </a:ln>
        </p:spPr>
        <p:txBody>
          <a:bodyPr wrap="square" rtlCol="0" anchor="ctr">
            <a:noAutofit/>
          </a:bodyPr>
          <a:lstStyle/>
          <a:p>
            <a:pPr algn="ctr"/>
            <a:r>
              <a:rPr lang="en-US" dirty="0">
                <a:solidFill>
                  <a:schemeClr val="bg1"/>
                </a:solidFill>
              </a:rPr>
              <a:t>VM</a:t>
            </a:r>
          </a:p>
        </p:txBody>
      </p:sp>
      <p:sp>
        <p:nvSpPr>
          <p:cNvPr id="33" name="TextBox 32">
            <a:extLst>
              <a:ext uri="{FF2B5EF4-FFF2-40B4-BE49-F238E27FC236}">
                <a16:creationId xmlns:a16="http://schemas.microsoft.com/office/drawing/2014/main" id="{F218EF31-2C3A-42A8-9195-AB1BDB3F2CA2}"/>
              </a:ext>
            </a:extLst>
          </p:cNvPr>
          <p:cNvSpPr txBox="1"/>
          <p:nvPr/>
        </p:nvSpPr>
        <p:spPr>
          <a:xfrm>
            <a:off x="11903386" y="6071701"/>
            <a:ext cx="1949360" cy="1537854"/>
          </a:xfrm>
          <a:prstGeom prst="rect">
            <a:avLst/>
          </a:prstGeom>
          <a:solidFill>
            <a:schemeClr val="bg1"/>
          </a:solidFill>
          <a:ln w="28575">
            <a:solidFill>
              <a:srgbClr val="005596"/>
            </a:solidFill>
          </a:ln>
        </p:spPr>
        <p:txBody>
          <a:bodyPr wrap="square" rtlCol="0" anchor="ctr">
            <a:noAutofit/>
          </a:bodyPr>
          <a:lstStyle/>
          <a:p>
            <a:pPr algn="ctr"/>
            <a:r>
              <a:rPr lang="en-US" dirty="0">
                <a:solidFill>
                  <a:schemeClr val="bg1"/>
                </a:solidFill>
              </a:rPr>
              <a:t>VM</a:t>
            </a:r>
          </a:p>
        </p:txBody>
      </p:sp>
      <p:sp>
        <p:nvSpPr>
          <p:cNvPr id="29" name="TextBox 28">
            <a:extLst>
              <a:ext uri="{FF2B5EF4-FFF2-40B4-BE49-F238E27FC236}">
                <a16:creationId xmlns:a16="http://schemas.microsoft.com/office/drawing/2014/main" id="{63B4B174-D57F-46ED-A10D-A4C6FA732364}"/>
              </a:ext>
            </a:extLst>
          </p:cNvPr>
          <p:cNvSpPr txBox="1"/>
          <p:nvPr/>
        </p:nvSpPr>
        <p:spPr>
          <a:xfrm>
            <a:off x="4711371" y="6162261"/>
            <a:ext cx="1949360" cy="1537854"/>
          </a:xfrm>
          <a:prstGeom prst="rect">
            <a:avLst/>
          </a:prstGeom>
          <a:noFill/>
          <a:ln w="28575">
            <a:solidFill>
              <a:srgbClr val="005596"/>
            </a:solidFill>
          </a:ln>
        </p:spPr>
        <p:txBody>
          <a:bodyPr wrap="square" rtlCol="0" anchor="ctr">
            <a:noAutofit/>
          </a:bodyPr>
          <a:lstStyle/>
          <a:p>
            <a:pPr algn="ctr"/>
            <a:r>
              <a:rPr lang="en-US" dirty="0">
                <a:solidFill>
                  <a:schemeClr val="bg1"/>
                </a:solidFill>
              </a:rPr>
              <a:t>VM</a:t>
            </a:r>
          </a:p>
        </p:txBody>
      </p:sp>
      <p:sp>
        <p:nvSpPr>
          <p:cNvPr id="27" name="TextBox 26">
            <a:extLst>
              <a:ext uri="{FF2B5EF4-FFF2-40B4-BE49-F238E27FC236}">
                <a16:creationId xmlns:a16="http://schemas.microsoft.com/office/drawing/2014/main" id="{5D14469E-93D3-4C16-9283-5EAEB322B59D}"/>
              </a:ext>
            </a:extLst>
          </p:cNvPr>
          <p:cNvSpPr txBox="1"/>
          <p:nvPr/>
        </p:nvSpPr>
        <p:spPr>
          <a:xfrm>
            <a:off x="4608327" y="6066295"/>
            <a:ext cx="1949360" cy="1537854"/>
          </a:xfrm>
          <a:prstGeom prst="rect">
            <a:avLst/>
          </a:prstGeom>
          <a:solidFill>
            <a:schemeClr val="bg1"/>
          </a:solidFill>
          <a:ln w="28575">
            <a:solidFill>
              <a:srgbClr val="005596"/>
            </a:solidFill>
          </a:ln>
        </p:spPr>
        <p:txBody>
          <a:bodyPr wrap="square" rtlCol="0" anchor="ctr">
            <a:noAutofit/>
          </a:bodyPr>
          <a:lstStyle/>
          <a:p>
            <a:pPr algn="ctr"/>
            <a:r>
              <a:rPr lang="en-US" dirty="0">
                <a:solidFill>
                  <a:schemeClr val="bg1"/>
                </a:solidFill>
              </a:rPr>
              <a:t>VM</a:t>
            </a:r>
          </a:p>
        </p:txBody>
      </p:sp>
      <p:sp>
        <p:nvSpPr>
          <p:cNvPr id="3" name="Title 2">
            <a:extLst>
              <a:ext uri="{FF2B5EF4-FFF2-40B4-BE49-F238E27FC236}">
                <a16:creationId xmlns:a16="http://schemas.microsoft.com/office/drawing/2014/main" id="{2C4E9EC6-E456-4411-8601-E59C6DD14304}"/>
              </a:ext>
            </a:extLst>
          </p:cNvPr>
          <p:cNvSpPr>
            <a:spLocks noGrp="1"/>
          </p:cNvSpPr>
          <p:nvPr>
            <p:ph type="title"/>
          </p:nvPr>
        </p:nvSpPr>
        <p:spPr/>
        <p:txBody>
          <a:bodyPr/>
          <a:lstStyle/>
          <a:p>
            <a:r>
              <a:rPr lang="en-US" dirty="0"/>
              <a:t>Application Load Balancing</a:t>
            </a:r>
          </a:p>
        </p:txBody>
      </p:sp>
      <p:cxnSp>
        <p:nvCxnSpPr>
          <p:cNvPr id="10" name="Straight Arrow Connector 9">
            <a:extLst>
              <a:ext uri="{FF2B5EF4-FFF2-40B4-BE49-F238E27FC236}">
                <a16:creationId xmlns:a16="http://schemas.microsoft.com/office/drawing/2014/main" id="{FA989D05-8CEC-41E1-80E3-4EE05FEDEFC3}"/>
              </a:ext>
            </a:extLst>
          </p:cNvPr>
          <p:cNvCxnSpPr>
            <a:stCxn id="4" idx="2"/>
            <a:endCxn id="2" idx="0"/>
          </p:cNvCxnSpPr>
          <p:nvPr/>
        </p:nvCxnSpPr>
        <p:spPr>
          <a:xfrm flipH="1">
            <a:off x="5510099" y="3917031"/>
            <a:ext cx="3637870" cy="2061259"/>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5849849-F456-462F-88EC-3E9A38C729F1}"/>
              </a:ext>
            </a:extLst>
          </p:cNvPr>
          <p:cNvSpPr txBox="1"/>
          <p:nvPr/>
        </p:nvSpPr>
        <p:spPr>
          <a:xfrm>
            <a:off x="4535419" y="5978290"/>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cxnSp>
        <p:nvCxnSpPr>
          <p:cNvPr id="20" name="Straight Arrow Connector 19">
            <a:extLst>
              <a:ext uri="{FF2B5EF4-FFF2-40B4-BE49-F238E27FC236}">
                <a16:creationId xmlns:a16="http://schemas.microsoft.com/office/drawing/2014/main" id="{801DF448-8E9B-437E-AD66-A4BE8E86AC35}"/>
              </a:ext>
            </a:extLst>
          </p:cNvPr>
          <p:cNvCxnSpPr>
            <a:cxnSpLocks/>
            <a:stCxn id="4" idx="2"/>
            <a:endCxn id="6" idx="0"/>
          </p:cNvCxnSpPr>
          <p:nvPr/>
        </p:nvCxnSpPr>
        <p:spPr>
          <a:xfrm>
            <a:off x="9147969" y="3917031"/>
            <a:ext cx="3637870" cy="2061259"/>
          </a:xfrm>
          <a:prstGeom prst="straightConnector1">
            <a:avLst/>
          </a:prstGeom>
          <a:ln w="76200">
            <a:solidFill>
              <a:srgbClr val="F188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5F13AC-FF09-4DD6-80CF-14202489C71C}"/>
              </a:ext>
            </a:extLst>
          </p:cNvPr>
          <p:cNvSpPr txBox="1"/>
          <p:nvPr/>
        </p:nvSpPr>
        <p:spPr>
          <a:xfrm>
            <a:off x="11811159" y="5978290"/>
            <a:ext cx="1949360" cy="1537854"/>
          </a:xfrm>
          <a:prstGeom prst="rect">
            <a:avLst/>
          </a:prstGeom>
          <a:solidFill>
            <a:srgbClr val="005596"/>
          </a:solidFill>
        </p:spPr>
        <p:txBody>
          <a:bodyPr wrap="square" rtlCol="0" anchor="ctr">
            <a:noAutofit/>
          </a:bodyPr>
          <a:lstStyle/>
          <a:p>
            <a:pPr algn="ctr"/>
            <a:r>
              <a:rPr lang="en-US" dirty="0">
                <a:solidFill>
                  <a:schemeClr val="bg1"/>
                </a:solidFill>
              </a:rPr>
              <a:t>VM</a:t>
            </a:r>
          </a:p>
        </p:txBody>
      </p:sp>
      <p:sp>
        <p:nvSpPr>
          <p:cNvPr id="4" name="TextBox 3">
            <a:extLst>
              <a:ext uri="{FF2B5EF4-FFF2-40B4-BE49-F238E27FC236}">
                <a16:creationId xmlns:a16="http://schemas.microsoft.com/office/drawing/2014/main" id="{2499F6C9-AA37-41A3-8878-612DA1BF4FF1}"/>
              </a:ext>
            </a:extLst>
          </p:cNvPr>
          <p:cNvSpPr txBox="1"/>
          <p:nvPr/>
        </p:nvSpPr>
        <p:spPr>
          <a:xfrm>
            <a:off x="6484779" y="3215300"/>
            <a:ext cx="5326380" cy="701731"/>
          </a:xfrm>
          <a:prstGeom prst="rect">
            <a:avLst/>
          </a:prstGeom>
          <a:solidFill>
            <a:srgbClr val="005596"/>
          </a:solidFill>
        </p:spPr>
        <p:txBody>
          <a:bodyPr wrap="square" rtlCol="0" anchor="ctr">
            <a:noAutofit/>
          </a:bodyPr>
          <a:lstStyle/>
          <a:p>
            <a:pPr algn="ctr"/>
            <a:r>
              <a:rPr lang="en-US" dirty="0">
                <a:solidFill>
                  <a:schemeClr val="bg1"/>
                </a:solidFill>
              </a:rPr>
              <a:t>ALB</a:t>
            </a:r>
          </a:p>
        </p:txBody>
      </p:sp>
      <p:sp>
        <p:nvSpPr>
          <p:cNvPr id="23" name="TextBox 22">
            <a:extLst>
              <a:ext uri="{FF2B5EF4-FFF2-40B4-BE49-F238E27FC236}">
                <a16:creationId xmlns:a16="http://schemas.microsoft.com/office/drawing/2014/main" id="{D1F4E89E-B3F6-45DC-AD23-B223428879EE}"/>
              </a:ext>
            </a:extLst>
          </p:cNvPr>
          <p:cNvSpPr txBox="1"/>
          <p:nvPr/>
        </p:nvSpPr>
        <p:spPr>
          <a:xfrm rot="19836177">
            <a:off x="4494906" y="4627435"/>
            <a:ext cx="5119352" cy="400110"/>
          </a:xfrm>
          <a:prstGeom prst="rect">
            <a:avLst/>
          </a:prstGeom>
          <a:noFill/>
        </p:spPr>
        <p:txBody>
          <a:bodyPr wrap="square" rtlCol="0">
            <a:spAutoFit/>
          </a:bodyPr>
          <a:lstStyle/>
          <a:p>
            <a:pPr algn="ctr"/>
            <a:r>
              <a:rPr lang="en-US" sz="2000" dirty="0"/>
              <a:t>http://example.com/login</a:t>
            </a:r>
          </a:p>
        </p:txBody>
      </p:sp>
      <p:sp>
        <p:nvSpPr>
          <p:cNvPr id="25" name="TextBox 24">
            <a:extLst>
              <a:ext uri="{FF2B5EF4-FFF2-40B4-BE49-F238E27FC236}">
                <a16:creationId xmlns:a16="http://schemas.microsoft.com/office/drawing/2014/main" id="{090B543D-A296-431E-8797-7B64DB8731D6}"/>
              </a:ext>
            </a:extLst>
          </p:cNvPr>
          <p:cNvSpPr txBox="1"/>
          <p:nvPr/>
        </p:nvSpPr>
        <p:spPr>
          <a:xfrm rot="1776522">
            <a:off x="8750575" y="4635300"/>
            <a:ext cx="5119352" cy="400110"/>
          </a:xfrm>
          <a:prstGeom prst="rect">
            <a:avLst/>
          </a:prstGeom>
          <a:noFill/>
        </p:spPr>
        <p:txBody>
          <a:bodyPr wrap="square" rtlCol="0">
            <a:spAutoFit/>
          </a:bodyPr>
          <a:lstStyle/>
          <a:p>
            <a:pPr algn="ctr"/>
            <a:r>
              <a:rPr lang="en-US" sz="2000" dirty="0"/>
              <a:t>http://example.com/user</a:t>
            </a:r>
          </a:p>
        </p:txBody>
      </p:sp>
    </p:spTree>
    <p:extLst>
      <p:ext uri="{BB962C8B-B14F-4D97-AF65-F5344CB8AC3E}">
        <p14:creationId xmlns:p14="http://schemas.microsoft.com/office/powerpoint/2010/main" val="1641248222"/>
      </p:ext>
    </p:extLst>
  </p:cSld>
  <p:clrMapOvr>
    <a:masterClrMapping/>
  </p:clrMapOvr>
</p:sld>
</file>

<file path=ppt/theme/theme1.xml><?xml version="1.0" encoding="utf-8"?>
<a:theme xmlns:a="http://schemas.openxmlformats.org/drawingml/2006/main" name="Office">
  <a:themeElements>
    <a:clrScheme name="fh-campus">
      <a:dk1>
        <a:srgbClr val="000000"/>
      </a:dk1>
      <a:lt1>
        <a:srgbClr val="FFFFFF"/>
      </a:lt1>
      <a:dk2>
        <a:srgbClr val="000000"/>
      </a:dk2>
      <a:lt2>
        <a:srgbClr val="808080"/>
      </a:lt2>
      <a:accent1>
        <a:srgbClr val="005596"/>
      </a:accent1>
      <a:accent2>
        <a:srgbClr val="00A0D8"/>
      </a:accent2>
      <a:accent3>
        <a:srgbClr val="0088A9"/>
      </a:accent3>
      <a:accent4>
        <a:srgbClr val="7D5C9E"/>
      </a:accent4>
      <a:accent5>
        <a:srgbClr val="EF8900"/>
      </a:accent5>
      <a:accent6>
        <a:srgbClr val="F9BA00"/>
      </a:accent6>
      <a:hlink>
        <a:srgbClr val="A3B900"/>
      </a:hlink>
      <a:folHlink>
        <a:srgbClr val="AF67FF"/>
      </a:folHlink>
    </a:clrScheme>
    <a:fontScheme name="FH Campus Wie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_rels/customUI14.xml.rels><?xml version="1.0" encoding="UTF-8" standalone="yes"?>
<Relationships xmlns="http://schemas.openxmlformats.org/package/2006/relationships"><Relationship Id="logo" Type="http://schemas.openxmlformats.org/officeDocument/2006/relationships/image" Target="images/logo.png"/></Relationships>
</file>

<file path=customUI/customUI14.xml>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EF9656E154CB14B88D5539594A49E65" ma:contentTypeVersion="5" ma:contentTypeDescription="Ein neues Dokument erstellen." ma:contentTypeScope="" ma:versionID="e5f39cde5cdbae055e9951e4ad06bca6">
  <xsd:schema xmlns:xsd="http://www.w3.org/2001/XMLSchema" xmlns:xs="http://www.w3.org/2001/XMLSchema" xmlns:p="http://schemas.microsoft.com/office/2006/metadata/properties" xmlns:ns2="4e1f8463-6a74-4219-9042-83052c094ba5" targetNamespace="http://schemas.microsoft.com/office/2006/metadata/properties" ma:root="true" ma:fieldsID="9a0f06d9652b20b54bcc53d3ce393eab" ns2:_="">
    <xsd:import namespace="4e1f8463-6a74-4219-9042-83052c094b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1f8463-6a74-4219-9042-83052c094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09C5E2-0E33-4693-83F6-685D7AD81EE0}">
  <ds:schemaRefs>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http://www.w3.org/XML/1998/namespace"/>
    <ds:schemaRef ds:uri="4e1f8463-6a74-4219-9042-83052c094ba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DCF5229-CA16-4462-BDC0-EA9D66FDE1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1f8463-6a74-4219-9042-83052c094b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DBBE53-B5DF-46AD-BF4F-EAD53CADDF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1686</TotalTime>
  <Words>4092</Words>
  <Application>Microsoft Office PowerPoint</Application>
  <PresentationFormat>Custom</PresentationFormat>
  <Paragraphs>327</Paragraphs>
  <Slides>42</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Verdana</vt:lpstr>
      <vt:lpstr>Office</vt:lpstr>
      <vt:lpstr>Beyond Infrastructure as a Service</vt:lpstr>
      <vt:lpstr>Overview </vt:lpstr>
      <vt:lpstr>Beyond IaaS</vt:lpstr>
      <vt:lpstr>Beyond IaaS</vt:lpstr>
      <vt:lpstr>Beyond IaaS</vt:lpstr>
      <vt:lpstr>Beyond IaaS</vt:lpstr>
      <vt:lpstr>Application Load Balancers</vt:lpstr>
      <vt:lpstr>OSI model</vt:lpstr>
      <vt:lpstr>Application Load Balancing</vt:lpstr>
      <vt:lpstr>Sticky sessions</vt:lpstr>
      <vt:lpstr>Sticky sessions</vt:lpstr>
      <vt:lpstr>Content Delivery Networks</vt:lpstr>
      <vt:lpstr>Fiber Optics</vt:lpstr>
      <vt:lpstr>Fiber Optics</vt:lpstr>
      <vt:lpstr>CDN</vt:lpstr>
      <vt:lpstr>Caching</vt:lpstr>
      <vt:lpstr>Frankfurt-London</vt:lpstr>
      <vt:lpstr>Starlink</vt:lpstr>
      <vt:lpstr>Object Storage</vt:lpstr>
      <vt:lpstr>Filesystems</vt:lpstr>
      <vt:lpstr>S3</vt:lpstr>
      <vt:lpstr>Object Storage</vt:lpstr>
      <vt:lpstr>Cold storage</vt:lpstr>
      <vt:lpstr>Databases as a Service</vt:lpstr>
      <vt:lpstr>DBaaS</vt:lpstr>
      <vt:lpstr>ACID</vt:lpstr>
      <vt:lpstr>BASE</vt:lpstr>
      <vt:lpstr>CAP-theorem</vt:lpstr>
      <vt:lpstr>Relational / SQL databases (RDBMS)</vt:lpstr>
      <vt:lpstr>Key-value stores</vt:lpstr>
      <vt:lpstr>Document Databases</vt:lpstr>
      <vt:lpstr>Time-series Databases</vt:lpstr>
      <vt:lpstr>Graph Databases</vt:lpstr>
      <vt:lpstr>Functions as a Service</vt:lpstr>
      <vt:lpstr>FaaS</vt:lpstr>
      <vt:lpstr>Containers as a Service</vt:lpstr>
      <vt:lpstr>Containers</vt:lpstr>
      <vt:lpstr>Stream Processing &amp; Business Analytics</vt:lpstr>
      <vt:lpstr>Stream Processing</vt:lpstr>
      <vt:lpstr>Deployment Pipelines</vt:lpstr>
      <vt:lpstr>Stream Processing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janos.pasztor@edu.fh-campuswien.ac.at</dc:creator>
  <cp:lastModifiedBy>Pasztor Janos</cp:lastModifiedBy>
  <cp:revision>214</cp:revision>
  <dcterms:created xsi:type="dcterms:W3CDTF">2018-07-07T10:02:52Z</dcterms:created>
  <dcterms:modified xsi:type="dcterms:W3CDTF">2020-09-14T18:14:01Z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0x010100CEF9656E154CB14B88D5539594A49E65</vt:lpwstr>
  </property>
</Properties>
</file>